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sldIdLst>
    <p:sldId id="256" r:id="rId5"/>
    <p:sldId id="279" r:id="rId6"/>
    <p:sldId id="280" r:id="rId7"/>
    <p:sldId id="257" r:id="rId8"/>
    <p:sldId id="258" r:id="rId9"/>
    <p:sldId id="262" r:id="rId10"/>
    <p:sldId id="259" r:id="rId11"/>
    <p:sldId id="270" r:id="rId12"/>
    <p:sldId id="274" r:id="rId13"/>
    <p:sldId id="268" r:id="rId14"/>
    <p:sldId id="275" r:id="rId15"/>
    <p:sldId id="271" r:id="rId16"/>
    <p:sldId id="276" r:id="rId17"/>
    <p:sldId id="272" r:id="rId18"/>
    <p:sldId id="269" r:id="rId19"/>
    <p:sldId id="273" r:id="rId20"/>
    <p:sldId id="278" r:id="rId21"/>
    <p:sldId id="277" r:id="rId22"/>
    <p:sldId id="267" r:id="rId23"/>
    <p:sldId id="261" r:id="rId24"/>
  </p:sldIdLst>
  <p:sldSz cx="7620000" cy="4191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F9945-9205-4F5F-BACC-A582D8A15E32}" v="129" dt="2022-11-10T11:36:02.799"/>
    <p1510:client id="{953E2817-622D-4FFC-AD77-A228A07DBB14}" v="453" dt="2022-11-09T15:07:31.34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735" autoAdjust="0"/>
  </p:normalViewPr>
  <p:slideViewPr>
    <p:cSldViewPr snapToGrid="0">
      <p:cViewPr>
        <p:scale>
          <a:sx n="94" d="100"/>
          <a:sy n="94" d="100"/>
        </p:scale>
        <p:origin x="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F88B0-214E-4160-ADFD-707A7B2E4A32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9BAAE04-D522-4144-A575-F9D51AFF67D6}">
      <dgm:prSet phldrT="[Text]" custT="1"/>
      <dgm:spPr/>
      <dgm:t>
        <a:bodyPr/>
        <a:lstStyle/>
        <a:p>
          <a:r>
            <a:rPr lang="en-US" sz="1600" dirty="0"/>
            <a:t>Raise awareness  </a:t>
          </a:r>
          <a:endParaRPr lang="en-GB" sz="1600" dirty="0"/>
        </a:p>
      </dgm:t>
    </dgm:pt>
    <dgm:pt modelId="{BD5E2533-1628-49CE-BFF7-2ABBCC989A6C}" type="parTrans" cxnId="{28739E98-881C-4794-A2C2-91FD1E18FD3A}">
      <dgm:prSet/>
      <dgm:spPr/>
      <dgm:t>
        <a:bodyPr/>
        <a:lstStyle/>
        <a:p>
          <a:endParaRPr lang="en-GB"/>
        </a:p>
      </dgm:t>
    </dgm:pt>
    <dgm:pt modelId="{3ECE5575-FB2A-4EC0-9CBD-FA214E0F2F3E}" type="sibTrans" cxnId="{28739E98-881C-4794-A2C2-91FD1E18FD3A}">
      <dgm:prSet/>
      <dgm:spPr/>
      <dgm:t>
        <a:bodyPr/>
        <a:lstStyle/>
        <a:p>
          <a:endParaRPr lang="en-GB"/>
        </a:p>
      </dgm:t>
    </dgm:pt>
    <dgm:pt modelId="{1779F0D8-7C67-476A-9475-5B4B2BE22738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Acumin Pro Light"/>
              <a:cs typeface="Poppins" panose="00000500000000000000" pitchFamily="2" charset="0"/>
            </a:rPr>
            <a:t>Provide recommendations</a:t>
          </a:r>
          <a:endParaRPr lang="en-GB" dirty="0">
            <a:solidFill>
              <a:schemeClr val="bg1"/>
            </a:solidFill>
          </a:endParaRPr>
        </a:p>
      </dgm:t>
    </dgm:pt>
    <dgm:pt modelId="{8B0FCDFD-C9DC-47D7-90E9-AC66DF249175}" type="parTrans" cxnId="{ECE99A86-FE4E-4CC9-BFDB-2C05898796A5}">
      <dgm:prSet/>
      <dgm:spPr/>
      <dgm:t>
        <a:bodyPr/>
        <a:lstStyle/>
        <a:p>
          <a:endParaRPr lang="en-GB"/>
        </a:p>
      </dgm:t>
    </dgm:pt>
    <dgm:pt modelId="{66FE54BE-F585-4695-ADCE-FE7EAFC72C2E}" type="sibTrans" cxnId="{ECE99A86-FE4E-4CC9-BFDB-2C05898796A5}">
      <dgm:prSet/>
      <dgm:spPr/>
      <dgm:t>
        <a:bodyPr/>
        <a:lstStyle/>
        <a:p>
          <a:endParaRPr lang="en-GB"/>
        </a:p>
      </dgm:t>
    </dgm:pt>
    <dgm:pt modelId="{F2742BB0-7A51-4FC6-98F6-5B0066CF2853}">
      <dgm:prSet/>
      <dgm:spPr/>
      <dgm:t>
        <a:bodyPr/>
        <a:lstStyle/>
        <a:p>
          <a:r>
            <a:rPr lang="en-GB" dirty="0">
              <a:latin typeface="Acumin Pro Light"/>
            </a:rPr>
            <a:t>Highlight challenges </a:t>
          </a:r>
        </a:p>
      </dgm:t>
    </dgm:pt>
    <dgm:pt modelId="{2230A44E-425C-40B8-B486-66D14A6D1E3F}" type="parTrans" cxnId="{131E6C3C-231C-4B8A-837D-CBA0AE3C6D3D}">
      <dgm:prSet/>
      <dgm:spPr/>
      <dgm:t>
        <a:bodyPr/>
        <a:lstStyle/>
        <a:p>
          <a:endParaRPr lang="en-GB"/>
        </a:p>
      </dgm:t>
    </dgm:pt>
    <dgm:pt modelId="{B14241C1-FB51-458D-A0CF-4ED25B87777F}" type="sibTrans" cxnId="{131E6C3C-231C-4B8A-837D-CBA0AE3C6D3D}">
      <dgm:prSet/>
      <dgm:spPr/>
      <dgm:t>
        <a:bodyPr/>
        <a:lstStyle/>
        <a:p>
          <a:endParaRPr lang="en-GB"/>
        </a:p>
      </dgm:t>
    </dgm:pt>
    <dgm:pt modelId="{E224EF83-3759-4425-A615-C934A169474D}" type="pres">
      <dgm:prSet presAssocID="{8EDF88B0-214E-4160-ADFD-707A7B2E4A32}" presName="linear" presStyleCnt="0">
        <dgm:presLayoutVars>
          <dgm:dir/>
          <dgm:animLvl val="lvl"/>
          <dgm:resizeHandles val="exact"/>
        </dgm:presLayoutVars>
      </dgm:prSet>
      <dgm:spPr/>
    </dgm:pt>
    <dgm:pt modelId="{CD7B280A-4555-4A64-AA14-91A6F837BF5B}" type="pres">
      <dgm:prSet presAssocID="{B9BAAE04-D522-4144-A575-F9D51AFF67D6}" presName="parentLin" presStyleCnt="0"/>
      <dgm:spPr/>
    </dgm:pt>
    <dgm:pt modelId="{DD933C15-DBD1-4038-9CF4-30E2336E7195}" type="pres">
      <dgm:prSet presAssocID="{B9BAAE04-D522-4144-A575-F9D51AFF67D6}" presName="parentLeftMargin" presStyleLbl="node1" presStyleIdx="0" presStyleCnt="3"/>
      <dgm:spPr/>
    </dgm:pt>
    <dgm:pt modelId="{2D4345AA-2F9C-4664-8DA2-37B9E2FC7508}" type="pres">
      <dgm:prSet presAssocID="{B9BAAE04-D522-4144-A575-F9D51AFF67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232588-DE82-48E6-AB04-E6AA6BF1CAD5}" type="pres">
      <dgm:prSet presAssocID="{B9BAAE04-D522-4144-A575-F9D51AFF67D6}" presName="negativeSpace" presStyleCnt="0"/>
      <dgm:spPr/>
    </dgm:pt>
    <dgm:pt modelId="{BFD5F4EB-CE58-4967-B509-24F5EF7B12B4}" type="pres">
      <dgm:prSet presAssocID="{B9BAAE04-D522-4144-A575-F9D51AFF67D6}" presName="childText" presStyleLbl="conFgAcc1" presStyleIdx="0" presStyleCnt="3">
        <dgm:presLayoutVars>
          <dgm:bulletEnabled val="1"/>
        </dgm:presLayoutVars>
      </dgm:prSet>
      <dgm:spPr/>
    </dgm:pt>
    <dgm:pt modelId="{3392D999-DE8B-4FB8-9617-07115302A4FB}" type="pres">
      <dgm:prSet presAssocID="{3ECE5575-FB2A-4EC0-9CBD-FA214E0F2F3E}" presName="spaceBetweenRectangles" presStyleCnt="0"/>
      <dgm:spPr/>
    </dgm:pt>
    <dgm:pt modelId="{ABA56188-73CF-435C-9945-17A73E872025}" type="pres">
      <dgm:prSet presAssocID="{F2742BB0-7A51-4FC6-98F6-5B0066CF2853}" presName="parentLin" presStyleCnt="0"/>
      <dgm:spPr/>
    </dgm:pt>
    <dgm:pt modelId="{EFBBEDE2-8236-4EB5-B475-927FF809A071}" type="pres">
      <dgm:prSet presAssocID="{F2742BB0-7A51-4FC6-98F6-5B0066CF2853}" presName="parentLeftMargin" presStyleLbl="node1" presStyleIdx="0" presStyleCnt="3"/>
      <dgm:spPr/>
    </dgm:pt>
    <dgm:pt modelId="{85676C30-2D48-45EF-BE62-3007494D204C}" type="pres">
      <dgm:prSet presAssocID="{F2742BB0-7A51-4FC6-98F6-5B0066CF28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8CC61A-E97A-461B-BE00-955391AFA2E1}" type="pres">
      <dgm:prSet presAssocID="{F2742BB0-7A51-4FC6-98F6-5B0066CF2853}" presName="negativeSpace" presStyleCnt="0"/>
      <dgm:spPr/>
    </dgm:pt>
    <dgm:pt modelId="{4BA0F036-1E3F-434A-B531-22A8FCA99407}" type="pres">
      <dgm:prSet presAssocID="{F2742BB0-7A51-4FC6-98F6-5B0066CF2853}" presName="childText" presStyleLbl="conFgAcc1" presStyleIdx="1" presStyleCnt="3">
        <dgm:presLayoutVars>
          <dgm:bulletEnabled val="1"/>
        </dgm:presLayoutVars>
      </dgm:prSet>
      <dgm:spPr/>
    </dgm:pt>
    <dgm:pt modelId="{5B3E565F-8A6A-49B0-A149-8A1207DBB022}" type="pres">
      <dgm:prSet presAssocID="{B14241C1-FB51-458D-A0CF-4ED25B87777F}" presName="spaceBetweenRectangles" presStyleCnt="0"/>
      <dgm:spPr/>
    </dgm:pt>
    <dgm:pt modelId="{8FAF6ABC-1E98-4DC2-B1AC-5496A9F7A492}" type="pres">
      <dgm:prSet presAssocID="{1779F0D8-7C67-476A-9475-5B4B2BE22738}" presName="parentLin" presStyleCnt="0"/>
      <dgm:spPr/>
    </dgm:pt>
    <dgm:pt modelId="{66AE5841-8767-4A0D-B966-A51A69F4270E}" type="pres">
      <dgm:prSet presAssocID="{1779F0D8-7C67-476A-9475-5B4B2BE22738}" presName="parentLeftMargin" presStyleLbl="node1" presStyleIdx="1" presStyleCnt="3"/>
      <dgm:spPr/>
    </dgm:pt>
    <dgm:pt modelId="{E6F9A571-1554-4193-8A75-837452019603}" type="pres">
      <dgm:prSet presAssocID="{1779F0D8-7C67-476A-9475-5B4B2BE2273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16E5DE6-E775-4F49-8772-B2706AFC5623}" type="pres">
      <dgm:prSet presAssocID="{1779F0D8-7C67-476A-9475-5B4B2BE22738}" presName="negativeSpace" presStyleCnt="0"/>
      <dgm:spPr/>
    </dgm:pt>
    <dgm:pt modelId="{A2415B5A-729C-4BBF-8B02-FE9452C750AC}" type="pres">
      <dgm:prSet presAssocID="{1779F0D8-7C67-476A-9475-5B4B2BE227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1E6C3C-231C-4B8A-837D-CBA0AE3C6D3D}" srcId="{8EDF88B0-214E-4160-ADFD-707A7B2E4A32}" destId="{F2742BB0-7A51-4FC6-98F6-5B0066CF2853}" srcOrd="1" destOrd="0" parTransId="{2230A44E-425C-40B8-B486-66D14A6D1E3F}" sibTransId="{B14241C1-FB51-458D-A0CF-4ED25B87777F}"/>
    <dgm:cxn modelId="{FB0D1A5F-0687-4DFB-9EBD-F3F778F50901}" type="presOf" srcId="{8EDF88B0-214E-4160-ADFD-707A7B2E4A32}" destId="{E224EF83-3759-4425-A615-C934A169474D}" srcOrd="0" destOrd="0" presId="urn:microsoft.com/office/officeart/2005/8/layout/list1"/>
    <dgm:cxn modelId="{ECE99A86-FE4E-4CC9-BFDB-2C05898796A5}" srcId="{8EDF88B0-214E-4160-ADFD-707A7B2E4A32}" destId="{1779F0D8-7C67-476A-9475-5B4B2BE22738}" srcOrd="2" destOrd="0" parTransId="{8B0FCDFD-C9DC-47D7-90E9-AC66DF249175}" sibTransId="{66FE54BE-F585-4695-ADCE-FE7EAFC72C2E}"/>
    <dgm:cxn modelId="{0C18A186-2F51-4F22-9FF5-B93A25EDFB39}" type="presOf" srcId="{1779F0D8-7C67-476A-9475-5B4B2BE22738}" destId="{66AE5841-8767-4A0D-B966-A51A69F4270E}" srcOrd="0" destOrd="0" presId="urn:microsoft.com/office/officeart/2005/8/layout/list1"/>
    <dgm:cxn modelId="{28739E98-881C-4794-A2C2-91FD1E18FD3A}" srcId="{8EDF88B0-214E-4160-ADFD-707A7B2E4A32}" destId="{B9BAAE04-D522-4144-A575-F9D51AFF67D6}" srcOrd="0" destOrd="0" parTransId="{BD5E2533-1628-49CE-BFF7-2ABBCC989A6C}" sibTransId="{3ECE5575-FB2A-4EC0-9CBD-FA214E0F2F3E}"/>
    <dgm:cxn modelId="{13DA399A-646D-4C71-B831-6E575ED26ECA}" type="presOf" srcId="{F2742BB0-7A51-4FC6-98F6-5B0066CF2853}" destId="{85676C30-2D48-45EF-BE62-3007494D204C}" srcOrd="1" destOrd="0" presId="urn:microsoft.com/office/officeart/2005/8/layout/list1"/>
    <dgm:cxn modelId="{CCE245AD-7E7B-45A9-801F-816B38DAEDF7}" type="presOf" srcId="{B9BAAE04-D522-4144-A575-F9D51AFF67D6}" destId="{DD933C15-DBD1-4038-9CF4-30E2336E7195}" srcOrd="0" destOrd="0" presId="urn:microsoft.com/office/officeart/2005/8/layout/list1"/>
    <dgm:cxn modelId="{4C4304B4-E464-4B0D-AF0B-9BBEA45D01A8}" type="presOf" srcId="{B9BAAE04-D522-4144-A575-F9D51AFF67D6}" destId="{2D4345AA-2F9C-4664-8DA2-37B9E2FC7508}" srcOrd="1" destOrd="0" presId="urn:microsoft.com/office/officeart/2005/8/layout/list1"/>
    <dgm:cxn modelId="{630A60E8-AEC0-403A-89FD-191F7A547FFF}" type="presOf" srcId="{1779F0D8-7C67-476A-9475-5B4B2BE22738}" destId="{E6F9A571-1554-4193-8A75-837452019603}" srcOrd="1" destOrd="0" presId="urn:microsoft.com/office/officeart/2005/8/layout/list1"/>
    <dgm:cxn modelId="{F5164CE9-A67D-4CD2-8BDB-8F11A822E607}" type="presOf" srcId="{F2742BB0-7A51-4FC6-98F6-5B0066CF2853}" destId="{EFBBEDE2-8236-4EB5-B475-927FF809A071}" srcOrd="0" destOrd="0" presId="urn:microsoft.com/office/officeart/2005/8/layout/list1"/>
    <dgm:cxn modelId="{CBA72ED2-14DB-4F76-8AA4-F03D164D314C}" type="presParOf" srcId="{E224EF83-3759-4425-A615-C934A169474D}" destId="{CD7B280A-4555-4A64-AA14-91A6F837BF5B}" srcOrd="0" destOrd="0" presId="urn:microsoft.com/office/officeart/2005/8/layout/list1"/>
    <dgm:cxn modelId="{A3CD151F-8D97-4D60-84B4-72841EA751F1}" type="presParOf" srcId="{CD7B280A-4555-4A64-AA14-91A6F837BF5B}" destId="{DD933C15-DBD1-4038-9CF4-30E2336E7195}" srcOrd="0" destOrd="0" presId="urn:microsoft.com/office/officeart/2005/8/layout/list1"/>
    <dgm:cxn modelId="{1107DCF6-0DD8-46F8-B137-31640D4326C9}" type="presParOf" srcId="{CD7B280A-4555-4A64-AA14-91A6F837BF5B}" destId="{2D4345AA-2F9C-4664-8DA2-37B9E2FC7508}" srcOrd="1" destOrd="0" presId="urn:microsoft.com/office/officeart/2005/8/layout/list1"/>
    <dgm:cxn modelId="{BC02EAA3-2871-45C9-B8E9-B755CB00E415}" type="presParOf" srcId="{E224EF83-3759-4425-A615-C934A169474D}" destId="{9D232588-DE82-48E6-AB04-E6AA6BF1CAD5}" srcOrd="1" destOrd="0" presId="urn:microsoft.com/office/officeart/2005/8/layout/list1"/>
    <dgm:cxn modelId="{569083D3-8B06-4346-BE02-E983B6BA9FBF}" type="presParOf" srcId="{E224EF83-3759-4425-A615-C934A169474D}" destId="{BFD5F4EB-CE58-4967-B509-24F5EF7B12B4}" srcOrd="2" destOrd="0" presId="urn:microsoft.com/office/officeart/2005/8/layout/list1"/>
    <dgm:cxn modelId="{91A4E514-6F5B-49EC-831D-687A606655EC}" type="presParOf" srcId="{E224EF83-3759-4425-A615-C934A169474D}" destId="{3392D999-DE8B-4FB8-9617-07115302A4FB}" srcOrd="3" destOrd="0" presId="urn:microsoft.com/office/officeart/2005/8/layout/list1"/>
    <dgm:cxn modelId="{1D019D37-48D6-4F21-A520-5E83F4B3E5FC}" type="presParOf" srcId="{E224EF83-3759-4425-A615-C934A169474D}" destId="{ABA56188-73CF-435C-9945-17A73E872025}" srcOrd="4" destOrd="0" presId="urn:microsoft.com/office/officeart/2005/8/layout/list1"/>
    <dgm:cxn modelId="{609110AA-1E39-46E0-960F-34237BB7FB25}" type="presParOf" srcId="{ABA56188-73CF-435C-9945-17A73E872025}" destId="{EFBBEDE2-8236-4EB5-B475-927FF809A071}" srcOrd="0" destOrd="0" presId="urn:microsoft.com/office/officeart/2005/8/layout/list1"/>
    <dgm:cxn modelId="{CA020ED8-F163-4C9D-A57F-33E6CE50BBF3}" type="presParOf" srcId="{ABA56188-73CF-435C-9945-17A73E872025}" destId="{85676C30-2D48-45EF-BE62-3007494D204C}" srcOrd="1" destOrd="0" presId="urn:microsoft.com/office/officeart/2005/8/layout/list1"/>
    <dgm:cxn modelId="{CD9664A0-973D-4531-AE2B-2F2B9C2CFF5C}" type="presParOf" srcId="{E224EF83-3759-4425-A615-C934A169474D}" destId="{D98CC61A-E97A-461B-BE00-955391AFA2E1}" srcOrd="5" destOrd="0" presId="urn:microsoft.com/office/officeart/2005/8/layout/list1"/>
    <dgm:cxn modelId="{4CA0737D-59AA-4F73-8ADA-D91FE560B872}" type="presParOf" srcId="{E224EF83-3759-4425-A615-C934A169474D}" destId="{4BA0F036-1E3F-434A-B531-22A8FCA99407}" srcOrd="6" destOrd="0" presId="urn:microsoft.com/office/officeart/2005/8/layout/list1"/>
    <dgm:cxn modelId="{4B088909-BC16-4C37-A548-363FA4D5E171}" type="presParOf" srcId="{E224EF83-3759-4425-A615-C934A169474D}" destId="{5B3E565F-8A6A-49B0-A149-8A1207DBB022}" srcOrd="7" destOrd="0" presId="urn:microsoft.com/office/officeart/2005/8/layout/list1"/>
    <dgm:cxn modelId="{71E33FD4-5667-4D18-97C5-898AAB88A83E}" type="presParOf" srcId="{E224EF83-3759-4425-A615-C934A169474D}" destId="{8FAF6ABC-1E98-4DC2-B1AC-5496A9F7A492}" srcOrd="8" destOrd="0" presId="urn:microsoft.com/office/officeart/2005/8/layout/list1"/>
    <dgm:cxn modelId="{1971614A-25CA-4E01-8C7F-1897FB6BC1D1}" type="presParOf" srcId="{8FAF6ABC-1E98-4DC2-B1AC-5496A9F7A492}" destId="{66AE5841-8767-4A0D-B966-A51A69F4270E}" srcOrd="0" destOrd="0" presId="urn:microsoft.com/office/officeart/2005/8/layout/list1"/>
    <dgm:cxn modelId="{992EC6F2-5B4A-4971-975E-A4E32CB6DD22}" type="presParOf" srcId="{8FAF6ABC-1E98-4DC2-B1AC-5496A9F7A492}" destId="{E6F9A571-1554-4193-8A75-837452019603}" srcOrd="1" destOrd="0" presId="urn:microsoft.com/office/officeart/2005/8/layout/list1"/>
    <dgm:cxn modelId="{4A60A715-BB93-414F-BBE6-5E70D414D175}" type="presParOf" srcId="{E224EF83-3759-4425-A615-C934A169474D}" destId="{516E5DE6-E775-4F49-8772-B2706AFC5623}" srcOrd="9" destOrd="0" presId="urn:microsoft.com/office/officeart/2005/8/layout/list1"/>
    <dgm:cxn modelId="{9DFD739C-B796-4049-9FB0-D19355B74692}" type="presParOf" srcId="{E224EF83-3759-4425-A615-C934A169474D}" destId="{A2415B5A-729C-4BBF-8B02-FE9452C750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27B8CA-EF34-4612-96C2-8FD2680D2F1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D8CF2DF-3B09-4396-A30D-3260565A31D9}">
      <dgm:prSet phldrT="[Text]"/>
      <dgm:spPr/>
      <dgm:t>
        <a:bodyPr/>
        <a:lstStyle/>
        <a:p>
          <a:r>
            <a:rPr lang="en-GB" dirty="0"/>
            <a:t>Early detection of developmental delays or disabilities </a:t>
          </a:r>
        </a:p>
      </dgm:t>
    </dgm:pt>
    <dgm:pt modelId="{9018B66B-3C33-4BDC-8626-1E16709E6366}" type="parTrans" cxnId="{2F484C2A-5B95-4943-B259-42CA29740DE2}">
      <dgm:prSet/>
      <dgm:spPr/>
      <dgm:t>
        <a:bodyPr/>
        <a:lstStyle/>
        <a:p>
          <a:endParaRPr lang="en-GB"/>
        </a:p>
      </dgm:t>
    </dgm:pt>
    <dgm:pt modelId="{1E68119F-166C-4524-9051-8DF2FD14C021}" type="sibTrans" cxnId="{2F484C2A-5B95-4943-B259-42CA29740DE2}">
      <dgm:prSet/>
      <dgm:spPr/>
      <dgm:t>
        <a:bodyPr/>
        <a:lstStyle/>
        <a:p>
          <a:endParaRPr lang="en-GB"/>
        </a:p>
      </dgm:t>
    </dgm:pt>
    <dgm:pt modelId="{27B31DD1-62C5-4535-A21B-213A38F502A5}">
      <dgm:prSet phldrT="[Text]"/>
      <dgm:spPr/>
      <dgm:t>
        <a:bodyPr/>
        <a:lstStyle/>
        <a:p>
          <a:r>
            <a:rPr lang="en-GB" dirty="0"/>
            <a:t>Promotes child’s well-being </a:t>
          </a:r>
        </a:p>
      </dgm:t>
    </dgm:pt>
    <dgm:pt modelId="{3183181D-0CB0-4D04-B66F-BE5A7F63220F}" type="parTrans" cxnId="{88040107-05AB-45B6-9780-7C8BFA3EFB2E}">
      <dgm:prSet/>
      <dgm:spPr/>
      <dgm:t>
        <a:bodyPr/>
        <a:lstStyle/>
        <a:p>
          <a:endParaRPr lang="en-GB"/>
        </a:p>
      </dgm:t>
    </dgm:pt>
    <dgm:pt modelId="{D7509E1A-3A72-42EC-8F6F-911B5332A06C}" type="sibTrans" cxnId="{88040107-05AB-45B6-9780-7C8BFA3EFB2E}">
      <dgm:prSet/>
      <dgm:spPr/>
      <dgm:t>
        <a:bodyPr/>
        <a:lstStyle/>
        <a:p>
          <a:endParaRPr lang="en-GB"/>
        </a:p>
      </dgm:t>
    </dgm:pt>
    <dgm:pt modelId="{11ACEA0A-26A4-4792-ACC0-9CCEE2DA59CC}">
      <dgm:prSet phldrT="[Text]"/>
      <dgm:spPr/>
      <dgm:t>
        <a:bodyPr/>
        <a:lstStyle/>
        <a:p>
          <a:pPr algn="ctr"/>
          <a:r>
            <a:rPr lang="en-GB" dirty="0"/>
            <a:t>Better school readiness and future educational outcomes </a:t>
          </a:r>
        </a:p>
      </dgm:t>
    </dgm:pt>
    <dgm:pt modelId="{1461902C-D675-4F38-907D-1A24A78AFE8B}" type="sibTrans" cxnId="{7E0F57FF-15F7-4781-85B3-783BFC0724C5}">
      <dgm:prSet/>
      <dgm:spPr/>
      <dgm:t>
        <a:bodyPr/>
        <a:lstStyle/>
        <a:p>
          <a:endParaRPr lang="en-GB"/>
        </a:p>
      </dgm:t>
    </dgm:pt>
    <dgm:pt modelId="{DB991B2A-5406-49E2-AE20-9F388AD156AF}" type="parTrans" cxnId="{7E0F57FF-15F7-4781-85B3-783BFC0724C5}">
      <dgm:prSet/>
      <dgm:spPr/>
      <dgm:t>
        <a:bodyPr/>
        <a:lstStyle/>
        <a:p>
          <a:endParaRPr lang="en-GB"/>
        </a:p>
      </dgm:t>
    </dgm:pt>
    <dgm:pt modelId="{E7E083DE-AB2B-41B2-930E-5B33E801BEF3}">
      <dgm:prSet/>
      <dgm:spPr/>
      <dgm:t>
        <a:bodyPr/>
        <a:lstStyle/>
        <a:p>
          <a:r>
            <a:rPr lang="en-GB"/>
            <a:t>Better opportunities later in life </a:t>
          </a:r>
          <a:endParaRPr lang="en-GB" dirty="0"/>
        </a:p>
      </dgm:t>
    </dgm:pt>
    <dgm:pt modelId="{AC994926-680B-4EB5-A4DA-F58BBE171C1B}" type="parTrans" cxnId="{A92F3184-B9AD-470A-87FC-2ED1AC51D35E}">
      <dgm:prSet/>
      <dgm:spPr/>
      <dgm:t>
        <a:bodyPr/>
        <a:lstStyle/>
        <a:p>
          <a:endParaRPr lang="en-GB"/>
        </a:p>
      </dgm:t>
    </dgm:pt>
    <dgm:pt modelId="{07BFF893-A557-4D88-A1E6-7AABF4509257}" type="sibTrans" cxnId="{A92F3184-B9AD-470A-87FC-2ED1AC51D35E}">
      <dgm:prSet/>
      <dgm:spPr/>
      <dgm:t>
        <a:bodyPr/>
        <a:lstStyle/>
        <a:p>
          <a:endParaRPr lang="en-GB"/>
        </a:p>
      </dgm:t>
    </dgm:pt>
    <dgm:pt modelId="{B86AE94F-BCA9-4382-B8CB-2377B10A1121}" type="pres">
      <dgm:prSet presAssocID="{0B27B8CA-EF34-4612-96C2-8FD2680D2F11}" presName="diagram" presStyleCnt="0">
        <dgm:presLayoutVars>
          <dgm:dir/>
          <dgm:resizeHandles val="exact"/>
        </dgm:presLayoutVars>
      </dgm:prSet>
      <dgm:spPr/>
    </dgm:pt>
    <dgm:pt modelId="{68EFE5F0-5918-44F6-BD21-0167ABECFECE}" type="pres">
      <dgm:prSet presAssocID="{6D8CF2DF-3B09-4396-A30D-3260565A31D9}" presName="node" presStyleLbl="node1" presStyleIdx="0" presStyleCnt="4">
        <dgm:presLayoutVars>
          <dgm:bulletEnabled val="1"/>
        </dgm:presLayoutVars>
      </dgm:prSet>
      <dgm:spPr/>
    </dgm:pt>
    <dgm:pt modelId="{FE5FB4D6-2743-48AF-96C1-97B148C27D3C}" type="pres">
      <dgm:prSet presAssocID="{1E68119F-166C-4524-9051-8DF2FD14C021}" presName="sibTrans" presStyleCnt="0"/>
      <dgm:spPr/>
    </dgm:pt>
    <dgm:pt modelId="{D4EE6ADD-2AD6-43B4-8308-87BEB91FC7E2}" type="pres">
      <dgm:prSet presAssocID="{27B31DD1-62C5-4535-A21B-213A38F502A5}" presName="node" presStyleLbl="node1" presStyleIdx="1" presStyleCnt="4" custLinFactNeighborX="354" custLinFactNeighborY="-1179">
        <dgm:presLayoutVars>
          <dgm:bulletEnabled val="1"/>
        </dgm:presLayoutVars>
      </dgm:prSet>
      <dgm:spPr/>
    </dgm:pt>
    <dgm:pt modelId="{281A105B-0CEF-4C9E-A244-A370EAA2E29A}" type="pres">
      <dgm:prSet presAssocID="{D7509E1A-3A72-42EC-8F6F-911B5332A06C}" presName="sibTrans" presStyleCnt="0"/>
      <dgm:spPr/>
    </dgm:pt>
    <dgm:pt modelId="{CE8E6679-56A8-4DD0-87CD-7C2B9148043D}" type="pres">
      <dgm:prSet presAssocID="{E7E083DE-AB2B-41B2-930E-5B33E801BEF3}" presName="node" presStyleLbl="node1" presStyleIdx="2" presStyleCnt="4" custLinFactNeighborX="-739" custLinFactNeighborY="-4547">
        <dgm:presLayoutVars>
          <dgm:bulletEnabled val="1"/>
        </dgm:presLayoutVars>
      </dgm:prSet>
      <dgm:spPr/>
    </dgm:pt>
    <dgm:pt modelId="{04E9BD25-7AB4-4813-A4E8-CF1CF392A780}" type="pres">
      <dgm:prSet presAssocID="{07BFF893-A557-4D88-A1E6-7AABF4509257}" presName="sibTrans" presStyleCnt="0"/>
      <dgm:spPr/>
    </dgm:pt>
    <dgm:pt modelId="{F1E9272C-8B88-4F13-A6F9-2259249984E3}" type="pres">
      <dgm:prSet presAssocID="{11ACEA0A-26A4-4792-ACC0-9CCEE2DA59CC}" presName="node" presStyleLbl="node1" presStyleIdx="3" presStyleCnt="4">
        <dgm:presLayoutVars>
          <dgm:bulletEnabled val="1"/>
        </dgm:presLayoutVars>
      </dgm:prSet>
      <dgm:spPr/>
    </dgm:pt>
  </dgm:ptLst>
  <dgm:cxnLst>
    <dgm:cxn modelId="{88040107-05AB-45B6-9780-7C8BFA3EFB2E}" srcId="{0B27B8CA-EF34-4612-96C2-8FD2680D2F11}" destId="{27B31DD1-62C5-4535-A21B-213A38F502A5}" srcOrd="1" destOrd="0" parTransId="{3183181D-0CB0-4D04-B66F-BE5A7F63220F}" sibTransId="{D7509E1A-3A72-42EC-8F6F-911B5332A06C}"/>
    <dgm:cxn modelId="{B6C65E2A-EE79-4E48-BAEF-534063C90D64}" type="presOf" srcId="{11ACEA0A-26A4-4792-ACC0-9CCEE2DA59CC}" destId="{F1E9272C-8B88-4F13-A6F9-2259249984E3}" srcOrd="0" destOrd="0" presId="urn:microsoft.com/office/officeart/2005/8/layout/default"/>
    <dgm:cxn modelId="{2F484C2A-5B95-4943-B259-42CA29740DE2}" srcId="{0B27B8CA-EF34-4612-96C2-8FD2680D2F11}" destId="{6D8CF2DF-3B09-4396-A30D-3260565A31D9}" srcOrd="0" destOrd="0" parTransId="{9018B66B-3C33-4BDC-8626-1E16709E6366}" sibTransId="{1E68119F-166C-4524-9051-8DF2FD14C021}"/>
    <dgm:cxn modelId="{830CDE63-8E07-41AE-AE6C-8AFD71246596}" type="presOf" srcId="{27B31DD1-62C5-4535-A21B-213A38F502A5}" destId="{D4EE6ADD-2AD6-43B4-8308-87BEB91FC7E2}" srcOrd="0" destOrd="0" presId="urn:microsoft.com/office/officeart/2005/8/layout/default"/>
    <dgm:cxn modelId="{602A7B68-987B-4895-B225-048DE209F708}" type="presOf" srcId="{6D8CF2DF-3B09-4396-A30D-3260565A31D9}" destId="{68EFE5F0-5918-44F6-BD21-0167ABECFECE}" srcOrd="0" destOrd="0" presId="urn:microsoft.com/office/officeart/2005/8/layout/default"/>
    <dgm:cxn modelId="{A92F3184-B9AD-470A-87FC-2ED1AC51D35E}" srcId="{0B27B8CA-EF34-4612-96C2-8FD2680D2F11}" destId="{E7E083DE-AB2B-41B2-930E-5B33E801BEF3}" srcOrd="2" destOrd="0" parTransId="{AC994926-680B-4EB5-A4DA-F58BBE171C1B}" sibTransId="{07BFF893-A557-4D88-A1E6-7AABF4509257}"/>
    <dgm:cxn modelId="{B121589D-2496-46D1-9EF8-063B2648C2D5}" type="presOf" srcId="{E7E083DE-AB2B-41B2-930E-5B33E801BEF3}" destId="{CE8E6679-56A8-4DD0-87CD-7C2B9148043D}" srcOrd="0" destOrd="0" presId="urn:microsoft.com/office/officeart/2005/8/layout/default"/>
    <dgm:cxn modelId="{0C5DC7A0-89DF-402F-B387-F685A1C436AC}" type="presOf" srcId="{0B27B8CA-EF34-4612-96C2-8FD2680D2F11}" destId="{B86AE94F-BCA9-4382-B8CB-2377B10A1121}" srcOrd="0" destOrd="0" presId="urn:microsoft.com/office/officeart/2005/8/layout/default"/>
    <dgm:cxn modelId="{7E0F57FF-15F7-4781-85B3-783BFC0724C5}" srcId="{0B27B8CA-EF34-4612-96C2-8FD2680D2F11}" destId="{11ACEA0A-26A4-4792-ACC0-9CCEE2DA59CC}" srcOrd="3" destOrd="0" parTransId="{DB991B2A-5406-49E2-AE20-9F388AD156AF}" sibTransId="{1461902C-D675-4F38-907D-1A24A78AFE8B}"/>
    <dgm:cxn modelId="{5B3527DA-501E-4431-A2BF-CD8C000B4ECF}" type="presParOf" srcId="{B86AE94F-BCA9-4382-B8CB-2377B10A1121}" destId="{68EFE5F0-5918-44F6-BD21-0167ABECFECE}" srcOrd="0" destOrd="0" presId="urn:microsoft.com/office/officeart/2005/8/layout/default"/>
    <dgm:cxn modelId="{2292199C-6EDC-40B7-B180-6314F85E932D}" type="presParOf" srcId="{B86AE94F-BCA9-4382-B8CB-2377B10A1121}" destId="{FE5FB4D6-2743-48AF-96C1-97B148C27D3C}" srcOrd="1" destOrd="0" presId="urn:microsoft.com/office/officeart/2005/8/layout/default"/>
    <dgm:cxn modelId="{7D6A9191-1E30-40CC-ACD1-06E26422186E}" type="presParOf" srcId="{B86AE94F-BCA9-4382-B8CB-2377B10A1121}" destId="{D4EE6ADD-2AD6-43B4-8308-87BEB91FC7E2}" srcOrd="2" destOrd="0" presId="urn:microsoft.com/office/officeart/2005/8/layout/default"/>
    <dgm:cxn modelId="{F68177A4-1B9E-4B89-9016-B32ABACBF1E1}" type="presParOf" srcId="{B86AE94F-BCA9-4382-B8CB-2377B10A1121}" destId="{281A105B-0CEF-4C9E-A244-A370EAA2E29A}" srcOrd="3" destOrd="0" presId="urn:microsoft.com/office/officeart/2005/8/layout/default"/>
    <dgm:cxn modelId="{3C18712E-F842-4EA2-AC88-FDA126470AD3}" type="presParOf" srcId="{B86AE94F-BCA9-4382-B8CB-2377B10A1121}" destId="{CE8E6679-56A8-4DD0-87CD-7C2B9148043D}" srcOrd="4" destOrd="0" presId="urn:microsoft.com/office/officeart/2005/8/layout/default"/>
    <dgm:cxn modelId="{9B2B865C-1684-448A-95F0-D26F8E89F851}" type="presParOf" srcId="{B86AE94F-BCA9-4382-B8CB-2377B10A1121}" destId="{04E9BD25-7AB4-4813-A4E8-CF1CF392A780}" srcOrd="5" destOrd="0" presId="urn:microsoft.com/office/officeart/2005/8/layout/default"/>
    <dgm:cxn modelId="{0FDE6216-4C1C-4B1E-B08D-E7FC6C57557B}" type="presParOf" srcId="{B86AE94F-BCA9-4382-B8CB-2377B10A1121}" destId="{F1E9272C-8B88-4F13-A6F9-2259249984E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27B8CA-EF34-4612-96C2-8FD2680D2F1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D8CF2DF-3B09-4396-A30D-3260565A31D9}">
      <dgm:prSet phldrT="[Text]"/>
      <dgm:spPr/>
      <dgm:t>
        <a:bodyPr/>
        <a:lstStyle/>
        <a:p>
          <a:r>
            <a:rPr lang="en-GB" dirty="0"/>
            <a:t>Prevention of abandonment and institutionalisation</a:t>
          </a:r>
        </a:p>
      </dgm:t>
    </dgm:pt>
    <dgm:pt modelId="{9018B66B-3C33-4BDC-8626-1E16709E6366}" type="parTrans" cxnId="{2F484C2A-5B95-4943-B259-42CA29740DE2}">
      <dgm:prSet/>
      <dgm:spPr/>
      <dgm:t>
        <a:bodyPr/>
        <a:lstStyle/>
        <a:p>
          <a:endParaRPr lang="en-GB"/>
        </a:p>
      </dgm:t>
    </dgm:pt>
    <dgm:pt modelId="{1E68119F-166C-4524-9051-8DF2FD14C021}" type="sibTrans" cxnId="{2F484C2A-5B95-4943-B259-42CA29740DE2}">
      <dgm:prSet/>
      <dgm:spPr/>
      <dgm:t>
        <a:bodyPr/>
        <a:lstStyle/>
        <a:p>
          <a:endParaRPr lang="en-GB"/>
        </a:p>
      </dgm:t>
    </dgm:pt>
    <dgm:pt modelId="{27B31DD1-62C5-4535-A21B-213A38F502A5}">
      <dgm:prSet phldrT="[Text]"/>
      <dgm:spPr/>
      <dgm:t>
        <a:bodyPr/>
        <a:lstStyle/>
        <a:p>
          <a:r>
            <a:rPr lang="en-GB" dirty="0"/>
            <a:t>Parents have a positive impact on their child’s development </a:t>
          </a:r>
        </a:p>
      </dgm:t>
    </dgm:pt>
    <dgm:pt modelId="{3183181D-0CB0-4D04-B66F-BE5A7F63220F}" type="parTrans" cxnId="{88040107-05AB-45B6-9780-7C8BFA3EFB2E}">
      <dgm:prSet/>
      <dgm:spPr/>
      <dgm:t>
        <a:bodyPr/>
        <a:lstStyle/>
        <a:p>
          <a:endParaRPr lang="en-GB"/>
        </a:p>
      </dgm:t>
    </dgm:pt>
    <dgm:pt modelId="{D7509E1A-3A72-42EC-8F6F-911B5332A06C}" type="sibTrans" cxnId="{88040107-05AB-45B6-9780-7C8BFA3EFB2E}">
      <dgm:prSet/>
      <dgm:spPr/>
      <dgm:t>
        <a:bodyPr/>
        <a:lstStyle/>
        <a:p>
          <a:endParaRPr lang="en-GB"/>
        </a:p>
      </dgm:t>
    </dgm:pt>
    <dgm:pt modelId="{11ACEA0A-26A4-4792-ACC0-9CCEE2DA59CC}">
      <dgm:prSet phldrT="[Text]"/>
      <dgm:spPr/>
      <dgm:t>
        <a:bodyPr/>
        <a:lstStyle/>
        <a:p>
          <a:r>
            <a:rPr lang="en-GB" dirty="0"/>
            <a:t>Better school readiness and future educational outcomes </a:t>
          </a:r>
        </a:p>
      </dgm:t>
    </dgm:pt>
    <dgm:pt modelId="{1461902C-D675-4F38-907D-1A24A78AFE8B}" type="sibTrans" cxnId="{7E0F57FF-15F7-4781-85B3-783BFC0724C5}">
      <dgm:prSet/>
      <dgm:spPr/>
      <dgm:t>
        <a:bodyPr/>
        <a:lstStyle/>
        <a:p>
          <a:endParaRPr lang="en-GB"/>
        </a:p>
      </dgm:t>
    </dgm:pt>
    <dgm:pt modelId="{DB991B2A-5406-49E2-AE20-9F388AD156AF}" type="parTrans" cxnId="{7E0F57FF-15F7-4781-85B3-783BFC0724C5}">
      <dgm:prSet/>
      <dgm:spPr/>
      <dgm:t>
        <a:bodyPr/>
        <a:lstStyle/>
        <a:p>
          <a:endParaRPr lang="en-GB"/>
        </a:p>
      </dgm:t>
    </dgm:pt>
    <dgm:pt modelId="{E7E083DE-AB2B-41B2-930E-5B33E801BEF3}">
      <dgm:prSet/>
      <dgm:spPr/>
      <dgm:t>
        <a:bodyPr/>
        <a:lstStyle/>
        <a:p>
          <a:r>
            <a:rPr lang="en-GB"/>
            <a:t>Parents learn to be active partners and ensure their child’s needs are met</a:t>
          </a:r>
          <a:endParaRPr lang="en-GB" dirty="0"/>
        </a:p>
      </dgm:t>
    </dgm:pt>
    <dgm:pt modelId="{AC994926-680B-4EB5-A4DA-F58BBE171C1B}" type="parTrans" cxnId="{A92F3184-B9AD-470A-87FC-2ED1AC51D35E}">
      <dgm:prSet/>
      <dgm:spPr/>
      <dgm:t>
        <a:bodyPr/>
        <a:lstStyle/>
        <a:p>
          <a:endParaRPr lang="en-GB"/>
        </a:p>
      </dgm:t>
    </dgm:pt>
    <dgm:pt modelId="{07BFF893-A557-4D88-A1E6-7AABF4509257}" type="sibTrans" cxnId="{A92F3184-B9AD-470A-87FC-2ED1AC51D35E}">
      <dgm:prSet/>
      <dgm:spPr/>
      <dgm:t>
        <a:bodyPr/>
        <a:lstStyle/>
        <a:p>
          <a:endParaRPr lang="en-GB"/>
        </a:p>
      </dgm:t>
    </dgm:pt>
    <dgm:pt modelId="{B86AE94F-BCA9-4382-B8CB-2377B10A1121}" type="pres">
      <dgm:prSet presAssocID="{0B27B8CA-EF34-4612-96C2-8FD2680D2F11}" presName="diagram" presStyleCnt="0">
        <dgm:presLayoutVars>
          <dgm:dir/>
          <dgm:resizeHandles val="exact"/>
        </dgm:presLayoutVars>
      </dgm:prSet>
      <dgm:spPr/>
    </dgm:pt>
    <dgm:pt modelId="{68EFE5F0-5918-44F6-BD21-0167ABECFECE}" type="pres">
      <dgm:prSet presAssocID="{6D8CF2DF-3B09-4396-A30D-3260565A31D9}" presName="node" presStyleLbl="node1" presStyleIdx="0" presStyleCnt="4">
        <dgm:presLayoutVars>
          <dgm:bulletEnabled val="1"/>
        </dgm:presLayoutVars>
      </dgm:prSet>
      <dgm:spPr/>
    </dgm:pt>
    <dgm:pt modelId="{FE5FB4D6-2743-48AF-96C1-97B148C27D3C}" type="pres">
      <dgm:prSet presAssocID="{1E68119F-166C-4524-9051-8DF2FD14C021}" presName="sibTrans" presStyleCnt="0"/>
      <dgm:spPr/>
    </dgm:pt>
    <dgm:pt modelId="{D4EE6ADD-2AD6-43B4-8308-87BEB91FC7E2}" type="pres">
      <dgm:prSet presAssocID="{27B31DD1-62C5-4535-A21B-213A38F502A5}" presName="node" presStyleLbl="node1" presStyleIdx="1" presStyleCnt="4">
        <dgm:presLayoutVars>
          <dgm:bulletEnabled val="1"/>
        </dgm:presLayoutVars>
      </dgm:prSet>
      <dgm:spPr/>
    </dgm:pt>
    <dgm:pt modelId="{281A105B-0CEF-4C9E-A244-A370EAA2E29A}" type="pres">
      <dgm:prSet presAssocID="{D7509E1A-3A72-42EC-8F6F-911B5332A06C}" presName="sibTrans" presStyleCnt="0"/>
      <dgm:spPr/>
    </dgm:pt>
    <dgm:pt modelId="{CE8E6679-56A8-4DD0-87CD-7C2B9148043D}" type="pres">
      <dgm:prSet presAssocID="{E7E083DE-AB2B-41B2-930E-5B33E801BEF3}" presName="node" presStyleLbl="node1" presStyleIdx="2" presStyleCnt="4" custLinFactNeighborX="-739" custLinFactNeighborY="-4547">
        <dgm:presLayoutVars>
          <dgm:bulletEnabled val="1"/>
        </dgm:presLayoutVars>
      </dgm:prSet>
      <dgm:spPr/>
    </dgm:pt>
    <dgm:pt modelId="{04E9BD25-7AB4-4813-A4E8-CF1CF392A780}" type="pres">
      <dgm:prSet presAssocID="{07BFF893-A557-4D88-A1E6-7AABF4509257}" presName="sibTrans" presStyleCnt="0"/>
      <dgm:spPr/>
    </dgm:pt>
    <dgm:pt modelId="{F1E9272C-8B88-4F13-A6F9-2259249984E3}" type="pres">
      <dgm:prSet presAssocID="{11ACEA0A-26A4-4792-ACC0-9CCEE2DA59CC}" presName="node" presStyleLbl="node1" presStyleIdx="3" presStyleCnt="4">
        <dgm:presLayoutVars>
          <dgm:bulletEnabled val="1"/>
        </dgm:presLayoutVars>
      </dgm:prSet>
      <dgm:spPr/>
    </dgm:pt>
  </dgm:ptLst>
  <dgm:cxnLst>
    <dgm:cxn modelId="{88040107-05AB-45B6-9780-7C8BFA3EFB2E}" srcId="{0B27B8CA-EF34-4612-96C2-8FD2680D2F11}" destId="{27B31DD1-62C5-4535-A21B-213A38F502A5}" srcOrd="1" destOrd="0" parTransId="{3183181D-0CB0-4D04-B66F-BE5A7F63220F}" sibTransId="{D7509E1A-3A72-42EC-8F6F-911B5332A06C}"/>
    <dgm:cxn modelId="{B6C65E2A-EE79-4E48-BAEF-534063C90D64}" type="presOf" srcId="{11ACEA0A-26A4-4792-ACC0-9CCEE2DA59CC}" destId="{F1E9272C-8B88-4F13-A6F9-2259249984E3}" srcOrd="0" destOrd="0" presId="urn:microsoft.com/office/officeart/2005/8/layout/default"/>
    <dgm:cxn modelId="{2F484C2A-5B95-4943-B259-42CA29740DE2}" srcId="{0B27B8CA-EF34-4612-96C2-8FD2680D2F11}" destId="{6D8CF2DF-3B09-4396-A30D-3260565A31D9}" srcOrd="0" destOrd="0" parTransId="{9018B66B-3C33-4BDC-8626-1E16709E6366}" sibTransId="{1E68119F-166C-4524-9051-8DF2FD14C021}"/>
    <dgm:cxn modelId="{830CDE63-8E07-41AE-AE6C-8AFD71246596}" type="presOf" srcId="{27B31DD1-62C5-4535-A21B-213A38F502A5}" destId="{D4EE6ADD-2AD6-43B4-8308-87BEB91FC7E2}" srcOrd="0" destOrd="0" presId="urn:microsoft.com/office/officeart/2005/8/layout/default"/>
    <dgm:cxn modelId="{602A7B68-987B-4895-B225-048DE209F708}" type="presOf" srcId="{6D8CF2DF-3B09-4396-A30D-3260565A31D9}" destId="{68EFE5F0-5918-44F6-BD21-0167ABECFECE}" srcOrd="0" destOrd="0" presId="urn:microsoft.com/office/officeart/2005/8/layout/default"/>
    <dgm:cxn modelId="{A92F3184-B9AD-470A-87FC-2ED1AC51D35E}" srcId="{0B27B8CA-EF34-4612-96C2-8FD2680D2F11}" destId="{E7E083DE-AB2B-41B2-930E-5B33E801BEF3}" srcOrd="2" destOrd="0" parTransId="{AC994926-680B-4EB5-A4DA-F58BBE171C1B}" sibTransId="{07BFF893-A557-4D88-A1E6-7AABF4509257}"/>
    <dgm:cxn modelId="{B121589D-2496-46D1-9EF8-063B2648C2D5}" type="presOf" srcId="{E7E083DE-AB2B-41B2-930E-5B33E801BEF3}" destId="{CE8E6679-56A8-4DD0-87CD-7C2B9148043D}" srcOrd="0" destOrd="0" presId="urn:microsoft.com/office/officeart/2005/8/layout/default"/>
    <dgm:cxn modelId="{0C5DC7A0-89DF-402F-B387-F685A1C436AC}" type="presOf" srcId="{0B27B8CA-EF34-4612-96C2-8FD2680D2F11}" destId="{B86AE94F-BCA9-4382-B8CB-2377B10A1121}" srcOrd="0" destOrd="0" presId="urn:microsoft.com/office/officeart/2005/8/layout/default"/>
    <dgm:cxn modelId="{7E0F57FF-15F7-4781-85B3-783BFC0724C5}" srcId="{0B27B8CA-EF34-4612-96C2-8FD2680D2F11}" destId="{11ACEA0A-26A4-4792-ACC0-9CCEE2DA59CC}" srcOrd="3" destOrd="0" parTransId="{DB991B2A-5406-49E2-AE20-9F388AD156AF}" sibTransId="{1461902C-D675-4F38-907D-1A24A78AFE8B}"/>
    <dgm:cxn modelId="{5B3527DA-501E-4431-A2BF-CD8C000B4ECF}" type="presParOf" srcId="{B86AE94F-BCA9-4382-B8CB-2377B10A1121}" destId="{68EFE5F0-5918-44F6-BD21-0167ABECFECE}" srcOrd="0" destOrd="0" presId="urn:microsoft.com/office/officeart/2005/8/layout/default"/>
    <dgm:cxn modelId="{2292199C-6EDC-40B7-B180-6314F85E932D}" type="presParOf" srcId="{B86AE94F-BCA9-4382-B8CB-2377B10A1121}" destId="{FE5FB4D6-2743-48AF-96C1-97B148C27D3C}" srcOrd="1" destOrd="0" presId="urn:microsoft.com/office/officeart/2005/8/layout/default"/>
    <dgm:cxn modelId="{7D6A9191-1E30-40CC-ACD1-06E26422186E}" type="presParOf" srcId="{B86AE94F-BCA9-4382-B8CB-2377B10A1121}" destId="{D4EE6ADD-2AD6-43B4-8308-87BEB91FC7E2}" srcOrd="2" destOrd="0" presId="urn:microsoft.com/office/officeart/2005/8/layout/default"/>
    <dgm:cxn modelId="{F68177A4-1B9E-4B89-9016-B32ABACBF1E1}" type="presParOf" srcId="{B86AE94F-BCA9-4382-B8CB-2377B10A1121}" destId="{281A105B-0CEF-4C9E-A244-A370EAA2E29A}" srcOrd="3" destOrd="0" presId="urn:microsoft.com/office/officeart/2005/8/layout/default"/>
    <dgm:cxn modelId="{3C18712E-F842-4EA2-AC88-FDA126470AD3}" type="presParOf" srcId="{B86AE94F-BCA9-4382-B8CB-2377B10A1121}" destId="{CE8E6679-56A8-4DD0-87CD-7C2B9148043D}" srcOrd="4" destOrd="0" presId="urn:microsoft.com/office/officeart/2005/8/layout/default"/>
    <dgm:cxn modelId="{9B2B865C-1684-448A-95F0-D26F8E89F851}" type="presParOf" srcId="{B86AE94F-BCA9-4382-B8CB-2377B10A1121}" destId="{04E9BD25-7AB4-4813-A4E8-CF1CF392A780}" srcOrd="5" destOrd="0" presId="urn:microsoft.com/office/officeart/2005/8/layout/default"/>
    <dgm:cxn modelId="{0FDE6216-4C1C-4B1E-B08D-E7FC6C57557B}" type="presParOf" srcId="{B86AE94F-BCA9-4382-B8CB-2377B10A1121}" destId="{F1E9272C-8B88-4F13-A6F9-2259249984E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5F4EB-CE58-4967-B509-24F5EF7B12B4}">
      <dsp:nvSpPr>
        <dsp:cNvPr id="0" name=""/>
        <dsp:cNvSpPr/>
      </dsp:nvSpPr>
      <dsp:spPr>
        <a:xfrm>
          <a:off x="0" y="336206"/>
          <a:ext cx="5080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345AA-2F9C-4664-8DA2-37B9E2FC7508}">
      <dsp:nvSpPr>
        <dsp:cNvPr id="0" name=""/>
        <dsp:cNvSpPr/>
      </dsp:nvSpPr>
      <dsp:spPr>
        <a:xfrm>
          <a:off x="254000" y="26246"/>
          <a:ext cx="355600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408" tIns="0" rIns="1344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Raise awareness  </a:t>
          </a:r>
          <a:endParaRPr lang="en-GB" sz="1600" kern="1200" dirty="0"/>
        </a:p>
      </dsp:txBody>
      <dsp:txXfrm>
        <a:off x="284262" y="56508"/>
        <a:ext cx="3495476" cy="559396"/>
      </dsp:txXfrm>
    </dsp:sp>
    <dsp:sp modelId="{4BA0F036-1E3F-434A-B531-22A8FCA99407}">
      <dsp:nvSpPr>
        <dsp:cNvPr id="0" name=""/>
        <dsp:cNvSpPr/>
      </dsp:nvSpPr>
      <dsp:spPr>
        <a:xfrm>
          <a:off x="0" y="1288766"/>
          <a:ext cx="5080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76C30-2D48-45EF-BE62-3007494D204C}">
      <dsp:nvSpPr>
        <dsp:cNvPr id="0" name=""/>
        <dsp:cNvSpPr/>
      </dsp:nvSpPr>
      <dsp:spPr>
        <a:xfrm>
          <a:off x="254000" y="978806"/>
          <a:ext cx="3556000" cy="61992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408" tIns="0" rIns="13440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cumin Pro Light"/>
            </a:rPr>
            <a:t>Highlight challenges </a:t>
          </a:r>
        </a:p>
      </dsp:txBody>
      <dsp:txXfrm>
        <a:off x="284262" y="1009068"/>
        <a:ext cx="3495476" cy="559396"/>
      </dsp:txXfrm>
    </dsp:sp>
    <dsp:sp modelId="{A2415B5A-729C-4BBF-8B02-FE9452C750AC}">
      <dsp:nvSpPr>
        <dsp:cNvPr id="0" name=""/>
        <dsp:cNvSpPr/>
      </dsp:nvSpPr>
      <dsp:spPr>
        <a:xfrm>
          <a:off x="0" y="2241327"/>
          <a:ext cx="5080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A571-1554-4193-8A75-837452019603}">
      <dsp:nvSpPr>
        <dsp:cNvPr id="0" name=""/>
        <dsp:cNvSpPr/>
      </dsp:nvSpPr>
      <dsp:spPr>
        <a:xfrm>
          <a:off x="254000" y="1931367"/>
          <a:ext cx="3556000" cy="6199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408" tIns="0" rIns="13440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  <a:latin typeface="Acumin Pro Light"/>
              <a:cs typeface="Poppins" panose="00000500000000000000" pitchFamily="2" charset="0"/>
            </a:rPr>
            <a:t>Provide recommendations</a:t>
          </a:r>
          <a:endParaRPr lang="en-GB" sz="2100" kern="1200" dirty="0">
            <a:solidFill>
              <a:schemeClr val="bg1"/>
            </a:solidFill>
          </a:endParaRPr>
        </a:p>
      </dsp:txBody>
      <dsp:txXfrm>
        <a:off x="284262" y="1961629"/>
        <a:ext cx="349547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FE5F0-5918-44F6-BD21-0167ABECFECE}">
      <dsp:nvSpPr>
        <dsp:cNvPr id="0" name=""/>
        <dsp:cNvSpPr/>
      </dsp:nvSpPr>
      <dsp:spPr>
        <a:xfrm>
          <a:off x="515869" y="483"/>
          <a:ext cx="1901540" cy="11409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Early detection of developmental delays or disabilities </a:t>
          </a:r>
        </a:p>
      </dsp:txBody>
      <dsp:txXfrm>
        <a:off x="515869" y="483"/>
        <a:ext cx="1901540" cy="1140924"/>
      </dsp:txXfrm>
    </dsp:sp>
    <dsp:sp modelId="{D4EE6ADD-2AD6-43B4-8308-87BEB91FC7E2}">
      <dsp:nvSpPr>
        <dsp:cNvPr id="0" name=""/>
        <dsp:cNvSpPr/>
      </dsp:nvSpPr>
      <dsp:spPr>
        <a:xfrm>
          <a:off x="2614295" y="0"/>
          <a:ext cx="1901540" cy="1140924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Promotes child’s well-being </a:t>
          </a:r>
        </a:p>
      </dsp:txBody>
      <dsp:txXfrm>
        <a:off x="2614295" y="0"/>
        <a:ext cx="1901540" cy="1140924"/>
      </dsp:txXfrm>
    </dsp:sp>
    <dsp:sp modelId="{CE8E6679-56A8-4DD0-87CD-7C2B9148043D}">
      <dsp:nvSpPr>
        <dsp:cNvPr id="0" name=""/>
        <dsp:cNvSpPr/>
      </dsp:nvSpPr>
      <dsp:spPr>
        <a:xfrm>
          <a:off x="501817" y="1279684"/>
          <a:ext cx="1901540" cy="1140924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Better opportunities later in life </a:t>
          </a:r>
          <a:endParaRPr lang="en-GB" sz="1700" kern="1200" dirty="0"/>
        </a:p>
      </dsp:txBody>
      <dsp:txXfrm>
        <a:off x="501817" y="1279684"/>
        <a:ext cx="1901540" cy="1140924"/>
      </dsp:txXfrm>
    </dsp:sp>
    <dsp:sp modelId="{F1E9272C-8B88-4F13-A6F9-2259249984E3}">
      <dsp:nvSpPr>
        <dsp:cNvPr id="0" name=""/>
        <dsp:cNvSpPr/>
      </dsp:nvSpPr>
      <dsp:spPr>
        <a:xfrm>
          <a:off x="2607564" y="1331562"/>
          <a:ext cx="1901540" cy="114092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Better school readiness and future educational outcomes </a:t>
          </a:r>
        </a:p>
      </dsp:txBody>
      <dsp:txXfrm>
        <a:off x="2607564" y="1331562"/>
        <a:ext cx="1901540" cy="1140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FE5F0-5918-44F6-BD21-0167ABECFECE}">
      <dsp:nvSpPr>
        <dsp:cNvPr id="0" name=""/>
        <dsp:cNvSpPr/>
      </dsp:nvSpPr>
      <dsp:spPr>
        <a:xfrm>
          <a:off x="32913" y="641"/>
          <a:ext cx="1851242" cy="11107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Prevention of abandonment and institutionalisation</a:t>
          </a:r>
        </a:p>
      </dsp:txBody>
      <dsp:txXfrm>
        <a:off x="32913" y="641"/>
        <a:ext cx="1851242" cy="1110745"/>
      </dsp:txXfrm>
    </dsp:sp>
    <dsp:sp modelId="{D4EE6ADD-2AD6-43B4-8308-87BEB91FC7E2}">
      <dsp:nvSpPr>
        <dsp:cNvPr id="0" name=""/>
        <dsp:cNvSpPr/>
      </dsp:nvSpPr>
      <dsp:spPr>
        <a:xfrm>
          <a:off x="2069279" y="641"/>
          <a:ext cx="1851242" cy="1110745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Parents have a positive impact on their child’s development </a:t>
          </a:r>
        </a:p>
      </dsp:txBody>
      <dsp:txXfrm>
        <a:off x="2069279" y="641"/>
        <a:ext cx="1851242" cy="1110745"/>
      </dsp:txXfrm>
    </dsp:sp>
    <dsp:sp modelId="{CE8E6679-56A8-4DD0-87CD-7C2B9148043D}">
      <dsp:nvSpPr>
        <dsp:cNvPr id="0" name=""/>
        <dsp:cNvSpPr/>
      </dsp:nvSpPr>
      <dsp:spPr>
        <a:xfrm>
          <a:off x="19232" y="1246005"/>
          <a:ext cx="1851242" cy="1110745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Parents learn to be active partners and ensure their child’s needs are met</a:t>
          </a:r>
          <a:endParaRPr lang="en-GB" sz="1600" kern="1200" dirty="0"/>
        </a:p>
      </dsp:txBody>
      <dsp:txXfrm>
        <a:off x="19232" y="1246005"/>
        <a:ext cx="1851242" cy="1110745"/>
      </dsp:txXfrm>
    </dsp:sp>
    <dsp:sp modelId="{F1E9272C-8B88-4F13-A6F9-2259249984E3}">
      <dsp:nvSpPr>
        <dsp:cNvPr id="0" name=""/>
        <dsp:cNvSpPr/>
      </dsp:nvSpPr>
      <dsp:spPr>
        <a:xfrm>
          <a:off x="2069279" y="1296510"/>
          <a:ext cx="1851242" cy="111074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Better school readiness and future educational outcomes </a:t>
          </a:r>
        </a:p>
      </dsp:txBody>
      <dsp:txXfrm>
        <a:off x="2069279" y="1296510"/>
        <a:ext cx="1851242" cy="1110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738" y="685800"/>
            <a:ext cx="6232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34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738" y="685800"/>
            <a:ext cx="6232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solidFill>
                  <a:srgbClr val="FFFF00"/>
                </a:solidFill>
                <a:latin typeface="Acumin Pro Light"/>
              </a:rPr>
              <a:t>Provide funding for the sharing of good practices, 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through inter-ECI </a:t>
            </a:r>
            <a:r>
              <a:rPr lang="en-US" sz="1200" b="1" i="0" u="none" strike="noStrike" baseline="0" dirty="0" err="1">
                <a:solidFill>
                  <a:schemeClr val="bg1"/>
                </a:solidFill>
                <a:latin typeface="Acumin Pro Light"/>
              </a:rPr>
              <a:t>organisation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 exchange, visits, conferences, international study tours to highly functional ECI organisations, and the funding of scientific research on ECI, at national level and EU level, through programmes such as Erasmus+ and Horizon Europe.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51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738" y="685800"/>
            <a:ext cx="6232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 a comprehensive and continuous pre- and in-services </a:t>
            </a:r>
            <a:r>
              <a:rPr lang="en-GB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training system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including the creation of Vocational Education and Training (VET) and university courses, and in-job training for all professionals involved in the ECI sector, with planning and funding for implementation.</a:t>
            </a:r>
            <a:endParaRPr lang="en-GB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Make </a:t>
            </a:r>
            <a:r>
              <a:rPr lang="en-GB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mandatory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periodical the in-job training and re-training for professionals working with children and families, with supervision, mentoring and support mechanisms, and encourage exchanges and peer support groups.</a:t>
            </a:r>
            <a:endParaRPr lang="en-GB" sz="1800" u="none" strike="noStrik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Ensure good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working conditions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the availability of reflective supervision and support, assistance for developing interdisciplinary teams, and the enhancement of transdisciplinary and appropriate levels of recognition for professional and paraprofessional ECI personnel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95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738" y="685800"/>
            <a:ext cx="6232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solidFill>
                  <a:srgbClr val="FFFF00"/>
                </a:solidFill>
                <a:latin typeface="Acumin Pro Light"/>
              </a:rPr>
              <a:t>Provide funding for the sharing of good practices, 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through inter-ECI </a:t>
            </a:r>
            <a:r>
              <a:rPr lang="en-US" sz="1200" b="1" i="0" u="none" strike="noStrike" baseline="0" dirty="0" err="1">
                <a:solidFill>
                  <a:schemeClr val="bg1"/>
                </a:solidFill>
                <a:latin typeface="Acumin Pro Light"/>
              </a:rPr>
              <a:t>organisation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 exchange, visits, conferences, international study tours to highly functional ECI organisations, and the funding of scientific research on ECI, at national level and EU level, through programmes such as Erasmus+ and Horizon Europe.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15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1500" y="1299210"/>
            <a:ext cx="6477000" cy="88011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346960"/>
            <a:ext cx="5334000" cy="104775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1000" y="963930"/>
            <a:ext cx="3314700" cy="276606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098500" y="1203640"/>
            <a:ext cx="3422999" cy="63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81000" y="963930"/>
            <a:ext cx="6858000" cy="2766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72028" y="3897629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rgbClr val="020303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rgbClr val="020303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rgbClr val="020303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rgbClr val="020303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rgbClr val="020303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rgbClr val="020303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rgbClr val="020303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rgbClr val="020303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rgbClr val="020303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pd.eu/publications-detail/eci-position-paper-family-centred-early-childhood-intervention-the-best-start-in-lif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B22FF2E-EF06-30CC-EB3D-C5ECD40C09F1}"/>
              </a:ext>
            </a:extLst>
          </p:cNvPr>
          <p:cNvSpPr/>
          <p:nvPr/>
        </p:nvSpPr>
        <p:spPr>
          <a:xfrm>
            <a:off x="480567" y="524291"/>
            <a:ext cx="3218329" cy="326065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0" name="object 27"/>
          <p:cNvSpPr txBox="1">
            <a:spLocks noGrp="1"/>
          </p:cNvSpPr>
          <p:nvPr>
            <p:ph type="title"/>
          </p:nvPr>
        </p:nvSpPr>
        <p:spPr>
          <a:xfrm>
            <a:off x="4547185" y="769094"/>
            <a:ext cx="2985247" cy="954379"/>
          </a:xfrm>
          <a:prstGeom prst="rect">
            <a:avLst/>
          </a:prstGeom>
        </p:spPr>
        <p:txBody>
          <a:bodyPr>
            <a:noAutofit/>
          </a:bodyPr>
          <a:lstStyle/>
          <a:p>
            <a:pPr marR="4622" indent="11557" defTabSz="832103">
              <a:lnSpc>
                <a:spcPts val="3600"/>
              </a:lnSpc>
              <a:spcBef>
                <a:spcPts val="800"/>
              </a:spcBef>
              <a:defRPr sz="3600" spc="4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GB" sz="1800" spc="200" dirty="0"/>
              <a:t>Family-centred Early Childhood Intervention: The best start in life </a:t>
            </a:r>
            <a:endParaRPr lang="en-GB" sz="1800" spc="700" dirty="0"/>
          </a:p>
        </p:txBody>
      </p:sp>
      <p:sp>
        <p:nvSpPr>
          <p:cNvPr id="71" name="Lorem ipsum dolor sit met, consectetur adipiscing elit, sed do eiusmod…"/>
          <p:cNvSpPr txBox="1"/>
          <p:nvPr/>
        </p:nvSpPr>
        <p:spPr>
          <a:xfrm>
            <a:off x="4547185" y="2604652"/>
            <a:ext cx="2410775" cy="792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700">
                <a:solidFill>
                  <a:srgbClr val="505050"/>
                </a:solidFill>
                <a:latin typeface="Acumin Pro Light"/>
                <a:ea typeface="Acumin Pro Light"/>
                <a:cs typeface="Acumin Pro Light"/>
                <a:sym typeface="Acumin Pro Light"/>
              </a:defRPr>
            </a:pPr>
            <a:r>
              <a:rPr lang="en-GB" sz="1600" b="1">
                <a:solidFill>
                  <a:srgbClr val="00B050"/>
                </a:solidFill>
              </a:rPr>
              <a:t>Position Paper</a:t>
            </a:r>
            <a:endParaRPr lang="en-GB" sz="16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defRPr sz="700">
                <a:solidFill>
                  <a:srgbClr val="505050"/>
                </a:solidFill>
                <a:latin typeface="Acumin Pro Light"/>
                <a:ea typeface="Acumin Pro Light"/>
                <a:cs typeface="Acumin Pro Light"/>
                <a:sym typeface="Acumin Pro Light"/>
              </a:defRPr>
            </a:pP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2" name="Lorem ipsum dolor sit met, consectetur adipiscing elit, sed do eiusmod…">
            <a:extLst>
              <a:ext uri="{FF2B5EF4-FFF2-40B4-BE49-F238E27FC236}">
                <a16:creationId xmlns:a16="http://schemas.microsoft.com/office/drawing/2014/main" id="{1F74EFA2-BCEC-1D51-B6A8-50918DCACB72}"/>
              </a:ext>
            </a:extLst>
          </p:cNvPr>
          <p:cNvSpPr txBox="1"/>
          <p:nvPr/>
        </p:nvSpPr>
        <p:spPr>
          <a:xfrm>
            <a:off x="4512048" y="3001040"/>
            <a:ext cx="2340348" cy="423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700">
                <a:solidFill>
                  <a:srgbClr val="505050"/>
                </a:solidFill>
                <a:latin typeface="Acumin Pro Light"/>
                <a:ea typeface="Acumin Pro Light"/>
                <a:cs typeface="Acumin Pro Light"/>
                <a:sym typeface="Acumin Pro Light"/>
              </a:defRPr>
            </a:pPr>
            <a:r>
              <a:rPr lang="en-GB" sz="1600" dirty="0">
                <a:solidFill>
                  <a:srgbClr val="00B050"/>
                </a:solidFill>
              </a:rPr>
              <a:t>10th November 2022</a:t>
            </a:r>
          </a:p>
        </p:txBody>
      </p:sp>
      <p:pic>
        <p:nvPicPr>
          <p:cNvPr id="4" name="Picture 3" descr="Funding logo of the European Commission. ">
            <a:extLst>
              <a:ext uri="{FF2B5EF4-FFF2-40B4-BE49-F238E27FC236}">
                <a16:creationId xmlns:a16="http://schemas.microsoft.com/office/drawing/2014/main" id="{003F6C98-F8B7-90B8-9951-BC2FCEA9E7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8" b="37080"/>
          <a:stretch/>
        </p:blipFill>
        <p:spPr>
          <a:xfrm>
            <a:off x="141356" y="3822971"/>
            <a:ext cx="1474370" cy="303289"/>
          </a:xfrm>
          <a:prstGeom prst="rect">
            <a:avLst/>
          </a:prstGeom>
        </p:spPr>
      </p:pic>
      <p:pic>
        <p:nvPicPr>
          <p:cNvPr id="5" name="Picture 4" descr="A family sitting on a couch&#10;&#10;Description automatically generated">
            <a:extLst>
              <a:ext uri="{FF2B5EF4-FFF2-40B4-BE49-F238E27FC236}">
                <a16:creationId xmlns:a16="http://schemas.microsoft.com/office/drawing/2014/main" id="{EF7B0069-A7D4-D54C-3913-F09E26EE4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3" r="27806" b="-2"/>
          <a:stretch/>
        </p:blipFill>
        <p:spPr>
          <a:xfrm>
            <a:off x="221877" y="406054"/>
            <a:ext cx="3298680" cy="3298680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pic>
        <p:nvPicPr>
          <p:cNvPr id="7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015" y="3064594"/>
            <a:ext cx="1529424" cy="665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1ACA84-A9B6-DA53-3FDB-C4DF40E85A67}"/>
              </a:ext>
            </a:extLst>
          </p:cNvPr>
          <p:cNvSpPr/>
          <p:nvPr/>
        </p:nvSpPr>
        <p:spPr>
          <a:xfrm>
            <a:off x="471328" y="1366293"/>
            <a:ext cx="1504122" cy="18403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Acumin Pro Light"/>
              </a:rPr>
              <a:t>Lack of </a:t>
            </a:r>
            <a:r>
              <a:rPr lang="en-GB" sz="1400" b="1" dirty="0">
                <a:latin typeface="Acumin Pro Light"/>
              </a:rPr>
              <a:t>data</a:t>
            </a:r>
            <a:r>
              <a:rPr lang="en-GB" sz="1400" dirty="0">
                <a:latin typeface="Acumin Pro Light"/>
              </a:rPr>
              <a:t> in most member states regarding existing quality ECI services</a:t>
            </a:r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67" y="198513"/>
            <a:ext cx="597883" cy="2602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ject 22">
            <a:extLst>
              <a:ext uri="{FF2B5EF4-FFF2-40B4-BE49-F238E27FC236}">
                <a16:creationId xmlns:a16="http://schemas.microsoft.com/office/drawing/2014/main" id="{3666DA95-14FA-E2E0-D19A-4A82B203A5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050" y="212515"/>
            <a:ext cx="663001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sz="3200" spc="285" dirty="0"/>
              <a:t>State of play</a:t>
            </a:r>
            <a:endParaRPr sz="3200" spc="285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35C4AB8-1390-6589-B7BB-68A2FC963C57}"/>
              </a:ext>
            </a:extLst>
          </p:cNvPr>
          <p:cNvSpPr/>
          <p:nvPr/>
        </p:nvSpPr>
        <p:spPr>
          <a:xfrm>
            <a:off x="2227096" y="1872953"/>
            <a:ext cx="1331258" cy="826994"/>
          </a:xfrm>
          <a:prstGeom prst="rightArrow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47F248-003A-1CB1-9B9A-CF833132A2F2}"/>
              </a:ext>
            </a:extLst>
          </p:cNvPr>
          <p:cNvSpPr/>
          <p:nvPr/>
        </p:nvSpPr>
        <p:spPr>
          <a:xfrm>
            <a:off x="3608284" y="936279"/>
            <a:ext cx="3540388" cy="2707120"/>
          </a:xfrm>
          <a:prstGeom prst="roundRect">
            <a:avLst/>
          </a:prstGeom>
          <a:solidFill>
            <a:srgbClr val="002060"/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solidFill>
                  <a:schemeClr val="bg1"/>
                </a:solidFill>
                <a:latin typeface="Acumin Pro Light"/>
              </a:rPr>
              <a:t>Compile and review existing systems and good practices in a </a:t>
            </a:r>
            <a:r>
              <a:rPr lang="en-US" sz="1400" b="1" i="0" u="none" strike="noStrike" baseline="0" dirty="0">
                <a:solidFill>
                  <a:srgbClr val="FFFF00"/>
                </a:solidFill>
                <a:latin typeface="Acumin Pro Light"/>
              </a:rPr>
              <a:t>EU-wide study on ECI policies and practices</a:t>
            </a:r>
            <a:r>
              <a:rPr lang="en-US" sz="1400" b="1" i="0" u="none" strike="noStrike" baseline="0" dirty="0">
                <a:solidFill>
                  <a:schemeClr val="bg1"/>
                </a:solidFill>
                <a:latin typeface="Acumin Pro Light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Acumin Pro Light"/>
              </a:rPr>
              <a:t>Including: 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monitoring and evaluation, the status of implementation of developmental screening, developmental and family assessments, and service procedures in family-centred ECI.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cumin Pro Light"/>
              <a:sym typeface="Helvetica Neue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12BBB99-D02E-EB29-B4C1-1C74F6312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917" y="3778250"/>
            <a:ext cx="2507083" cy="4602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5546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1ACA84-A9B6-DA53-3FDB-C4DF40E85A67}"/>
              </a:ext>
            </a:extLst>
          </p:cNvPr>
          <p:cNvSpPr/>
          <p:nvPr/>
        </p:nvSpPr>
        <p:spPr>
          <a:xfrm>
            <a:off x="337978" y="1213681"/>
            <a:ext cx="1504122" cy="18403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Acumin Pro Light"/>
              </a:rPr>
              <a:t>Lack of </a:t>
            </a:r>
            <a:r>
              <a:rPr lang="en-GB" sz="1400" b="1" dirty="0">
                <a:latin typeface="Acumin Pro Light"/>
              </a:rPr>
              <a:t>data</a:t>
            </a:r>
            <a:r>
              <a:rPr lang="en-GB" sz="1400" dirty="0">
                <a:latin typeface="Acumin Pro Light"/>
              </a:rPr>
              <a:t> in most member states regarding existing quality ECI services</a:t>
            </a:r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67" y="198513"/>
            <a:ext cx="597883" cy="2602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ject 22">
            <a:extLst>
              <a:ext uri="{FF2B5EF4-FFF2-40B4-BE49-F238E27FC236}">
                <a16:creationId xmlns:a16="http://schemas.microsoft.com/office/drawing/2014/main" id="{3666DA95-14FA-E2E0-D19A-4A82B203A5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8" y="249517"/>
            <a:ext cx="62800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sz="2800" spc="285" dirty="0"/>
              <a:t>D</a:t>
            </a:r>
            <a:r>
              <a:rPr lang="en-GB" sz="2800" spc="285" dirty="0" err="1"/>
              <a:t>efinition</a:t>
            </a:r>
            <a:r>
              <a:rPr lang="en-GB" sz="2800" spc="285" dirty="0"/>
              <a:t> and objectives</a:t>
            </a:r>
            <a:endParaRPr sz="2800" spc="285"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CA9E378-955B-F966-24E7-08D97FA98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17" y="3643399"/>
            <a:ext cx="2507083" cy="5950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35C4AB8-1390-6589-B7BB-68A2FC963C57}"/>
              </a:ext>
            </a:extLst>
          </p:cNvPr>
          <p:cNvSpPr/>
          <p:nvPr/>
        </p:nvSpPr>
        <p:spPr>
          <a:xfrm>
            <a:off x="2126238" y="1720341"/>
            <a:ext cx="1331258" cy="826994"/>
          </a:xfrm>
          <a:prstGeom prst="rightArrow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47F248-003A-1CB1-9B9A-CF833132A2F2}"/>
              </a:ext>
            </a:extLst>
          </p:cNvPr>
          <p:cNvSpPr/>
          <p:nvPr/>
        </p:nvSpPr>
        <p:spPr>
          <a:xfrm>
            <a:off x="3660952" y="715048"/>
            <a:ext cx="3540388" cy="132801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Acumin Pro"/>
              </a:rPr>
              <a:t>Conduct an </a:t>
            </a:r>
            <a:r>
              <a:rPr lang="en-US" b="1" dirty="0">
                <a:solidFill>
                  <a:srgbClr val="FFFF00"/>
                </a:solidFill>
                <a:latin typeface="Acumin Pro"/>
              </a:rPr>
              <a:t>ECI situation analysis</a:t>
            </a:r>
            <a:r>
              <a:rPr lang="en-US" b="1" dirty="0">
                <a:solidFill>
                  <a:schemeClr val="bg1"/>
                </a:solidFill>
                <a:latin typeface="Acumin Pro"/>
              </a:rPr>
              <a:t>, </a:t>
            </a:r>
            <a:r>
              <a:rPr lang="en-US" dirty="0">
                <a:solidFill>
                  <a:schemeClr val="bg1"/>
                </a:solidFill>
                <a:latin typeface="Acumin Pro"/>
              </a:rPr>
              <a:t>mapping existing ECI programmes contents, methods, and good practices</a:t>
            </a:r>
            <a:endParaRPr kumimoji="0" lang="en-GB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203E67-A8FA-2592-1140-4B1A16E36FBF}"/>
              </a:ext>
            </a:extLst>
          </p:cNvPr>
          <p:cNvSpPr/>
          <p:nvPr/>
        </p:nvSpPr>
        <p:spPr>
          <a:xfrm>
            <a:off x="3717775" y="2146145"/>
            <a:ext cx="3540388" cy="163448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Acumin Pro"/>
              </a:rPr>
              <a:t>Encourage</a:t>
            </a:r>
            <a:r>
              <a:rPr lang="en-US" b="1" dirty="0">
                <a:solidFill>
                  <a:srgbClr val="FFFF00"/>
                </a:solidFill>
                <a:latin typeface="Acumin Pro"/>
              </a:rPr>
              <a:t> all ECI programmes to include internal monitoring and evaluation procedures </a:t>
            </a:r>
            <a:r>
              <a:rPr lang="en-US" dirty="0">
                <a:solidFill>
                  <a:schemeClr val="bg1"/>
                </a:solidFill>
                <a:latin typeface="Acumin Pro"/>
              </a:rPr>
              <a:t>and produce annual programmes and financial reports.</a:t>
            </a:r>
            <a:endParaRPr kumimoji="0" lang="en-GB" sz="18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22155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1ACA84-A9B6-DA53-3FDB-C4DF40E85A67}"/>
              </a:ext>
            </a:extLst>
          </p:cNvPr>
          <p:cNvSpPr/>
          <p:nvPr/>
        </p:nvSpPr>
        <p:spPr>
          <a:xfrm>
            <a:off x="341846" y="1443823"/>
            <a:ext cx="1622140" cy="1671594"/>
          </a:xfrm>
          <a:prstGeom prst="roundRect">
            <a:avLst>
              <a:gd name="adj" fmla="val 10757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latin typeface="Acumin Pro Light"/>
                <a:ea typeface="Calibri" panose="020F0502020204030204" pitchFamily="34" charset="0"/>
                <a:cs typeface="Arial" panose="020B0604020202020204" pitchFamily="34" charset="0"/>
              </a:rPr>
              <a:t>Lack of reliable ECI </a:t>
            </a:r>
            <a:r>
              <a:rPr lang="en-US" sz="1200" b="1" dirty="0">
                <a:latin typeface="Acumin Pro Light"/>
                <a:ea typeface="Calibri" panose="020F0502020204030204" pitchFamily="34" charset="0"/>
                <a:cs typeface="Arial" panose="020B0604020202020204" pitchFamily="34" charset="0"/>
              </a:rPr>
              <a:t>developmental monitoring, screening and assessment instruments</a:t>
            </a:r>
            <a:endParaRPr lang="en-US" sz="1000" b="1" dirty="0">
              <a:latin typeface="Acumin Pro Light"/>
            </a:endParaRPr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067" y="198513"/>
            <a:ext cx="597883" cy="260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CA9E378-955B-F966-24E7-08D97FA98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073" y="3603058"/>
            <a:ext cx="2507083" cy="59508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604573-E790-FD19-D319-0B077DDB583C}"/>
              </a:ext>
            </a:extLst>
          </p:cNvPr>
          <p:cNvSpPr/>
          <p:nvPr/>
        </p:nvSpPr>
        <p:spPr>
          <a:xfrm>
            <a:off x="3939146" y="1325967"/>
            <a:ext cx="1545159" cy="2129548"/>
          </a:xfrm>
          <a:prstGeom prst="roundRect">
            <a:avLst>
              <a:gd name="adj" fmla="val 11179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200" b="1" dirty="0">
                <a:latin typeface="Acumin Pro Light"/>
              </a:rPr>
              <a:t>Lack of mechanisms </a:t>
            </a:r>
            <a:r>
              <a:rPr lang="en-US" sz="1200" dirty="0">
                <a:latin typeface="Acumin Pro Light"/>
              </a:rPr>
              <a:t>for service supervision, monitoring, evaluation, impact measurement, and quality control.</a:t>
            </a:r>
            <a:endParaRPr lang="en-GB" sz="1200" dirty="0">
              <a:latin typeface="Acumin Pro Light"/>
            </a:endParaRPr>
          </a:p>
        </p:txBody>
      </p:sp>
      <p:sp>
        <p:nvSpPr>
          <p:cNvPr id="15" name="Lorem ipsum dolor sit met, consectetur adipiscing elit, sed do eiusmod tempor incididunt ut labore et dolore magna liqua. Ut enim ad minim veniam, quis exercitation.">
            <a:extLst>
              <a:ext uri="{FF2B5EF4-FFF2-40B4-BE49-F238E27FC236}">
                <a16:creationId xmlns:a16="http://schemas.microsoft.com/office/drawing/2014/main" id="{86C83E47-4D67-0ED4-BAB4-00F62C94352E}"/>
              </a:ext>
            </a:extLst>
          </p:cNvPr>
          <p:cNvSpPr txBox="1"/>
          <p:nvPr/>
        </p:nvSpPr>
        <p:spPr>
          <a:xfrm>
            <a:off x="2239675" y="1199017"/>
            <a:ext cx="1238865" cy="34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50000"/>
              </a:lnSpc>
              <a:defRPr sz="1100"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endParaRPr lang="en-GB" sz="1200" dirty="0"/>
          </a:p>
        </p:txBody>
      </p:sp>
      <p:sp>
        <p:nvSpPr>
          <p:cNvPr id="3" name="object 22">
            <a:extLst>
              <a:ext uri="{FF2B5EF4-FFF2-40B4-BE49-F238E27FC236}">
                <a16:creationId xmlns:a16="http://schemas.microsoft.com/office/drawing/2014/main" id="{DA659E10-A207-0547-BC20-3B88B326BA80}"/>
              </a:ext>
            </a:extLst>
          </p:cNvPr>
          <p:cNvSpPr txBox="1">
            <a:spLocks/>
          </p:cNvSpPr>
          <p:nvPr/>
        </p:nvSpPr>
        <p:spPr>
          <a:xfrm>
            <a:off x="168712" y="280698"/>
            <a:ext cx="6630017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12700" algn="ctr" hangingPunct="1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GB" sz="2800" spc="260" dirty="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Legal frameworks &amp; funding</a:t>
            </a:r>
            <a:endParaRPr lang="en-GB" sz="2800" spc="285" dirty="0">
              <a:solidFill>
                <a:srgbClr val="3A9BD6"/>
              </a:solidFill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4BAE60-A660-0846-7AC8-CBC62265B969}"/>
              </a:ext>
            </a:extLst>
          </p:cNvPr>
          <p:cNvSpPr/>
          <p:nvPr/>
        </p:nvSpPr>
        <p:spPr>
          <a:xfrm>
            <a:off x="2152158" y="1498746"/>
            <a:ext cx="1622140" cy="1563048"/>
          </a:xfrm>
          <a:prstGeom prst="roundRect">
            <a:avLst>
              <a:gd name="adj" fmla="val 10757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latin typeface="Acumin Pro Light"/>
              </a:rPr>
              <a:t>Lack of   personnel standards</a:t>
            </a:r>
            <a:r>
              <a:rPr lang="en-US" sz="1200" dirty="0">
                <a:latin typeface="Acumin Pro Light"/>
              </a:rPr>
              <a:t>, and </a:t>
            </a:r>
            <a:r>
              <a:rPr lang="en-US" sz="1200" b="1" dirty="0">
                <a:latin typeface="Acumin Pro Light"/>
              </a:rPr>
              <a:t>lack of adequate training </a:t>
            </a:r>
            <a:r>
              <a:rPr lang="en-US" sz="1200" dirty="0">
                <a:latin typeface="Acumin Pro Light"/>
              </a:rPr>
              <a:t>for some specific support needs, such as autism</a:t>
            </a:r>
            <a:endParaRPr lang="en-GB" sz="1200" dirty="0">
              <a:latin typeface="Acumin Pro Light"/>
            </a:endParaRPr>
          </a:p>
        </p:txBody>
      </p:sp>
      <p:sp>
        <p:nvSpPr>
          <p:cNvPr id="8" name="Lorem ipsum dolor sit met, consectetur adipiscing elit, sed do eiusmod tempor incididunt ut labore et dolore magna liqua. Ut enim ad minim veniam, quis exercitation.">
            <a:extLst>
              <a:ext uri="{FF2B5EF4-FFF2-40B4-BE49-F238E27FC236}">
                <a16:creationId xmlns:a16="http://schemas.microsoft.com/office/drawing/2014/main" id="{E3DC9606-2C41-FBB2-2306-847E33D469B6}"/>
              </a:ext>
            </a:extLst>
          </p:cNvPr>
          <p:cNvSpPr txBox="1"/>
          <p:nvPr/>
        </p:nvSpPr>
        <p:spPr>
          <a:xfrm>
            <a:off x="2322333" y="1159382"/>
            <a:ext cx="1238865" cy="34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50000"/>
              </a:lnSpc>
              <a:defRPr sz="1100"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endParaRPr lang="en-GB" sz="1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208403-1DCF-441A-65E1-5417F4451E45}"/>
              </a:ext>
            </a:extLst>
          </p:cNvPr>
          <p:cNvSpPr/>
          <p:nvPr/>
        </p:nvSpPr>
        <p:spPr>
          <a:xfrm>
            <a:off x="5732995" y="1624500"/>
            <a:ext cx="1545159" cy="1281584"/>
          </a:xfrm>
          <a:prstGeom prst="roundRect">
            <a:avLst>
              <a:gd name="adj" fmla="val 11179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latin typeface="Acumin Pro Light"/>
              </a:rPr>
              <a:t>Variable levels of access to, availability, and affordability </a:t>
            </a:r>
            <a:r>
              <a:rPr lang="en-US" sz="1200" dirty="0">
                <a:latin typeface="Acumin Pro Light"/>
              </a:rPr>
              <a:t>of ECI </a:t>
            </a:r>
            <a:endParaRPr lang="en-GB" sz="1200" dirty="0">
              <a:latin typeface="Acumin Pro Light"/>
            </a:endParaRPr>
          </a:p>
        </p:txBody>
      </p:sp>
      <p:sp>
        <p:nvSpPr>
          <p:cNvPr id="19" name="Lorem ipsum dolor sit met, consectetur adipiscing elit, sed do eiusmod tempor incididunt ut labore et dolore magna liqua. Ut enim ad minim veniam, quis exercitation.">
            <a:extLst>
              <a:ext uri="{FF2B5EF4-FFF2-40B4-BE49-F238E27FC236}">
                <a16:creationId xmlns:a16="http://schemas.microsoft.com/office/drawing/2014/main" id="{9333E699-DD99-53F0-ABC8-631E86091CD5}"/>
              </a:ext>
            </a:extLst>
          </p:cNvPr>
          <p:cNvSpPr txBox="1"/>
          <p:nvPr/>
        </p:nvSpPr>
        <p:spPr>
          <a:xfrm>
            <a:off x="4090597" y="1329748"/>
            <a:ext cx="1238865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50000"/>
              </a:lnSpc>
              <a:defRPr sz="1100"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pPr lvl="1"/>
            <a:endParaRPr lang="en-GB" sz="1200" dirty="0">
              <a:latin typeface="Acumin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9638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67" y="198513"/>
            <a:ext cx="597883" cy="2602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ject 22">
            <a:extLst>
              <a:ext uri="{FF2B5EF4-FFF2-40B4-BE49-F238E27FC236}">
                <a16:creationId xmlns:a16="http://schemas.microsoft.com/office/drawing/2014/main" id="{3666DA95-14FA-E2E0-D19A-4A82B203A5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8" y="249517"/>
            <a:ext cx="62800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GB" sz="2800" dirty="0"/>
              <a:t>Legal frameworks &amp; funding</a:t>
            </a:r>
            <a:endParaRPr sz="2800" spc="285"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CA9E378-955B-F966-24E7-08D97FA98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17" y="3643399"/>
            <a:ext cx="2507083" cy="5950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35C4AB8-1390-6589-B7BB-68A2FC963C57}"/>
              </a:ext>
            </a:extLst>
          </p:cNvPr>
          <p:cNvSpPr/>
          <p:nvPr/>
        </p:nvSpPr>
        <p:spPr>
          <a:xfrm>
            <a:off x="398490" y="2023769"/>
            <a:ext cx="1331258" cy="826994"/>
          </a:xfrm>
          <a:prstGeom prst="rightArrow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47F248-003A-1CB1-9B9A-CF833132A2F2}"/>
              </a:ext>
            </a:extLst>
          </p:cNvPr>
          <p:cNvSpPr/>
          <p:nvPr/>
        </p:nvSpPr>
        <p:spPr>
          <a:xfrm>
            <a:off x="2034317" y="802780"/>
            <a:ext cx="3540388" cy="163448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Acumin Pro"/>
              </a:rPr>
              <a:t>Create a multi-sectoral ECI </a:t>
            </a:r>
            <a:r>
              <a:rPr lang="en-US" b="1" dirty="0">
                <a:solidFill>
                  <a:srgbClr val="FFFF00"/>
                </a:solidFill>
                <a:latin typeface="Acumin Pro"/>
              </a:rPr>
              <a:t>coordinating department and committee </a:t>
            </a:r>
            <a:r>
              <a:rPr lang="en-US" b="1" dirty="0">
                <a:solidFill>
                  <a:schemeClr val="bg1"/>
                </a:solidFill>
                <a:latin typeface="Acumin Pro"/>
              </a:rPr>
              <a:t>for the design and implementation of a coherent national ECI system</a:t>
            </a:r>
            <a:endParaRPr kumimoji="0" lang="en-GB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203E67-A8FA-2592-1140-4B1A16E36FBF}"/>
              </a:ext>
            </a:extLst>
          </p:cNvPr>
          <p:cNvSpPr/>
          <p:nvPr/>
        </p:nvSpPr>
        <p:spPr>
          <a:xfrm>
            <a:off x="2034317" y="2741177"/>
            <a:ext cx="3540388" cy="10215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Acumin Pro"/>
              </a:rPr>
              <a:t>Prepare a </a:t>
            </a:r>
            <a:r>
              <a:rPr lang="en-GB" b="1" dirty="0">
                <a:solidFill>
                  <a:srgbClr val="FFFF00"/>
                </a:solidFill>
                <a:latin typeface="Acumin Pro"/>
              </a:rPr>
              <a:t>national strategic plan for family-centred and integrated ECI services</a:t>
            </a:r>
            <a:endParaRPr kumimoji="0" lang="en-GB" sz="180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Acumin Pro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34183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67" y="198513"/>
            <a:ext cx="597883" cy="2602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ject 22">
            <a:extLst>
              <a:ext uri="{FF2B5EF4-FFF2-40B4-BE49-F238E27FC236}">
                <a16:creationId xmlns:a16="http://schemas.microsoft.com/office/drawing/2014/main" id="{3666DA95-14FA-E2E0-D19A-4A82B203A5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049" y="328625"/>
            <a:ext cx="66300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GB" sz="2400" dirty="0"/>
              <a:t>Legal frameworks &amp; funding</a:t>
            </a:r>
            <a:endParaRPr sz="2400" spc="285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47F248-003A-1CB1-9B9A-CF833132A2F2}"/>
              </a:ext>
            </a:extLst>
          </p:cNvPr>
          <p:cNvSpPr/>
          <p:nvPr/>
        </p:nvSpPr>
        <p:spPr>
          <a:xfrm>
            <a:off x="2129379" y="875359"/>
            <a:ext cx="2763355" cy="1634486"/>
          </a:xfrm>
          <a:prstGeom prst="roundRect">
            <a:avLst/>
          </a:prstGeom>
          <a:solidFill>
            <a:srgbClr val="002060"/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b="1" i="0" u="none" strike="noStrike" baseline="0" dirty="0">
                <a:solidFill>
                  <a:srgbClr val="FFFF00"/>
                </a:solidFill>
                <a:latin typeface="Acumin Pro Light"/>
              </a:rPr>
              <a:t>Encourage Member States to make use of the Technical Support Instrument 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to </a:t>
            </a:r>
            <a:r>
              <a:rPr lang="en-US" sz="1200" b="1" i="0" u="none" strike="noStrike" baseline="0" dirty="0">
                <a:solidFill>
                  <a:srgbClr val="FFFF00"/>
                </a:solidFill>
                <a:latin typeface="Acumin Pro Light"/>
              </a:rPr>
              <a:t>implement reforms on ECI 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through the Commission Directorate-General for Structural Reform Support. 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12BBB99-D02E-EB29-B4C1-1C74F6312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17" y="3643399"/>
            <a:ext cx="2507083" cy="59508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530AD06-5334-3DDB-CF94-F38101812BDE}"/>
              </a:ext>
            </a:extLst>
          </p:cNvPr>
          <p:cNvSpPr/>
          <p:nvPr/>
        </p:nvSpPr>
        <p:spPr>
          <a:xfrm>
            <a:off x="528172" y="2075417"/>
            <a:ext cx="1331258" cy="826994"/>
          </a:xfrm>
          <a:prstGeom prst="rightArrow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8CB1581-180B-6D4C-6505-F5F9038F220C}"/>
              </a:ext>
            </a:extLst>
          </p:cNvPr>
          <p:cNvSpPr/>
          <p:nvPr/>
        </p:nvSpPr>
        <p:spPr>
          <a:xfrm>
            <a:off x="3580294" y="2687247"/>
            <a:ext cx="2845905" cy="1021552"/>
          </a:xfrm>
          <a:prstGeom prst="roundRect">
            <a:avLst/>
          </a:prstGeom>
          <a:solidFill>
            <a:srgbClr val="002060"/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b="1" i="0" u="none" strike="noStrike" baseline="0" dirty="0">
                <a:solidFill>
                  <a:srgbClr val="FFFF00"/>
                </a:solidFill>
                <a:latin typeface="Acumin Pro Light"/>
              </a:rPr>
              <a:t>Foster the exchange of information and experience on ECI 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among national Ministries and relevant stakeholders. 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80427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67" y="198513"/>
            <a:ext cx="597883" cy="2602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ject 22">
            <a:extLst>
              <a:ext uri="{FF2B5EF4-FFF2-40B4-BE49-F238E27FC236}">
                <a16:creationId xmlns:a16="http://schemas.microsoft.com/office/drawing/2014/main" id="{3666DA95-14FA-E2E0-D19A-4A82B203A5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049" y="328625"/>
            <a:ext cx="66300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GB" sz="2400" dirty="0"/>
              <a:t>Legal frameworks &amp; funding</a:t>
            </a:r>
            <a:endParaRPr sz="2400" spc="285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12BBB99-D02E-EB29-B4C1-1C74F6312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17" y="3869154"/>
            <a:ext cx="2507083" cy="36933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530AD06-5334-3DDB-CF94-F38101812BDE}"/>
              </a:ext>
            </a:extLst>
          </p:cNvPr>
          <p:cNvSpPr/>
          <p:nvPr/>
        </p:nvSpPr>
        <p:spPr>
          <a:xfrm>
            <a:off x="275591" y="2095500"/>
            <a:ext cx="1331258" cy="826994"/>
          </a:xfrm>
          <a:prstGeom prst="rightArrow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859889-DA71-E9F4-FC64-0C053D9464DD}"/>
              </a:ext>
            </a:extLst>
          </p:cNvPr>
          <p:cNvSpPr/>
          <p:nvPr/>
        </p:nvSpPr>
        <p:spPr>
          <a:xfrm>
            <a:off x="1856554" y="981302"/>
            <a:ext cx="4487096" cy="1328019"/>
          </a:xfrm>
          <a:prstGeom prst="roundRect">
            <a:avLst/>
          </a:prstGeom>
          <a:solidFill>
            <a:srgbClr val="002060"/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Include</a:t>
            </a:r>
            <a:r>
              <a:rPr lang="en-US" sz="1200" b="1" i="0" u="none" strike="noStrike" baseline="0" dirty="0">
                <a:solidFill>
                  <a:srgbClr val="FFFF00"/>
                </a:solidFill>
                <a:latin typeface="Acumin Pro Light"/>
              </a:rPr>
              <a:t> recommendations for creating ECI strategic plans as part of EU initiatives on children, disability, and care 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(in the framework of the European Semester, Strategy on the Rights of Persons with Disabilities, Child Guarantee and EU Care Strategy).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EF66C4-9AC9-892F-09DC-C862EFC3C5AD}"/>
              </a:ext>
            </a:extLst>
          </p:cNvPr>
          <p:cNvSpPr/>
          <p:nvPr/>
        </p:nvSpPr>
        <p:spPr>
          <a:xfrm>
            <a:off x="3114953" y="2592667"/>
            <a:ext cx="4308997" cy="1021552"/>
          </a:xfrm>
          <a:prstGeom prst="roundRect">
            <a:avLst/>
          </a:prstGeom>
          <a:solidFill>
            <a:srgbClr val="002060"/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Include</a:t>
            </a:r>
            <a:r>
              <a:rPr lang="en-US" sz="1200" b="1" i="0" u="none" strike="noStrike" baseline="0" dirty="0">
                <a:solidFill>
                  <a:srgbClr val="FFFF00"/>
                </a:solidFill>
                <a:latin typeface="Acumin Pro Light"/>
              </a:rPr>
              <a:t> monitoring and evaluation of ECI 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as a part of the European Monitoring Framework of the European Child Guarantee, and European Semester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86768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67" y="198513"/>
            <a:ext cx="597883" cy="2602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ject 22">
            <a:extLst>
              <a:ext uri="{FF2B5EF4-FFF2-40B4-BE49-F238E27FC236}">
                <a16:creationId xmlns:a16="http://schemas.microsoft.com/office/drawing/2014/main" id="{3666DA95-14FA-E2E0-D19A-4A82B203A5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049" y="328625"/>
            <a:ext cx="66300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GB" sz="2400" dirty="0"/>
              <a:t>Legal frameworks &amp; funding</a:t>
            </a:r>
            <a:endParaRPr sz="2400" spc="285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12BBB99-D02E-EB29-B4C1-1C74F6312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17" y="3869154"/>
            <a:ext cx="2507083" cy="36933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530AD06-5334-3DDB-CF94-F38101812BDE}"/>
              </a:ext>
            </a:extLst>
          </p:cNvPr>
          <p:cNvSpPr/>
          <p:nvPr/>
        </p:nvSpPr>
        <p:spPr>
          <a:xfrm>
            <a:off x="275591" y="2095500"/>
            <a:ext cx="1331258" cy="826994"/>
          </a:xfrm>
          <a:prstGeom prst="rightArrow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859889-DA71-E9F4-FC64-0C053D9464DD}"/>
              </a:ext>
            </a:extLst>
          </p:cNvPr>
          <p:cNvSpPr/>
          <p:nvPr/>
        </p:nvSpPr>
        <p:spPr>
          <a:xfrm>
            <a:off x="1856554" y="981302"/>
            <a:ext cx="4487096" cy="1328019"/>
          </a:xfrm>
          <a:prstGeom prst="roundRect">
            <a:avLst/>
          </a:prstGeom>
          <a:solidFill>
            <a:srgbClr val="002060"/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Include</a:t>
            </a:r>
            <a:r>
              <a:rPr lang="en-US" sz="1200" b="1" i="0" u="none" strike="noStrike" baseline="0" dirty="0">
                <a:solidFill>
                  <a:srgbClr val="FFFF00"/>
                </a:solidFill>
                <a:latin typeface="Acumin Pro Light"/>
              </a:rPr>
              <a:t> recommendations for creating ECI strategic plans as part of EU initiatives on children, disability, and care 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(in the framework of the European Semester, Strategy on the Rights of Persons with Disabilities, Child Guarantee and EU Care Strategy).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EF66C4-9AC9-892F-09DC-C862EFC3C5AD}"/>
              </a:ext>
            </a:extLst>
          </p:cNvPr>
          <p:cNvSpPr/>
          <p:nvPr/>
        </p:nvSpPr>
        <p:spPr>
          <a:xfrm>
            <a:off x="3114953" y="2592667"/>
            <a:ext cx="4308997" cy="1021552"/>
          </a:xfrm>
          <a:prstGeom prst="roundRect">
            <a:avLst/>
          </a:prstGeom>
          <a:solidFill>
            <a:srgbClr val="002060"/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Include</a:t>
            </a:r>
            <a:r>
              <a:rPr lang="en-US" sz="1200" b="1" i="0" u="none" strike="noStrike" baseline="0" dirty="0">
                <a:solidFill>
                  <a:srgbClr val="FFFF00"/>
                </a:solidFill>
                <a:latin typeface="Acumin Pro Light"/>
              </a:rPr>
              <a:t> monitoring and evaluation of ECI 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as a part of the European Monitoring Framework of the European Child Guarantee, and European Semester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6251388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067" y="198513"/>
            <a:ext cx="597883" cy="260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CA9E378-955B-F966-24E7-08D97FA98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073" y="3836150"/>
            <a:ext cx="2507083" cy="36199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Lorem ipsum dolor sit met, consectetur adipiscing elit, sed do eiusmod tempor incididunt ut labore et dolore magna liqua. Ut enim ad minim veniam, quis exercitation.">
            <a:extLst>
              <a:ext uri="{FF2B5EF4-FFF2-40B4-BE49-F238E27FC236}">
                <a16:creationId xmlns:a16="http://schemas.microsoft.com/office/drawing/2014/main" id="{86C83E47-4D67-0ED4-BAB4-00F62C94352E}"/>
              </a:ext>
            </a:extLst>
          </p:cNvPr>
          <p:cNvSpPr txBox="1"/>
          <p:nvPr/>
        </p:nvSpPr>
        <p:spPr>
          <a:xfrm>
            <a:off x="2239675" y="1199017"/>
            <a:ext cx="1238865" cy="34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50000"/>
              </a:lnSpc>
              <a:defRPr sz="1100"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endParaRPr lang="en-GB" sz="1200" dirty="0"/>
          </a:p>
        </p:txBody>
      </p:sp>
      <p:sp>
        <p:nvSpPr>
          <p:cNvPr id="3" name="object 22">
            <a:extLst>
              <a:ext uri="{FF2B5EF4-FFF2-40B4-BE49-F238E27FC236}">
                <a16:creationId xmlns:a16="http://schemas.microsoft.com/office/drawing/2014/main" id="{DA659E10-A207-0547-BC20-3B88B326BA80}"/>
              </a:ext>
            </a:extLst>
          </p:cNvPr>
          <p:cNvSpPr txBox="1">
            <a:spLocks/>
          </p:cNvSpPr>
          <p:nvPr/>
        </p:nvSpPr>
        <p:spPr>
          <a:xfrm>
            <a:off x="168712" y="280698"/>
            <a:ext cx="66300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12700" algn="ctr" hangingPunct="1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sz="2400" spc="260" dirty="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Training and working conditions</a:t>
            </a:r>
            <a:endParaRPr lang="en-GB" sz="2400" spc="285" dirty="0">
              <a:solidFill>
                <a:srgbClr val="3A9BD6"/>
              </a:solidFill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208403-1DCF-441A-65E1-5417F4451E45}"/>
              </a:ext>
            </a:extLst>
          </p:cNvPr>
          <p:cNvSpPr/>
          <p:nvPr/>
        </p:nvSpPr>
        <p:spPr>
          <a:xfrm>
            <a:off x="2082229" y="1292484"/>
            <a:ext cx="1312063" cy="1248723"/>
          </a:xfrm>
          <a:prstGeom prst="roundRect">
            <a:avLst>
              <a:gd name="adj" fmla="val 11179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endParaRPr lang="en-GB" sz="1400" dirty="0">
              <a:latin typeface="Acumin Pro Light"/>
            </a:endParaRPr>
          </a:p>
          <a:p>
            <a:r>
              <a:rPr lang="en-GB" sz="1400" dirty="0">
                <a:latin typeface="Acumin Pro Light"/>
              </a:rPr>
              <a:t>Poor working conditions in the field of ECI</a:t>
            </a:r>
          </a:p>
          <a:p>
            <a:endParaRPr lang="en-GB" sz="1400" dirty="0">
              <a:latin typeface="Acumin Pro Light"/>
            </a:endParaRPr>
          </a:p>
        </p:txBody>
      </p:sp>
      <p:sp>
        <p:nvSpPr>
          <p:cNvPr id="20" name="Lorem ipsum dolor sit met, consectetur adipiscing elit, sed do eiusmod tempor incididunt ut labore et dolore magna liqua. Ut enim ad minim veniam, quis exercitation.">
            <a:extLst>
              <a:ext uri="{FF2B5EF4-FFF2-40B4-BE49-F238E27FC236}">
                <a16:creationId xmlns:a16="http://schemas.microsoft.com/office/drawing/2014/main" id="{BE3357EA-79C9-9C0E-581B-C08A7E125C79}"/>
              </a:ext>
            </a:extLst>
          </p:cNvPr>
          <p:cNvSpPr txBox="1"/>
          <p:nvPr/>
        </p:nvSpPr>
        <p:spPr>
          <a:xfrm>
            <a:off x="4870143" y="1410041"/>
            <a:ext cx="1238865" cy="34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50000"/>
              </a:lnSpc>
              <a:defRPr sz="1100"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endParaRPr lang="en-GB" sz="12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06CA941-2B4C-83CA-50C9-81CECD868CFD}"/>
              </a:ext>
            </a:extLst>
          </p:cNvPr>
          <p:cNvSpPr/>
          <p:nvPr/>
        </p:nvSpPr>
        <p:spPr>
          <a:xfrm>
            <a:off x="3689976" y="1199017"/>
            <a:ext cx="1312063" cy="1465357"/>
          </a:xfrm>
          <a:prstGeom prst="roundRect">
            <a:avLst>
              <a:gd name="adj" fmla="val 11179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GB" sz="1400" dirty="0">
                <a:latin typeface="Acumin Pro Light"/>
              </a:rPr>
              <a:t>Lack of a public training service system for professionals and university programmes </a:t>
            </a:r>
          </a:p>
        </p:txBody>
      </p:sp>
      <p:sp>
        <p:nvSpPr>
          <p:cNvPr id="24" name="Lorem ipsum dolor sit met, consectetur adipiscing elit, sed do eiusmod tempor incididunt ut labore et dolore magna liqua. Ut enim ad minim veniam, quis exercitation.">
            <a:extLst>
              <a:ext uri="{FF2B5EF4-FFF2-40B4-BE49-F238E27FC236}">
                <a16:creationId xmlns:a16="http://schemas.microsoft.com/office/drawing/2014/main" id="{BEBC9B53-8BFD-F4F6-64AC-44763A0C52C0}"/>
              </a:ext>
            </a:extLst>
          </p:cNvPr>
          <p:cNvSpPr txBox="1"/>
          <p:nvPr/>
        </p:nvSpPr>
        <p:spPr>
          <a:xfrm>
            <a:off x="4906741" y="1746481"/>
            <a:ext cx="1238865" cy="34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50000"/>
              </a:lnSpc>
              <a:defRPr sz="1100"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endParaRPr lang="en-GB" sz="1200" dirty="0"/>
          </a:p>
        </p:txBody>
      </p:sp>
      <p:sp>
        <p:nvSpPr>
          <p:cNvPr id="25" name="Lorem ipsum dolor sit met, consectetur adipiscing elit, sed do eiusmod tempor incididunt ut labore et dolore magna liqua. Ut enim ad minim veniam, quis exercitation.">
            <a:extLst>
              <a:ext uri="{FF2B5EF4-FFF2-40B4-BE49-F238E27FC236}">
                <a16:creationId xmlns:a16="http://schemas.microsoft.com/office/drawing/2014/main" id="{F619A0D2-1C9A-FFD9-426F-C43BF6E8B6E2}"/>
              </a:ext>
            </a:extLst>
          </p:cNvPr>
          <p:cNvSpPr txBox="1"/>
          <p:nvPr/>
        </p:nvSpPr>
        <p:spPr>
          <a:xfrm>
            <a:off x="6330380" y="1431736"/>
            <a:ext cx="1238865" cy="34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50000"/>
              </a:lnSpc>
              <a:defRPr sz="1100"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endParaRPr lang="en-GB" sz="1200" dirty="0"/>
          </a:p>
        </p:txBody>
      </p:sp>
      <p:pic>
        <p:nvPicPr>
          <p:cNvPr id="4" name="Graphic 3" descr="Spinning Plates with solid fill">
            <a:extLst>
              <a:ext uri="{FF2B5EF4-FFF2-40B4-BE49-F238E27FC236}">
                <a16:creationId xmlns:a16="http://schemas.microsoft.com/office/drawing/2014/main" id="{5E0E108B-37C8-80E1-EE96-487944F8B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662" y="1539747"/>
            <a:ext cx="914400" cy="914400"/>
          </a:xfrm>
          <a:prstGeom prst="rect">
            <a:avLst/>
          </a:prstGeom>
        </p:spPr>
      </p:pic>
      <p:pic>
        <p:nvPicPr>
          <p:cNvPr id="8" name="Graphic 7" descr="Classroom with solid fill">
            <a:extLst>
              <a:ext uri="{FF2B5EF4-FFF2-40B4-BE49-F238E27FC236}">
                <a16:creationId xmlns:a16="http://schemas.microsoft.com/office/drawing/2014/main" id="{1E681447-2769-EE85-10EE-7B1522846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5980" y="1581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67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14" y="3710797"/>
            <a:ext cx="597883" cy="2602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ject 22">
            <a:extLst>
              <a:ext uri="{FF2B5EF4-FFF2-40B4-BE49-F238E27FC236}">
                <a16:creationId xmlns:a16="http://schemas.microsoft.com/office/drawing/2014/main" id="{3666DA95-14FA-E2E0-D19A-4A82B203A5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8" y="249517"/>
            <a:ext cx="628008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GB" sz="2400" dirty="0"/>
              <a:t>Training and working conditions</a:t>
            </a:r>
            <a:endParaRPr sz="2400" spc="285"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CA9E378-955B-F966-24E7-08D97FA98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68915" y="955998"/>
            <a:ext cx="2507083" cy="5950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35C4AB8-1390-6589-B7BB-68A2FC963C57}"/>
              </a:ext>
            </a:extLst>
          </p:cNvPr>
          <p:cNvSpPr/>
          <p:nvPr/>
        </p:nvSpPr>
        <p:spPr>
          <a:xfrm>
            <a:off x="568892" y="2093586"/>
            <a:ext cx="1331258" cy="826994"/>
          </a:xfrm>
          <a:prstGeom prst="rightArrow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47F248-003A-1CB1-9B9A-CF833132A2F2}"/>
              </a:ext>
            </a:extLst>
          </p:cNvPr>
          <p:cNvSpPr/>
          <p:nvPr/>
        </p:nvSpPr>
        <p:spPr>
          <a:xfrm>
            <a:off x="1541624" y="949297"/>
            <a:ext cx="3540388" cy="71508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Pre- and in-services </a:t>
            </a: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training systems</a:t>
            </a:r>
            <a:endParaRPr kumimoji="0" lang="en-GB" sz="180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Helvetica Neue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203E67-A8FA-2592-1140-4B1A16E36FBF}"/>
              </a:ext>
            </a:extLst>
          </p:cNvPr>
          <p:cNvSpPr/>
          <p:nvPr/>
        </p:nvSpPr>
        <p:spPr>
          <a:xfrm>
            <a:off x="3155185" y="2838804"/>
            <a:ext cx="4167272" cy="10215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cumin Pro"/>
              </a:rPr>
              <a:t>Good </a:t>
            </a:r>
            <a:r>
              <a:rPr lang="en-US" b="1" dirty="0">
                <a:solidFill>
                  <a:srgbClr val="FFFF00"/>
                </a:solidFill>
                <a:latin typeface="Acumin Pro"/>
              </a:rPr>
              <a:t>working conditions, supervision and support</a:t>
            </a:r>
            <a:r>
              <a:rPr lang="en-US" dirty="0">
                <a:solidFill>
                  <a:schemeClr val="bg1"/>
                </a:solidFill>
                <a:latin typeface="Acumin Pro"/>
              </a:rPr>
              <a:t> &amp; assistance for developing interdisciplinary teams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9D4957-36D3-6732-252A-0F5C990CC15A}"/>
              </a:ext>
            </a:extLst>
          </p:cNvPr>
          <p:cNvSpPr/>
          <p:nvPr/>
        </p:nvSpPr>
        <p:spPr>
          <a:xfrm>
            <a:off x="2513075" y="1745815"/>
            <a:ext cx="3540388" cy="10215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Mandatory periodical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in-job training and re-training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professionals </a:t>
            </a:r>
            <a:endParaRPr kumimoji="0" lang="en-GB" sz="180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38792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067" y="198513"/>
            <a:ext cx="597883" cy="260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CA9E378-955B-F966-24E7-08D97FA98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073" y="3836150"/>
            <a:ext cx="2507083" cy="36199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Lorem ipsum dolor sit met, consectetur adipiscing elit, sed do eiusmod tempor incididunt ut labore et dolore magna liqua. Ut enim ad minim veniam, quis exercitation.">
            <a:extLst>
              <a:ext uri="{FF2B5EF4-FFF2-40B4-BE49-F238E27FC236}">
                <a16:creationId xmlns:a16="http://schemas.microsoft.com/office/drawing/2014/main" id="{86C83E47-4D67-0ED4-BAB4-00F62C94352E}"/>
              </a:ext>
            </a:extLst>
          </p:cNvPr>
          <p:cNvSpPr txBox="1"/>
          <p:nvPr/>
        </p:nvSpPr>
        <p:spPr>
          <a:xfrm>
            <a:off x="2239675" y="1199017"/>
            <a:ext cx="1238865" cy="34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50000"/>
              </a:lnSpc>
              <a:defRPr sz="1100"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endParaRPr lang="en-GB" sz="1200" dirty="0"/>
          </a:p>
        </p:txBody>
      </p:sp>
      <p:sp>
        <p:nvSpPr>
          <p:cNvPr id="3" name="object 22">
            <a:extLst>
              <a:ext uri="{FF2B5EF4-FFF2-40B4-BE49-F238E27FC236}">
                <a16:creationId xmlns:a16="http://schemas.microsoft.com/office/drawing/2014/main" id="{DA659E10-A207-0547-BC20-3B88B326BA80}"/>
              </a:ext>
            </a:extLst>
          </p:cNvPr>
          <p:cNvSpPr txBox="1">
            <a:spLocks/>
          </p:cNvSpPr>
          <p:nvPr/>
        </p:nvSpPr>
        <p:spPr>
          <a:xfrm>
            <a:off x="168712" y="280698"/>
            <a:ext cx="66300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solidFill>
                  <a:srgbClr val="02030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12700" algn="ctr" hangingPunct="1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sz="2400" spc="260" dirty="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Training and working conditions</a:t>
            </a:r>
            <a:endParaRPr lang="en-GB" sz="2400" spc="285" dirty="0">
              <a:solidFill>
                <a:srgbClr val="3A9BD6"/>
              </a:solidFill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20" name="Lorem ipsum dolor sit met, consectetur adipiscing elit, sed do eiusmod tempor incididunt ut labore et dolore magna liqua. Ut enim ad minim veniam, quis exercitation.">
            <a:extLst>
              <a:ext uri="{FF2B5EF4-FFF2-40B4-BE49-F238E27FC236}">
                <a16:creationId xmlns:a16="http://schemas.microsoft.com/office/drawing/2014/main" id="{BE3357EA-79C9-9C0E-581B-C08A7E125C79}"/>
              </a:ext>
            </a:extLst>
          </p:cNvPr>
          <p:cNvSpPr txBox="1"/>
          <p:nvPr/>
        </p:nvSpPr>
        <p:spPr>
          <a:xfrm>
            <a:off x="4870143" y="1410041"/>
            <a:ext cx="1238865" cy="34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50000"/>
              </a:lnSpc>
              <a:defRPr sz="1100"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endParaRPr lang="en-GB" sz="1200" dirty="0"/>
          </a:p>
        </p:txBody>
      </p:sp>
      <p:sp>
        <p:nvSpPr>
          <p:cNvPr id="24" name="Lorem ipsum dolor sit met, consectetur adipiscing elit, sed do eiusmod tempor incididunt ut labore et dolore magna liqua. Ut enim ad minim veniam, quis exercitation.">
            <a:extLst>
              <a:ext uri="{FF2B5EF4-FFF2-40B4-BE49-F238E27FC236}">
                <a16:creationId xmlns:a16="http://schemas.microsoft.com/office/drawing/2014/main" id="{BEBC9B53-8BFD-F4F6-64AC-44763A0C52C0}"/>
              </a:ext>
            </a:extLst>
          </p:cNvPr>
          <p:cNvSpPr txBox="1"/>
          <p:nvPr/>
        </p:nvSpPr>
        <p:spPr>
          <a:xfrm>
            <a:off x="4906741" y="1746481"/>
            <a:ext cx="1238865" cy="34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50000"/>
              </a:lnSpc>
              <a:defRPr sz="1100"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endParaRPr lang="en-GB" sz="1200" dirty="0"/>
          </a:p>
        </p:txBody>
      </p:sp>
      <p:sp>
        <p:nvSpPr>
          <p:cNvPr id="25" name="Lorem ipsum dolor sit met, consectetur adipiscing elit, sed do eiusmod tempor incididunt ut labore et dolore magna liqua. Ut enim ad minim veniam, quis exercitation.">
            <a:extLst>
              <a:ext uri="{FF2B5EF4-FFF2-40B4-BE49-F238E27FC236}">
                <a16:creationId xmlns:a16="http://schemas.microsoft.com/office/drawing/2014/main" id="{F619A0D2-1C9A-FFD9-426F-C43BF6E8B6E2}"/>
              </a:ext>
            </a:extLst>
          </p:cNvPr>
          <p:cNvSpPr txBox="1"/>
          <p:nvPr/>
        </p:nvSpPr>
        <p:spPr>
          <a:xfrm>
            <a:off x="6330380" y="1431736"/>
            <a:ext cx="1238865" cy="34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50000"/>
              </a:lnSpc>
              <a:defRPr sz="1100"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endParaRPr lang="en-GB" sz="120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929226B-42C3-3BBF-5E3E-13C4B6F52C42}"/>
              </a:ext>
            </a:extLst>
          </p:cNvPr>
          <p:cNvSpPr/>
          <p:nvPr/>
        </p:nvSpPr>
        <p:spPr>
          <a:xfrm>
            <a:off x="435031" y="1772466"/>
            <a:ext cx="1331258" cy="826994"/>
          </a:xfrm>
          <a:prstGeom prst="rightArrow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3631889-ED6A-0781-6BEB-280C730C1326}"/>
              </a:ext>
            </a:extLst>
          </p:cNvPr>
          <p:cNvSpPr/>
          <p:nvPr/>
        </p:nvSpPr>
        <p:spPr>
          <a:xfrm>
            <a:off x="2101619" y="859279"/>
            <a:ext cx="4697110" cy="715085"/>
          </a:xfrm>
          <a:prstGeom prst="roundRect">
            <a:avLst/>
          </a:prstGeom>
          <a:solidFill>
            <a:srgbClr val="002060"/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b="1" i="0" u="none" strike="noStrike" baseline="0" dirty="0">
                <a:solidFill>
                  <a:srgbClr val="FFFF00"/>
                </a:solidFill>
                <a:latin typeface="Acumin Pro Light"/>
              </a:rPr>
              <a:t>Create a platform for ECI training, 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with MOOCs, presentations, and online training available in all EU languages.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2D131-05E9-7286-B0A6-90BA9AF33DD1}"/>
              </a:ext>
            </a:extLst>
          </p:cNvPr>
          <p:cNvSpPr/>
          <p:nvPr/>
        </p:nvSpPr>
        <p:spPr>
          <a:xfrm>
            <a:off x="2665188" y="1828420"/>
            <a:ext cx="4229835" cy="715085"/>
          </a:xfrm>
          <a:prstGeom prst="roundRect">
            <a:avLst/>
          </a:prstGeom>
          <a:solidFill>
            <a:srgbClr val="002060"/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b="1" i="0" u="none" strike="noStrike" baseline="0" dirty="0">
                <a:solidFill>
                  <a:srgbClr val="FFFF00"/>
                </a:solidFill>
                <a:latin typeface="Acumin Pro Light"/>
              </a:rPr>
              <a:t>Support the development and implementation of national ECI training plans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FF3D66-CD6F-CBCB-90A3-4139702AE69D}"/>
              </a:ext>
            </a:extLst>
          </p:cNvPr>
          <p:cNvSpPr/>
          <p:nvPr/>
        </p:nvSpPr>
        <p:spPr>
          <a:xfrm>
            <a:off x="1996867" y="2841369"/>
            <a:ext cx="4829200" cy="1021552"/>
          </a:xfrm>
          <a:prstGeom prst="roundRect">
            <a:avLst/>
          </a:prstGeom>
          <a:solidFill>
            <a:srgbClr val="002060"/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b="1" i="0" u="none" strike="noStrike" baseline="0" dirty="0">
                <a:solidFill>
                  <a:srgbClr val="FFFF00"/>
                </a:solidFill>
                <a:latin typeface="Acumin Pro Light"/>
              </a:rPr>
              <a:t>Fund the sharing of good practices, 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exchange, visits, conferences, international study tours, and </a:t>
            </a:r>
            <a:r>
              <a:rPr lang="en-US" sz="1200" b="1" i="0" u="none" strike="noStrike" baseline="0" dirty="0">
                <a:solidFill>
                  <a:srgbClr val="FFFF00"/>
                </a:solidFill>
                <a:latin typeface="Acumin Pro Light"/>
              </a:rPr>
              <a:t>scientific research on ECI</a:t>
            </a:r>
            <a:r>
              <a:rPr lang="en-US" sz="1200" b="1" i="0" u="none" strike="noStrike" baseline="0" dirty="0">
                <a:solidFill>
                  <a:schemeClr val="bg1"/>
                </a:solidFill>
                <a:latin typeface="Acumin Pro Light"/>
              </a:rPr>
              <a:t> through programmes such as Erasmus+ and Horizon Europe.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27968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ing logo of the European Commission. ">
            <a:extLst>
              <a:ext uri="{FF2B5EF4-FFF2-40B4-BE49-F238E27FC236}">
                <a16:creationId xmlns:a16="http://schemas.microsoft.com/office/drawing/2014/main" id="{003F6C98-F8B7-90B8-9951-BC2FCEA9E7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8" b="37080"/>
          <a:stretch/>
        </p:blipFill>
        <p:spPr>
          <a:xfrm>
            <a:off x="141356" y="3822971"/>
            <a:ext cx="1474370" cy="303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F0B4F0-D12D-7372-DD99-DC569B10F0AA}"/>
              </a:ext>
            </a:extLst>
          </p:cNvPr>
          <p:cNvSpPr txBox="1"/>
          <p:nvPr/>
        </p:nvSpPr>
        <p:spPr>
          <a:xfrm>
            <a:off x="-52351" y="235634"/>
            <a:ext cx="3850640" cy="6591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12700" algn="ctr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GB" sz="1800" dirty="0"/>
              <a:t>Joint position paper</a:t>
            </a:r>
            <a:r>
              <a:rPr lang="en-GB" sz="1800" spc="285" dirty="0"/>
              <a:t> </a:t>
            </a:r>
            <a:endParaRPr lang="en-GB" sz="2000" spc="285" dirty="0"/>
          </a:p>
          <a:p>
            <a:pPr indent="12700" algn="ctr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n-GB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772955-59BC-8216-A6B7-598250416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623" y="980477"/>
            <a:ext cx="4036907" cy="31233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70A2B5-D256-4308-C781-B9C346C69377}"/>
              </a:ext>
            </a:extLst>
          </p:cNvPr>
          <p:cNvSpPr txBox="1"/>
          <p:nvPr/>
        </p:nvSpPr>
        <p:spPr>
          <a:xfrm>
            <a:off x="293089" y="996044"/>
            <a:ext cx="206586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spc="260" dirty="0">
                <a:solidFill>
                  <a:srgbClr val="00B050"/>
                </a:solidFill>
                <a:latin typeface="Montserrat Regular"/>
              </a:rPr>
              <a:t>Coordinated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en-US" sz="1200" spc="260" dirty="0">
                <a:solidFill>
                  <a:srgbClr val="00B050"/>
                </a:solidFill>
                <a:latin typeface="Montserrat Regular"/>
              </a:rPr>
              <a:t>by: </a:t>
            </a:r>
            <a:endParaRPr lang="en-GB" sz="1200" spc="260" dirty="0">
              <a:solidFill>
                <a:srgbClr val="00B050"/>
              </a:solidFill>
              <a:latin typeface="Montserrat Regular"/>
            </a:endParaRPr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3361C0B3-8A8E-E567-7855-9B1E34A15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6" y="1273039"/>
            <a:ext cx="1529424" cy="6656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EE2770-AF17-4708-BE1C-DEB710563051}"/>
              </a:ext>
            </a:extLst>
          </p:cNvPr>
          <p:cNvSpPr txBox="1"/>
          <p:nvPr/>
        </p:nvSpPr>
        <p:spPr>
          <a:xfrm>
            <a:off x="3279210" y="641148"/>
            <a:ext cx="206586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spc="260" dirty="0">
                <a:solidFill>
                  <a:srgbClr val="00B050"/>
                </a:solidFill>
                <a:latin typeface="Montserrat Regular"/>
              </a:rPr>
              <a:t>Endorsed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en-US" sz="1200" spc="260" dirty="0">
                <a:solidFill>
                  <a:srgbClr val="00B050"/>
                </a:solidFill>
                <a:latin typeface="Montserrat Regular"/>
              </a:rPr>
              <a:t>by: </a:t>
            </a:r>
            <a:endParaRPr lang="en-GB" sz="1200" spc="260" dirty="0">
              <a:solidFill>
                <a:srgbClr val="00B050"/>
              </a:solidFill>
              <a:latin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607915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bject 9"/>
          <p:cNvSpPr txBox="1">
            <a:spLocks noGrp="1"/>
          </p:cNvSpPr>
          <p:nvPr>
            <p:ph type="title"/>
          </p:nvPr>
        </p:nvSpPr>
        <p:spPr>
          <a:xfrm>
            <a:off x="1815364" y="1574053"/>
            <a:ext cx="4255983" cy="805250"/>
          </a:xfrm>
          <a:prstGeom prst="rect">
            <a:avLst/>
          </a:prstGeom>
        </p:spPr>
        <p:txBody>
          <a:bodyPr>
            <a:noAutofit/>
          </a:bodyPr>
          <a:lstStyle/>
          <a:p>
            <a:pPr marR="290486" indent="297267" algn="ctr" defTabSz="813816">
              <a:lnSpc>
                <a:spcPts val="1300"/>
              </a:lnSpc>
              <a:spcBef>
                <a:spcPts val="300"/>
              </a:spcBef>
              <a:defRPr sz="1300" spc="1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2000" dirty="0"/>
              <a:t>European</a:t>
            </a:r>
            <a:r>
              <a:rPr sz="2000" spc="0" dirty="0"/>
              <a:t> Association </a:t>
            </a:r>
            <a:r>
              <a:rPr sz="2000" spc="-400" dirty="0"/>
              <a:t> </a:t>
            </a:r>
            <a:r>
              <a:rPr sz="2000" spc="0" dirty="0"/>
              <a:t>of </a:t>
            </a:r>
            <a:br>
              <a:rPr lang="en-GB" sz="2000" spc="0" dirty="0"/>
            </a:br>
            <a:br>
              <a:rPr lang="en-GB" sz="2000" spc="0" dirty="0"/>
            </a:br>
            <a:r>
              <a:rPr sz="2000" spc="0" dirty="0"/>
              <a:t>Service providers</a:t>
            </a:r>
            <a:endParaRPr sz="2000" spc="89" dirty="0"/>
          </a:p>
          <a:p>
            <a:pPr algn="ctr" defTabSz="813816">
              <a:lnSpc>
                <a:spcPts val="1300"/>
              </a:lnSpc>
              <a:defRPr sz="130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br>
              <a:rPr lang="en-GB" sz="2000" dirty="0"/>
            </a:br>
            <a:r>
              <a:rPr sz="2000" dirty="0"/>
              <a:t>for Persons</a:t>
            </a:r>
            <a:r>
              <a:rPr sz="2000" spc="300" dirty="0"/>
              <a:t> </a:t>
            </a:r>
            <a:r>
              <a:rPr sz="2000" dirty="0"/>
              <a:t>with Disabilities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6" y="-203200"/>
            <a:ext cx="6286507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351" y="546430"/>
            <a:ext cx="1028805" cy="44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00" y="4926"/>
            <a:ext cx="1339203" cy="4177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161" y="3286767"/>
            <a:ext cx="3577845" cy="904228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object 14"/>
          <p:cNvSpPr txBox="1"/>
          <p:nvPr/>
        </p:nvSpPr>
        <p:spPr>
          <a:xfrm>
            <a:off x="2815182" y="3699352"/>
            <a:ext cx="152587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265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Thank</a:t>
            </a:r>
            <a:r>
              <a:rPr spc="50" dirty="0"/>
              <a:t> </a:t>
            </a:r>
            <a:r>
              <a:rPr spc="155" dirty="0"/>
              <a:t>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ing logo of the European Commission. ">
            <a:extLst>
              <a:ext uri="{FF2B5EF4-FFF2-40B4-BE49-F238E27FC236}">
                <a16:creationId xmlns:a16="http://schemas.microsoft.com/office/drawing/2014/main" id="{003F6C98-F8B7-90B8-9951-BC2FCEA9E7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8" b="37080"/>
          <a:stretch/>
        </p:blipFill>
        <p:spPr>
          <a:xfrm>
            <a:off x="141356" y="3822971"/>
            <a:ext cx="1474370" cy="3032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70A2B5-D256-4308-C781-B9C346C69377}"/>
              </a:ext>
            </a:extLst>
          </p:cNvPr>
          <p:cNvSpPr txBox="1"/>
          <p:nvPr/>
        </p:nvSpPr>
        <p:spPr>
          <a:xfrm>
            <a:off x="751840" y="2755043"/>
            <a:ext cx="2065867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spc="260" dirty="0">
                <a:solidFill>
                  <a:srgbClr val="0070C0"/>
                </a:solidFill>
                <a:latin typeface="Montserrat Regular"/>
              </a:rPr>
              <a:t>Open to signatures of new organisations and individuals</a:t>
            </a:r>
            <a:r>
              <a:rPr lang="en-US" sz="1200" spc="260" dirty="0">
                <a:solidFill>
                  <a:srgbClr val="00B050"/>
                </a:solidFill>
                <a:latin typeface="Montserrat Regular"/>
              </a:rPr>
              <a:t>: </a:t>
            </a:r>
            <a:endParaRPr lang="en-GB" sz="1200" spc="260" dirty="0">
              <a:solidFill>
                <a:srgbClr val="00B050"/>
              </a:solidFill>
              <a:latin typeface="Montserrat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6C43C9-74FB-A3DA-E266-31A4DE4D3859}"/>
              </a:ext>
            </a:extLst>
          </p:cNvPr>
          <p:cNvSpPr txBox="1"/>
          <p:nvPr/>
        </p:nvSpPr>
        <p:spPr>
          <a:xfrm>
            <a:off x="2900156" y="2755043"/>
            <a:ext cx="4537848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cumin Pro"/>
                <a:sym typeface="Helvetica Neue"/>
                <a:hlinkClick r:id="rId3"/>
              </a:rPr>
              <a:t>https://www.easpd.eu/publications-detail/eci-position-paper-family-centred-early-childhood-intervention-the-best-start-in-life/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cumin Pro"/>
                <a:sym typeface="Helvetica Neue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5972A-122D-800D-FC82-6383900B1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40" y="0"/>
            <a:ext cx="6217920" cy="24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183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2"/>
          <p:cNvSpPr txBox="1"/>
          <p:nvPr/>
        </p:nvSpPr>
        <p:spPr>
          <a:xfrm>
            <a:off x="372713" y="198513"/>
            <a:ext cx="474393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GB" sz="3200" dirty="0"/>
              <a:t>Aims of the paper</a:t>
            </a:r>
            <a:endParaRPr sz="3200" spc="285" dirty="0"/>
          </a:p>
        </p:txBody>
      </p:sp>
      <p:sp>
        <p:nvSpPr>
          <p:cNvPr id="78" name="Lorem ipsum dolor sit met, consectetur adipiscing elit, sed do eiusmod tempor incididunt ut labore et dolore magna liqua. Ut enim ad minim veniam."/>
          <p:cNvSpPr txBox="1"/>
          <p:nvPr/>
        </p:nvSpPr>
        <p:spPr>
          <a:xfrm>
            <a:off x="3994562" y="697519"/>
            <a:ext cx="2983752" cy="423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ct val="150000"/>
              </a:lnSpc>
              <a:defRPr sz="700">
                <a:solidFill>
                  <a:srgbClr val="505050"/>
                </a:solidFill>
                <a:latin typeface="Acumin Pro Light"/>
                <a:ea typeface="Acumin Pro Light"/>
                <a:cs typeface="Acumin Pro Light"/>
                <a:sym typeface="Acumin Pro Light"/>
              </a:defRPr>
            </a:lvl1pPr>
          </a:lstStyle>
          <a:p>
            <a:pPr algn="l"/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17" y="2761538"/>
            <a:ext cx="3692846" cy="2461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03" y="198513"/>
            <a:ext cx="625247" cy="27213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533BDE6-A9AD-208C-F49D-A066367E3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65983"/>
              </p:ext>
            </p:extLst>
          </p:nvPr>
        </p:nvGraphicFramePr>
        <p:xfrm>
          <a:off x="641686" y="846772"/>
          <a:ext cx="5080000" cy="279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12"/>
          <p:cNvSpPr txBox="1"/>
          <p:nvPr/>
        </p:nvSpPr>
        <p:spPr>
          <a:xfrm>
            <a:off x="301997" y="364663"/>
            <a:ext cx="390214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500" spc="250">
                <a:solidFill>
                  <a:srgbClr val="00824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GB" sz="3200" dirty="0"/>
              <a:t>Why ECI?</a:t>
            </a:r>
            <a:endParaRPr sz="3200" dirty="0"/>
          </a:p>
        </p:txBody>
      </p:sp>
      <p:sp>
        <p:nvSpPr>
          <p:cNvPr id="85" name="Lorem ipsum dolor sit met, consectetur adipiscing elit, sed do eiusmod tempor incididunt ut labore et dolore magna liqua. Ut enim ad minim veniam, quis exercitation."/>
          <p:cNvSpPr txBox="1"/>
          <p:nvPr/>
        </p:nvSpPr>
        <p:spPr>
          <a:xfrm>
            <a:off x="421085" y="1826376"/>
            <a:ext cx="2086793" cy="40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900">
                <a:latin typeface="Acumin Pro Light"/>
                <a:ea typeface="Acumin Pro Light"/>
                <a:cs typeface="Acumin Pro Light"/>
                <a:sym typeface="Acumin Pro Light"/>
              </a:defRPr>
            </a:lvl1pPr>
          </a:lstStyle>
          <a:p>
            <a:endParaRPr sz="1800" dirty="0"/>
          </a:p>
        </p:txBody>
      </p:sp>
      <p:pic>
        <p:nvPicPr>
          <p:cNvPr id="8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67" y="198513"/>
            <a:ext cx="597883" cy="260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630" y="1"/>
            <a:ext cx="1872435" cy="29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073" y="3603058"/>
            <a:ext cx="2507083" cy="59508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7632270-F135-29DB-1F40-A78802E8B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431829"/>
              </p:ext>
            </p:extLst>
          </p:nvPr>
        </p:nvGraphicFramePr>
        <p:xfrm>
          <a:off x="1382551" y="1062319"/>
          <a:ext cx="5024974" cy="247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12"/>
          <p:cNvSpPr txBox="1"/>
          <p:nvPr/>
        </p:nvSpPr>
        <p:spPr>
          <a:xfrm>
            <a:off x="233769" y="492186"/>
            <a:ext cx="689691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500" spc="250">
                <a:solidFill>
                  <a:srgbClr val="00824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GB" sz="3200" dirty="0"/>
              <a:t>Why </a:t>
            </a:r>
            <a:r>
              <a:rPr lang="en-GB" sz="3200" spc="250" dirty="0">
                <a:solidFill>
                  <a:srgbClr val="008249"/>
                </a:solidFill>
                <a:latin typeface="Montserrat Regular"/>
              </a:rPr>
              <a:t>Family-Centred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/>
              <a:t>ECI?</a:t>
            </a:r>
          </a:p>
        </p:txBody>
      </p:sp>
      <p:sp>
        <p:nvSpPr>
          <p:cNvPr id="85" name="Lorem ipsum dolor sit met, consectetur adipiscing elit, sed do eiusmod tempor incididunt ut labore et dolore magna liqua. Ut enim ad minim veniam, quis exercitation."/>
          <p:cNvSpPr txBox="1"/>
          <p:nvPr/>
        </p:nvSpPr>
        <p:spPr>
          <a:xfrm>
            <a:off x="421085" y="1826376"/>
            <a:ext cx="2086793" cy="40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900">
                <a:latin typeface="Acumin Pro Light"/>
                <a:ea typeface="Acumin Pro Light"/>
                <a:cs typeface="Acumin Pro Light"/>
                <a:sym typeface="Acumin Pro Light"/>
              </a:defRPr>
            </a:lvl1pPr>
          </a:lstStyle>
          <a:p>
            <a:endParaRPr sz="1800" dirty="0"/>
          </a:p>
        </p:txBody>
      </p:sp>
      <p:pic>
        <p:nvPicPr>
          <p:cNvPr id="8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67" y="198513"/>
            <a:ext cx="597883" cy="260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630" y="1"/>
            <a:ext cx="1872435" cy="29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073" y="3603058"/>
            <a:ext cx="2507083" cy="59508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7632270-F135-29DB-1F40-A78802E8B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79084"/>
              </p:ext>
            </p:extLst>
          </p:nvPr>
        </p:nvGraphicFramePr>
        <p:xfrm>
          <a:off x="1705510" y="1195161"/>
          <a:ext cx="3953435" cy="240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439254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67" y="198513"/>
            <a:ext cx="597883" cy="2602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ject 22">
            <a:extLst>
              <a:ext uri="{FF2B5EF4-FFF2-40B4-BE49-F238E27FC236}">
                <a16:creationId xmlns:a16="http://schemas.microsoft.com/office/drawing/2014/main" id="{3666DA95-14FA-E2E0-D19A-4A82B203A5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6014" y="1603057"/>
            <a:ext cx="663001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GB" sz="3200" dirty="0"/>
              <a:t>Challenges &amp; solutions</a:t>
            </a:r>
            <a:endParaRPr sz="3200" spc="285"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CA9E378-955B-F966-24E7-08D97FA98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17" y="3595913"/>
            <a:ext cx="2507083" cy="595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D23336-0775-760D-6A03-CC804CF471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24"/>
          <a:stretch/>
        </p:blipFill>
        <p:spPr>
          <a:xfrm>
            <a:off x="0" y="3046319"/>
            <a:ext cx="2031022" cy="114468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1ACA84-A9B6-DA53-3FDB-C4DF40E85A67}"/>
              </a:ext>
            </a:extLst>
          </p:cNvPr>
          <p:cNvSpPr/>
          <p:nvPr/>
        </p:nvSpPr>
        <p:spPr>
          <a:xfrm>
            <a:off x="337978" y="1213681"/>
            <a:ext cx="1504122" cy="18403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Acumin Pro Light"/>
              </a:rPr>
              <a:t>Lack of </a:t>
            </a:r>
            <a:r>
              <a:rPr lang="en-GB" sz="1400" b="1" dirty="0">
                <a:latin typeface="Acumin Pro Light"/>
              </a:rPr>
              <a:t>shared understanding </a:t>
            </a:r>
            <a:r>
              <a:rPr lang="en-GB" sz="1400" dirty="0">
                <a:latin typeface="Acumin Pro Light"/>
              </a:rPr>
              <a:t>regarding quality of ECI among policy makers  </a:t>
            </a:r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67" y="198513"/>
            <a:ext cx="597883" cy="2602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ject 22">
            <a:extLst>
              <a:ext uri="{FF2B5EF4-FFF2-40B4-BE49-F238E27FC236}">
                <a16:creationId xmlns:a16="http://schemas.microsoft.com/office/drawing/2014/main" id="{3666DA95-14FA-E2E0-D19A-4A82B203A5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8" y="249517"/>
            <a:ext cx="62800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sz="2800" spc="285" dirty="0"/>
              <a:t>D</a:t>
            </a:r>
            <a:r>
              <a:rPr lang="en-GB" sz="2800" spc="285" dirty="0" err="1"/>
              <a:t>efinition</a:t>
            </a:r>
            <a:r>
              <a:rPr lang="en-GB" sz="2800" spc="285" dirty="0"/>
              <a:t> and objectives</a:t>
            </a:r>
            <a:endParaRPr sz="2800" spc="285"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CA9E378-955B-F966-24E7-08D97FA98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17" y="3643399"/>
            <a:ext cx="2507083" cy="5950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35C4AB8-1390-6589-B7BB-68A2FC963C57}"/>
              </a:ext>
            </a:extLst>
          </p:cNvPr>
          <p:cNvSpPr/>
          <p:nvPr/>
        </p:nvSpPr>
        <p:spPr>
          <a:xfrm>
            <a:off x="2237815" y="1720341"/>
            <a:ext cx="1331258" cy="826994"/>
          </a:xfrm>
          <a:prstGeom prst="rightArrow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47F248-003A-1CB1-9B9A-CF833132A2F2}"/>
              </a:ext>
            </a:extLst>
          </p:cNvPr>
          <p:cNvSpPr/>
          <p:nvPr/>
        </p:nvSpPr>
        <p:spPr>
          <a:xfrm>
            <a:off x="3804511" y="970603"/>
            <a:ext cx="3540388" cy="2553886"/>
          </a:xfrm>
          <a:prstGeom prst="roundRect">
            <a:avLst/>
          </a:prstGeom>
          <a:solidFill>
            <a:srgbClr val="002060"/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b="1" i="0" u="none" strike="noStrike" baseline="0" dirty="0">
                <a:solidFill>
                  <a:schemeClr val="bg1"/>
                </a:solidFill>
                <a:latin typeface="Acumin Pro Light"/>
              </a:rPr>
              <a:t>Develop </a:t>
            </a:r>
            <a:r>
              <a:rPr lang="en-US" sz="1400" b="1" i="0" u="none" strike="noStrike" baseline="0" dirty="0">
                <a:solidFill>
                  <a:srgbClr val="FFFF00"/>
                </a:solidFill>
                <a:latin typeface="Acumin Pro Light"/>
              </a:rPr>
              <a:t>EU Guidelines on ECI systems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cumin Pro Light"/>
              </a:rPr>
              <a:t>for Member </a:t>
            </a:r>
            <a:r>
              <a:rPr lang="en-US" sz="1400" dirty="0">
                <a:solidFill>
                  <a:schemeClr val="bg1"/>
                </a:solidFill>
                <a:latin typeface="Acumin Pro Light"/>
              </a:rPr>
              <a:t>S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cumin Pro Light"/>
              </a:rPr>
              <a:t>tates and accession countries to consider and</a:t>
            </a:r>
          </a:p>
          <a:p>
            <a:pPr algn="l">
              <a:lnSpc>
                <a:spcPct val="150000"/>
              </a:lnSpc>
            </a:pPr>
            <a:r>
              <a:rPr lang="en-GB" sz="1400" b="0" i="0" u="none" strike="noStrike" baseline="0" dirty="0">
                <a:solidFill>
                  <a:schemeClr val="bg1"/>
                </a:solidFill>
                <a:latin typeface="Acumin Pro Light"/>
              </a:rPr>
              <a:t> </a:t>
            </a:r>
            <a:r>
              <a:rPr lang="en-GB" sz="1400" b="1" i="0" u="none" strike="noStrike" baseline="0" dirty="0">
                <a:solidFill>
                  <a:schemeClr val="bg1"/>
                </a:solidFill>
                <a:latin typeface="Acumin Pro Light"/>
              </a:rPr>
              <a:t>mainstream</a:t>
            </a:r>
            <a:r>
              <a:rPr lang="en-GB" sz="1400" b="0" i="0" u="none" strike="noStrike" baseline="0" dirty="0">
                <a:solidFill>
                  <a:schemeClr val="bg1"/>
                </a:solidFill>
                <a:latin typeface="Acumin Pro Light"/>
              </a:rPr>
              <a:t> in the fields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cumin Pro Light"/>
              </a:rPr>
              <a:t>of child rights, family rights, disability rights and </a:t>
            </a:r>
            <a:r>
              <a:rPr lang="en-GB" sz="1400" b="0" i="0" u="none" strike="noStrike" baseline="0" dirty="0">
                <a:solidFill>
                  <a:schemeClr val="bg1"/>
                </a:solidFill>
                <a:latin typeface="Acumin Pro Light"/>
              </a:rPr>
              <a:t>deinstitutionalisation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cumin Pro Light"/>
              <a:sym typeface="Helvetica Neue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79942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1ACA84-A9B6-DA53-3FDB-C4DF40E85A67}"/>
              </a:ext>
            </a:extLst>
          </p:cNvPr>
          <p:cNvSpPr/>
          <p:nvPr/>
        </p:nvSpPr>
        <p:spPr>
          <a:xfrm>
            <a:off x="337978" y="1213681"/>
            <a:ext cx="1504122" cy="18403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Acumin Pro Light"/>
              </a:rPr>
              <a:t>Lack of </a:t>
            </a:r>
            <a:r>
              <a:rPr lang="en-GB" sz="1400" b="1" dirty="0">
                <a:latin typeface="Acumin Pro Light"/>
              </a:rPr>
              <a:t>shared understanding </a:t>
            </a:r>
            <a:r>
              <a:rPr lang="en-GB" sz="1400" dirty="0">
                <a:latin typeface="Acumin Pro Light"/>
              </a:rPr>
              <a:t>regarding quality of ECI among policy makers  </a:t>
            </a:r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67" y="198513"/>
            <a:ext cx="597883" cy="2602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bject 22">
            <a:extLst>
              <a:ext uri="{FF2B5EF4-FFF2-40B4-BE49-F238E27FC236}">
                <a16:creationId xmlns:a16="http://schemas.microsoft.com/office/drawing/2014/main" id="{3666DA95-14FA-E2E0-D19A-4A82B203A5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8" y="249517"/>
            <a:ext cx="62800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z="1500" spc="260">
                <a:solidFill>
                  <a:srgbClr val="3A9BD6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sz="2800" spc="285" dirty="0"/>
              <a:t>D</a:t>
            </a:r>
            <a:r>
              <a:rPr lang="en-GB" sz="2800" spc="285" dirty="0" err="1"/>
              <a:t>efinition</a:t>
            </a:r>
            <a:r>
              <a:rPr lang="en-GB" sz="2800" spc="285" dirty="0"/>
              <a:t> and objectives</a:t>
            </a:r>
            <a:endParaRPr sz="2800" spc="285"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CA9E378-955B-F966-24E7-08D97FA98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17" y="3643399"/>
            <a:ext cx="2507083" cy="5950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35C4AB8-1390-6589-B7BB-68A2FC963C57}"/>
              </a:ext>
            </a:extLst>
          </p:cNvPr>
          <p:cNvSpPr/>
          <p:nvPr/>
        </p:nvSpPr>
        <p:spPr>
          <a:xfrm>
            <a:off x="2126238" y="1720341"/>
            <a:ext cx="1331258" cy="826994"/>
          </a:xfrm>
          <a:prstGeom prst="rightArrow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47F248-003A-1CB1-9B9A-CF833132A2F2}"/>
              </a:ext>
            </a:extLst>
          </p:cNvPr>
          <p:cNvSpPr/>
          <p:nvPr/>
        </p:nvSpPr>
        <p:spPr>
          <a:xfrm>
            <a:off x="3741634" y="1160535"/>
            <a:ext cx="3540388" cy="71508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lang="en-GB" b="1" dirty="0">
                <a:solidFill>
                  <a:schemeClr val="bg1"/>
                </a:solidFill>
                <a:latin typeface="Acumin Pro"/>
              </a:rPr>
              <a:t>Develop </a:t>
            </a:r>
            <a:r>
              <a:rPr lang="en-GB" dirty="0">
                <a:solidFill>
                  <a:schemeClr val="bg1"/>
                </a:solidFill>
                <a:latin typeface="Acumin Pro"/>
              </a:rPr>
              <a:t>clear ECI </a:t>
            </a:r>
            <a:r>
              <a:rPr lang="en-GB" b="1" dirty="0">
                <a:solidFill>
                  <a:srgbClr val="FFFF00"/>
                </a:solidFill>
                <a:latin typeface="Acumin Pro"/>
              </a:rPr>
              <a:t>guidelines</a:t>
            </a:r>
            <a:r>
              <a:rPr lang="en-GB" dirty="0">
                <a:solidFill>
                  <a:srgbClr val="FFFF00"/>
                </a:solidFill>
                <a:latin typeface="Acumin Pro"/>
              </a:rPr>
              <a:t> and </a:t>
            </a:r>
            <a:r>
              <a:rPr lang="en-GB" b="1" dirty="0">
                <a:solidFill>
                  <a:srgbClr val="FFFF00"/>
                </a:solidFill>
                <a:latin typeface="Acumin Pro"/>
              </a:rPr>
              <a:t>procedures</a:t>
            </a:r>
            <a:r>
              <a:rPr lang="en-GB" dirty="0">
                <a:solidFill>
                  <a:srgbClr val="FFFF00"/>
                </a:solidFill>
                <a:latin typeface="Acumin Pro"/>
              </a:rPr>
              <a:t> </a:t>
            </a:r>
            <a:r>
              <a:rPr lang="en-GB" dirty="0">
                <a:solidFill>
                  <a:schemeClr val="bg1"/>
                </a:solidFill>
                <a:latin typeface="Acumin Pro"/>
              </a:rPr>
              <a:t>for ECI programmes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203E67-A8FA-2592-1140-4B1A16E36FBF}"/>
              </a:ext>
            </a:extLst>
          </p:cNvPr>
          <p:cNvSpPr/>
          <p:nvPr/>
        </p:nvSpPr>
        <p:spPr>
          <a:xfrm>
            <a:off x="3741634" y="2133838"/>
            <a:ext cx="3540388" cy="132801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lang="en-US" b="1" dirty="0">
                <a:solidFill>
                  <a:srgbClr val="FFFF00"/>
                </a:solidFill>
                <a:latin typeface="Acumin Pro"/>
              </a:rPr>
              <a:t>Create platforms and campaigns</a:t>
            </a:r>
            <a:r>
              <a:rPr lang="en-US" dirty="0">
                <a:solidFill>
                  <a:srgbClr val="FFFF00"/>
                </a:solidFill>
                <a:latin typeface="Acumin Pro"/>
              </a:rPr>
              <a:t> </a:t>
            </a:r>
            <a:r>
              <a:rPr lang="en-US" dirty="0">
                <a:solidFill>
                  <a:schemeClr val="bg1"/>
                </a:solidFill>
                <a:latin typeface="Acumin Pro"/>
              </a:rPr>
              <a:t>to inform national policy makers and professionals about quality family-centred ECI.</a:t>
            </a:r>
            <a:endParaRPr kumimoji="0" lang="en-GB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92264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Een nieuw document maken." ma:contentTypeScope="" ma:versionID="94e7dd8755f154034fee38c2b169b544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ef226c85edda6327cf3c0247deafefd4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  <MediaLengthInSeconds xmlns="0b4e6542-4a28-464b-916a-ac287e1e15ef" xsi:nil="true"/>
    <SharedWithUsers xmlns="cae8c1b8-3cee-434b-8da9-32960356a7de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86564C8-0C9B-4370-9759-0EEE7A013AA2}"/>
</file>

<file path=customXml/itemProps2.xml><?xml version="1.0" encoding="utf-8"?>
<ds:datastoreItem xmlns:ds="http://schemas.openxmlformats.org/officeDocument/2006/customXml" ds:itemID="{2B0A57A0-EA30-4E06-B8EF-CEB6AC7D6E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2E91FA-1119-4177-BE39-62697885506B}">
  <ds:schemaRefs>
    <ds:schemaRef ds:uri="http://schemas.microsoft.com/office/2006/metadata/properties"/>
    <ds:schemaRef ds:uri="http://schemas.microsoft.com/office/infopath/2007/PartnerControls"/>
    <ds:schemaRef ds:uri="0b4e6542-4a28-464b-916a-ac287e1e15ef"/>
    <ds:schemaRef ds:uri="cae8c1b8-3cee-434b-8da9-32960356a7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959</Words>
  <Application>Microsoft Office PowerPoint</Application>
  <PresentationFormat>Custom</PresentationFormat>
  <Paragraphs>76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Acumin Pro</vt:lpstr>
      <vt:lpstr>Acumin Pro Light</vt:lpstr>
      <vt:lpstr>Arial</vt:lpstr>
      <vt:lpstr>Calibri</vt:lpstr>
      <vt:lpstr>Helvetica</vt:lpstr>
      <vt:lpstr>Helvetica Neue</vt:lpstr>
      <vt:lpstr>Montserrat Medium</vt:lpstr>
      <vt:lpstr>Montserrat Regular</vt:lpstr>
      <vt:lpstr>Office Theme</vt:lpstr>
      <vt:lpstr>Family-centred Early Childhood Intervention: The best start in life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&amp; solutions</vt:lpstr>
      <vt:lpstr>Definition and objectives</vt:lpstr>
      <vt:lpstr>Definition and objectives</vt:lpstr>
      <vt:lpstr>State of play</vt:lpstr>
      <vt:lpstr>Definition and objectives</vt:lpstr>
      <vt:lpstr>PowerPoint Presentation</vt:lpstr>
      <vt:lpstr>Legal frameworks &amp; funding</vt:lpstr>
      <vt:lpstr>Legal frameworks &amp; funding</vt:lpstr>
      <vt:lpstr>Legal frameworks &amp; funding</vt:lpstr>
      <vt:lpstr>Legal frameworks &amp; funding</vt:lpstr>
      <vt:lpstr>PowerPoint Presentation</vt:lpstr>
      <vt:lpstr>Training and working conditions</vt:lpstr>
      <vt:lpstr>PowerPoint Presentation</vt:lpstr>
      <vt:lpstr>European Association  of   Service providers  for Persons with Disabilities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 is NOW</dc:title>
  <cp:lastModifiedBy>Irene  Bertana [EASPD]</cp:lastModifiedBy>
  <cp:revision>2</cp:revision>
  <dcterms:modified xsi:type="dcterms:W3CDTF">2022-11-10T11:39:48Z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