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7"/>
  </p:sldMasterIdLst>
  <p:notesMasterIdLst>
    <p:notesMasterId r:id="rId31"/>
  </p:notesMasterIdLst>
  <p:sldIdLst>
    <p:sldId id="2319" r:id="rId8"/>
    <p:sldId id="1854" r:id="rId9"/>
    <p:sldId id="2322" r:id="rId10"/>
    <p:sldId id="2320" r:id="rId11"/>
    <p:sldId id="1882" r:id="rId12"/>
    <p:sldId id="1892" r:id="rId13"/>
    <p:sldId id="2323" r:id="rId14"/>
    <p:sldId id="2324" r:id="rId15"/>
    <p:sldId id="1884" r:id="rId16"/>
    <p:sldId id="2321" r:id="rId17"/>
    <p:sldId id="2325" r:id="rId18"/>
    <p:sldId id="1885" r:id="rId19"/>
    <p:sldId id="396" r:id="rId20"/>
    <p:sldId id="2316" r:id="rId21"/>
    <p:sldId id="2318" r:id="rId22"/>
    <p:sldId id="1850" r:id="rId23"/>
    <p:sldId id="1880" r:id="rId24"/>
    <p:sldId id="415" r:id="rId25"/>
    <p:sldId id="1897" r:id="rId26"/>
    <p:sldId id="265" r:id="rId27"/>
    <p:sldId id="1871" r:id="rId28"/>
    <p:sldId id="2312" r:id="rId29"/>
    <p:sldId id="2313" r:id="rId30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Jovic" initials="AJ" lastIdx="1" clrIdx="0">
    <p:extLst>
      <p:ext uri="{19B8F6BF-5375-455C-9EA6-DF929625EA0E}">
        <p15:presenceInfo xmlns:p15="http://schemas.microsoft.com/office/powerpoint/2012/main" userId="S::ajovic@unicef.org::8fd8a70a-d23d-4ff1-937b-37487c9f12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1510" autoAdjust="0"/>
  </p:normalViewPr>
  <p:slideViewPr>
    <p:cSldViewPr snapToGrid="0">
      <p:cViewPr varScale="1">
        <p:scale>
          <a:sx n="45" d="100"/>
          <a:sy n="45" d="100"/>
        </p:scale>
        <p:origin x="14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37" Type="http://schemas.microsoft.com/office/2016/11/relationships/changesInfo" Target="changesInfos/changesInfo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 Bertana [EASPD]" userId="8f451a95-2537-439f-b7d1-86ebd42d9a1f" providerId="ADAL" clId="{A6EC2082-D58B-447F-8DE4-E18FA3782DE1}"/>
    <pc:docChg chg="modSld">
      <pc:chgData name="Irene  Bertana [EASPD]" userId="8f451a95-2537-439f-b7d1-86ebd42d9a1f" providerId="ADAL" clId="{A6EC2082-D58B-447F-8DE4-E18FA3782DE1}" dt="2023-06-07T10:07:51.167" v="0" actId="20577"/>
      <pc:docMkLst>
        <pc:docMk/>
      </pc:docMkLst>
      <pc:sldChg chg="modSp mod">
        <pc:chgData name="Irene  Bertana [EASPD]" userId="8f451a95-2537-439f-b7d1-86ebd42d9a1f" providerId="ADAL" clId="{A6EC2082-D58B-447F-8DE4-E18FA3782DE1}" dt="2023-06-07T10:07:51.167" v="0" actId="20577"/>
        <pc:sldMkLst>
          <pc:docMk/>
          <pc:sldMk cId="2444232864" sldId="265"/>
        </pc:sldMkLst>
        <pc:spChg chg="mod">
          <ac:chgData name="Irene  Bertana [EASPD]" userId="8f451a95-2537-439f-b7d1-86ebd42d9a1f" providerId="ADAL" clId="{A6EC2082-D58B-447F-8DE4-E18FA3782DE1}" dt="2023-06-07T10:07:51.167" v="0" actId="20577"/>
          <ac:spMkLst>
            <pc:docMk/>
            <pc:sldMk cId="2444232864" sldId="265"/>
            <ac:spMk id="6" creationId="{5658E423-6B4F-453D-8AD5-6C8859DFD1C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5ACC0-FB21-47B4-8245-267BC0520D1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48C8520-725F-4067-825D-AACFF02815ED}">
      <dgm:prSet/>
      <dgm:spPr/>
      <dgm:t>
        <a:bodyPr/>
        <a:lstStyle/>
        <a:p>
          <a:r>
            <a:rPr lang="en-US"/>
            <a:t>The brain develops even after the birth of the child</a:t>
          </a:r>
        </a:p>
      </dgm:t>
    </dgm:pt>
    <dgm:pt modelId="{159E3DDA-15AF-405A-A335-0ED7D9F57A9C}" type="parTrans" cxnId="{A045731F-4B9E-4628-902B-C2E09F8C3A69}">
      <dgm:prSet/>
      <dgm:spPr/>
      <dgm:t>
        <a:bodyPr/>
        <a:lstStyle/>
        <a:p>
          <a:endParaRPr lang="en-US"/>
        </a:p>
      </dgm:t>
    </dgm:pt>
    <dgm:pt modelId="{61BD659F-5B54-41DD-8137-95A04CBDE14D}" type="sibTrans" cxnId="{A045731F-4B9E-4628-902B-C2E09F8C3A69}">
      <dgm:prSet/>
      <dgm:spPr/>
      <dgm:t>
        <a:bodyPr/>
        <a:lstStyle/>
        <a:p>
          <a:endParaRPr lang="en-US"/>
        </a:p>
      </dgm:t>
    </dgm:pt>
    <dgm:pt modelId="{414008AE-342A-442E-87F2-C0927529A305}">
      <dgm:prSet/>
      <dgm:spPr/>
      <dgm:t>
        <a:bodyPr/>
        <a:lstStyle/>
        <a:p>
          <a:r>
            <a:rPr lang="sr-Latn-ME"/>
            <a:t>S</a:t>
          </a:r>
          <a:r>
            <a:rPr lang="en-US"/>
            <a:t>imple connections are </a:t>
          </a:r>
          <a:r>
            <a:rPr lang="sr-Latn-ME"/>
            <a:t>established in </a:t>
          </a:r>
          <a:r>
            <a:rPr lang="en-US"/>
            <a:t>the earliest age,</a:t>
          </a:r>
          <a:r>
            <a:rPr lang="sr-Latn-ME"/>
            <a:t> while </a:t>
          </a:r>
          <a:r>
            <a:rPr lang="en-US"/>
            <a:t>increasingly complex ones arise during the</a:t>
          </a:r>
          <a:r>
            <a:rPr lang="sr-Latn-ME"/>
            <a:t> process of</a:t>
          </a:r>
          <a:r>
            <a:rPr lang="en-US"/>
            <a:t> development </a:t>
          </a:r>
        </a:p>
      </dgm:t>
    </dgm:pt>
    <dgm:pt modelId="{1164DA4F-6359-4A79-BF33-40863CF63503}" type="parTrans" cxnId="{4AB3D9D4-2486-40DA-9A53-FADD772D3B68}">
      <dgm:prSet/>
      <dgm:spPr/>
      <dgm:t>
        <a:bodyPr/>
        <a:lstStyle/>
        <a:p>
          <a:endParaRPr lang="en-US"/>
        </a:p>
      </dgm:t>
    </dgm:pt>
    <dgm:pt modelId="{6D37A2E6-437A-4475-8EC4-FD91ABD4FE22}" type="sibTrans" cxnId="{4AB3D9D4-2486-40DA-9A53-FADD772D3B68}">
      <dgm:prSet/>
      <dgm:spPr/>
      <dgm:t>
        <a:bodyPr/>
        <a:lstStyle/>
        <a:p>
          <a:endParaRPr lang="en-US"/>
        </a:p>
      </dgm:t>
    </dgm:pt>
    <dgm:pt modelId="{E36E3942-58FB-4000-8708-461B15AA3B33}">
      <dgm:prSet/>
      <dgm:spPr/>
      <dgm:t>
        <a:bodyPr/>
        <a:lstStyle/>
        <a:p>
          <a:r>
            <a:rPr lang="en-US"/>
            <a:t>Genes </a:t>
          </a:r>
          <a:r>
            <a:rPr lang="sr-Latn-ME"/>
            <a:t>provide</a:t>
          </a:r>
          <a:r>
            <a:rPr lang="en-US"/>
            <a:t> the basis of what our brain should look like, but life experiences influence how our brain will actually function</a:t>
          </a:r>
        </a:p>
      </dgm:t>
    </dgm:pt>
    <dgm:pt modelId="{AEB61554-DF38-40D1-A760-D216892FCCAC}" type="parTrans" cxnId="{DF5D134F-9CAF-403A-8AF6-8E299B702B9A}">
      <dgm:prSet/>
      <dgm:spPr/>
      <dgm:t>
        <a:bodyPr/>
        <a:lstStyle/>
        <a:p>
          <a:endParaRPr lang="en-US"/>
        </a:p>
      </dgm:t>
    </dgm:pt>
    <dgm:pt modelId="{79FA3959-03A9-4FF5-8BC5-EA817FD0C597}" type="sibTrans" cxnId="{DF5D134F-9CAF-403A-8AF6-8E299B702B9A}">
      <dgm:prSet/>
      <dgm:spPr/>
      <dgm:t>
        <a:bodyPr/>
        <a:lstStyle/>
        <a:p>
          <a:endParaRPr lang="en-US"/>
        </a:p>
      </dgm:t>
    </dgm:pt>
    <dgm:pt modelId="{DBFF5388-4BF9-4333-92AB-CC1B7F865F85}" type="pres">
      <dgm:prSet presAssocID="{7995ACC0-FB21-47B4-8245-267BC0520D17}" presName="diagram" presStyleCnt="0">
        <dgm:presLayoutVars>
          <dgm:dir/>
          <dgm:resizeHandles val="exact"/>
        </dgm:presLayoutVars>
      </dgm:prSet>
      <dgm:spPr/>
    </dgm:pt>
    <dgm:pt modelId="{8B743C1C-EC5B-4BC1-A651-3CB8EDF9AC4D}" type="pres">
      <dgm:prSet presAssocID="{E48C8520-725F-4067-825D-AACFF02815ED}" presName="node" presStyleLbl="node1" presStyleIdx="0" presStyleCnt="3">
        <dgm:presLayoutVars>
          <dgm:bulletEnabled val="1"/>
        </dgm:presLayoutVars>
      </dgm:prSet>
      <dgm:spPr/>
    </dgm:pt>
    <dgm:pt modelId="{A8AF37B2-3005-4C58-ABBF-8707356F2F9E}" type="pres">
      <dgm:prSet presAssocID="{61BD659F-5B54-41DD-8137-95A04CBDE14D}" presName="sibTrans" presStyleLbl="sibTrans2D1" presStyleIdx="0" presStyleCnt="2"/>
      <dgm:spPr/>
    </dgm:pt>
    <dgm:pt modelId="{D9400DC9-ED6B-48B9-81C2-31568B9FDC70}" type="pres">
      <dgm:prSet presAssocID="{61BD659F-5B54-41DD-8137-95A04CBDE14D}" presName="connectorText" presStyleLbl="sibTrans2D1" presStyleIdx="0" presStyleCnt="2"/>
      <dgm:spPr/>
    </dgm:pt>
    <dgm:pt modelId="{CF84DB89-D3F3-45B0-9B56-67087851B5B4}" type="pres">
      <dgm:prSet presAssocID="{414008AE-342A-442E-87F2-C0927529A305}" presName="node" presStyleLbl="node1" presStyleIdx="1" presStyleCnt="3">
        <dgm:presLayoutVars>
          <dgm:bulletEnabled val="1"/>
        </dgm:presLayoutVars>
      </dgm:prSet>
      <dgm:spPr/>
    </dgm:pt>
    <dgm:pt modelId="{7B1B09F7-F292-4F52-B105-74E563806D95}" type="pres">
      <dgm:prSet presAssocID="{6D37A2E6-437A-4475-8EC4-FD91ABD4FE22}" presName="sibTrans" presStyleLbl="sibTrans2D1" presStyleIdx="1" presStyleCnt="2"/>
      <dgm:spPr/>
    </dgm:pt>
    <dgm:pt modelId="{6B94CD60-3C7C-406E-96BE-C2C862CAE045}" type="pres">
      <dgm:prSet presAssocID="{6D37A2E6-437A-4475-8EC4-FD91ABD4FE22}" presName="connectorText" presStyleLbl="sibTrans2D1" presStyleIdx="1" presStyleCnt="2"/>
      <dgm:spPr/>
    </dgm:pt>
    <dgm:pt modelId="{9A8B2997-19EF-4EA0-A69F-B039F882F5CC}" type="pres">
      <dgm:prSet presAssocID="{E36E3942-58FB-4000-8708-461B15AA3B33}" presName="node" presStyleLbl="node1" presStyleIdx="2" presStyleCnt="3">
        <dgm:presLayoutVars>
          <dgm:bulletEnabled val="1"/>
        </dgm:presLayoutVars>
      </dgm:prSet>
      <dgm:spPr/>
    </dgm:pt>
  </dgm:ptLst>
  <dgm:cxnLst>
    <dgm:cxn modelId="{A045731F-4B9E-4628-902B-C2E09F8C3A69}" srcId="{7995ACC0-FB21-47B4-8245-267BC0520D17}" destId="{E48C8520-725F-4067-825D-AACFF02815ED}" srcOrd="0" destOrd="0" parTransId="{159E3DDA-15AF-405A-A335-0ED7D9F57A9C}" sibTransId="{61BD659F-5B54-41DD-8137-95A04CBDE14D}"/>
    <dgm:cxn modelId="{54A98E2A-3425-418C-B1D1-6C40622EBB7A}" type="presOf" srcId="{E36E3942-58FB-4000-8708-461B15AA3B33}" destId="{9A8B2997-19EF-4EA0-A69F-B039F882F5CC}" srcOrd="0" destOrd="0" presId="urn:microsoft.com/office/officeart/2005/8/layout/process5"/>
    <dgm:cxn modelId="{2DA0DC31-75D8-448A-95D8-67FCD18E57A9}" type="presOf" srcId="{6D37A2E6-437A-4475-8EC4-FD91ABD4FE22}" destId="{6B94CD60-3C7C-406E-96BE-C2C862CAE045}" srcOrd="1" destOrd="0" presId="urn:microsoft.com/office/officeart/2005/8/layout/process5"/>
    <dgm:cxn modelId="{FCD43634-1D4F-4824-A24F-090E22C242CE}" type="presOf" srcId="{7995ACC0-FB21-47B4-8245-267BC0520D17}" destId="{DBFF5388-4BF9-4333-92AB-CC1B7F865F85}" srcOrd="0" destOrd="0" presId="urn:microsoft.com/office/officeart/2005/8/layout/process5"/>
    <dgm:cxn modelId="{6C0D744B-99CB-4C0D-BEF3-7F2175934F03}" type="presOf" srcId="{414008AE-342A-442E-87F2-C0927529A305}" destId="{CF84DB89-D3F3-45B0-9B56-67087851B5B4}" srcOrd="0" destOrd="0" presId="urn:microsoft.com/office/officeart/2005/8/layout/process5"/>
    <dgm:cxn modelId="{DF5D134F-9CAF-403A-8AF6-8E299B702B9A}" srcId="{7995ACC0-FB21-47B4-8245-267BC0520D17}" destId="{E36E3942-58FB-4000-8708-461B15AA3B33}" srcOrd="2" destOrd="0" parTransId="{AEB61554-DF38-40D1-A760-D216892FCCAC}" sibTransId="{79FA3959-03A9-4FF5-8BC5-EA817FD0C597}"/>
    <dgm:cxn modelId="{6A6B149B-175A-4AD8-A234-2CE634687194}" type="presOf" srcId="{E48C8520-725F-4067-825D-AACFF02815ED}" destId="{8B743C1C-EC5B-4BC1-A651-3CB8EDF9AC4D}" srcOrd="0" destOrd="0" presId="urn:microsoft.com/office/officeart/2005/8/layout/process5"/>
    <dgm:cxn modelId="{EBE4FFCC-0E13-4964-AF68-F509B457C73C}" type="presOf" srcId="{61BD659F-5B54-41DD-8137-95A04CBDE14D}" destId="{D9400DC9-ED6B-48B9-81C2-31568B9FDC70}" srcOrd="1" destOrd="0" presId="urn:microsoft.com/office/officeart/2005/8/layout/process5"/>
    <dgm:cxn modelId="{4AB3D9D4-2486-40DA-9A53-FADD772D3B68}" srcId="{7995ACC0-FB21-47B4-8245-267BC0520D17}" destId="{414008AE-342A-442E-87F2-C0927529A305}" srcOrd="1" destOrd="0" parTransId="{1164DA4F-6359-4A79-BF33-40863CF63503}" sibTransId="{6D37A2E6-437A-4475-8EC4-FD91ABD4FE22}"/>
    <dgm:cxn modelId="{0DAAC4F6-D97B-42DD-86F0-F550580A58BB}" type="presOf" srcId="{6D37A2E6-437A-4475-8EC4-FD91ABD4FE22}" destId="{7B1B09F7-F292-4F52-B105-74E563806D95}" srcOrd="0" destOrd="0" presId="urn:microsoft.com/office/officeart/2005/8/layout/process5"/>
    <dgm:cxn modelId="{342239F7-D3CB-48E2-806B-F28328C400FD}" type="presOf" srcId="{61BD659F-5B54-41DD-8137-95A04CBDE14D}" destId="{A8AF37B2-3005-4C58-ABBF-8707356F2F9E}" srcOrd="0" destOrd="0" presId="urn:microsoft.com/office/officeart/2005/8/layout/process5"/>
    <dgm:cxn modelId="{784925DD-A474-4463-B58F-979364334841}" type="presParOf" srcId="{DBFF5388-4BF9-4333-92AB-CC1B7F865F85}" destId="{8B743C1C-EC5B-4BC1-A651-3CB8EDF9AC4D}" srcOrd="0" destOrd="0" presId="urn:microsoft.com/office/officeart/2005/8/layout/process5"/>
    <dgm:cxn modelId="{6713C5D1-6755-45E3-9C48-F5F5969CF31E}" type="presParOf" srcId="{DBFF5388-4BF9-4333-92AB-CC1B7F865F85}" destId="{A8AF37B2-3005-4C58-ABBF-8707356F2F9E}" srcOrd="1" destOrd="0" presId="urn:microsoft.com/office/officeart/2005/8/layout/process5"/>
    <dgm:cxn modelId="{AAE5FD43-F201-4927-A295-8036DAABA2C8}" type="presParOf" srcId="{A8AF37B2-3005-4C58-ABBF-8707356F2F9E}" destId="{D9400DC9-ED6B-48B9-81C2-31568B9FDC70}" srcOrd="0" destOrd="0" presId="urn:microsoft.com/office/officeart/2005/8/layout/process5"/>
    <dgm:cxn modelId="{652A54BF-CCAD-497B-ABF3-76422300AF00}" type="presParOf" srcId="{DBFF5388-4BF9-4333-92AB-CC1B7F865F85}" destId="{CF84DB89-D3F3-45B0-9B56-67087851B5B4}" srcOrd="2" destOrd="0" presId="urn:microsoft.com/office/officeart/2005/8/layout/process5"/>
    <dgm:cxn modelId="{086EC768-88C5-4B49-BF7A-D1F59D2545EE}" type="presParOf" srcId="{DBFF5388-4BF9-4333-92AB-CC1B7F865F85}" destId="{7B1B09F7-F292-4F52-B105-74E563806D95}" srcOrd="3" destOrd="0" presId="urn:microsoft.com/office/officeart/2005/8/layout/process5"/>
    <dgm:cxn modelId="{56F3552E-002B-4F47-9D7B-3BFC57D40CCD}" type="presParOf" srcId="{7B1B09F7-F292-4F52-B105-74E563806D95}" destId="{6B94CD60-3C7C-406E-96BE-C2C862CAE045}" srcOrd="0" destOrd="0" presId="urn:microsoft.com/office/officeart/2005/8/layout/process5"/>
    <dgm:cxn modelId="{A09A0814-63A8-4FB1-9D84-EA6AE3778A6A}" type="presParOf" srcId="{DBFF5388-4BF9-4333-92AB-CC1B7F865F85}" destId="{9A8B2997-19EF-4EA0-A69F-B039F882F5CC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43C1C-EC5B-4BC1-A651-3CB8EDF9AC4D}">
      <dsp:nvSpPr>
        <dsp:cNvPr id="0" name=""/>
        <dsp:cNvSpPr/>
      </dsp:nvSpPr>
      <dsp:spPr>
        <a:xfrm>
          <a:off x="9514" y="116319"/>
          <a:ext cx="2843922" cy="1706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brain develops even after the birth of the child</a:t>
          </a:r>
        </a:p>
      </dsp:txBody>
      <dsp:txXfrm>
        <a:off x="59491" y="166296"/>
        <a:ext cx="2743968" cy="1606399"/>
      </dsp:txXfrm>
    </dsp:sp>
    <dsp:sp modelId="{A8AF37B2-3005-4C58-ABBF-8707356F2F9E}">
      <dsp:nvSpPr>
        <dsp:cNvPr id="0" name=""/>
        <dsp:cNvSpPr/>
      </dsp:nvSpPr>
      <dsp:spPr>
        <a:xfrm>
          <a:off x="3103702" y="616849"/>
          <a:ext cx="602911" cy="7052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103702" y="757907"/>
        <a:ext cx="422038" cy="423176"/>
      </dsp:txXfrm>
    </dsp:sp>
    <dsp:sp modelId="{CF84DB89-D3F3-45B0-9B56-67087851B5B4}">
      <dsp:nvSpPr>
        <dsp:cNvPr id="0" name=""/>
        <dsp:cNvSpPr/>
      </dsp:nvSpPr>
      <dsp:spPr>
        <a:xfrm>
          <a:off x="3991006" y="116319"/>
          <a:ext cx="2843922" cy="1706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800" kern="1200"/>
            <a:t>S</a:t>
          </a:r>
          <a:r>
            <a:rPr lang="en-US" sz="1800" kern="1200"/>
            <a:t>imple connections are </a:t>
          </a:r>
          <a:r>
            <a:rPr lang="sr-Latn-ME" sz="1800" kern="1200"/>
            <a:t>established in </a:t>
          </a:r>
          <a:r>
            <a:rPr lang="en-US" sz="1800" kern="1200"/>
            <a:t>the earliest age,</a:t>
          </a:r>
          <a:r>
            <a:rPr lang="sr-Latn-ME" sz="1800" kern="1200"/>
            <a:t> while </a:t>
          </a:r>
          <a:r>
            <a:rPr lang="en-US" sz="1800" kern="1200"/>
            <a:t>increasingly complex ones arise during the</a:t>
          </a:r>
          <a:r>
            <a:rPr lang="sr-Latn-ME" sz="1800" kern="1200"/>
            <a:t> process of</a:t>
          </a:r>
          <a:r>
            <a:rPr lang="en-US" sz="1800" kern="1200"/>
            <a:t> development </a:t>
          </a:r>
        </a:p>
      </dsp:txBody>
      <dsp:txXfrm>
        <a:off x="4040983" y="166296"/>
        <a:ext cx="2743968" cy="1606399"/>
      </dsp:txXfrm>
    </dsp:sp>
    <dsp:sp modelId="{7B1B09F7-F292-4F52-B105-74E563806D95}">
      <dsp:nvSpPr>
        <dsp:cNvPr id="0" name=""/>
        <dsp:cNvSpPr/>
      </dsp:nvSpPr>
      <dsp:spPr>
        <a:xfrm>
          <a:off x="7085193" y="616849"/>
          <a:ext cx="602911" cy="7052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085193" y="757907"/>
        <a:ext cx="422038" cy="423176"/>
      </dsp:txXfrm>
    </dsp:sp>
    <dsp:sp modelId="{9A8B2997-19EF-4EA0-A69F-B039F882F5CC}">
      <dsp:nvSpPr>
        <dsp:cNvPr id="0" name=""/>
        <dsp:cNvSpPr/>
      </dsp:nvSpPr>
      <dsp:spPr>
        <a:xfrm>
          <a:off x="7972497" y="116319"/>
          <a:ext cx="2843922" cy="1706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Genes </a:t>
          </a:r>
          <a:r>
            <a:rPr lang="sr-Latn-ME" sz="1800" kern="1200"/>
            <a:t>provide</a:t>
          </a:r>
          <a:r>
            <a:rPr lang="en-US" sz="1800" kern="1200"/>
            <a:t> the basis of what our brain should look like, but life experiences influence how our brain will actually function</a:t>
          </a:r>
        </a:p>
      </dsp:txBody>
      <dsp:txXfrm>
        <a:off x="8022474" y="166296"/>
        <a:ext cx="2743968" cy="1606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F4C93-F606-AC4D-9982-5123E8A56B79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"/>
              <a:t>Click to edit Master text styles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F40F5-C875-464F-A2A5-EBC4BF7C75B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78182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9bd9ea09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9bd9ea09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0440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Babies differ from birth in the intensity and nature of reactions to similar events - temperament</a:t>
            </a:r>
          </a:p>
          <a:p>
            <a:r>
              <a:rPr lang="en-GB" dirty="0"/>
              <a:t>Whatever happens to the baby contributes to the emotional and perceptual map of the world created by its developing brain</a:t>
            </a:r>
          </a:p>
          <a:p>
            <a:r>
              <a:rPr lang="en-GB" dirty="0"/>
              <a:t>The brain is formed in a use-dependent manner</a:t>
            </a:r>
          </a:p>
          <a:p>
            <a:r>
              <a:rPr lang="en-GB" dirty="0"/>
              <a:t>Neurons that fire together, wire together</a:t>
            </a:r>
          </a:p>
          <a:p>
            <a:r>
              <a:rPr lang="en-GB" dirty="0"/>
              <a:t>When neural networks fire again and again it can become a default setting - the response that is most likely to occur</a:t>
            </a:r>
          </a:p>
          <a:p>
            <a:r>
              <a:rPr lang="en-GB" dirty="0"/>
              <a:t>If you feel safe and loved, your brain becomes specialized for exploration, play and cooperation</a:t>
            </a:r>
            <a:endParaRPr lang="e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11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93105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12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31423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9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14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600137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15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240220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17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909701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9bd9ea09d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9bd9ea09d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6908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19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115193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20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535724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21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29946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b="1" dirty="0" err="1"/>
              <a:t>The</a:t>
            </a:r>
            <a:r>
              <a:rPr lang="sr-Latn-RS" b="1" dirty="0"/>
              <a:t> debate </a:t>
            </a:r>
            <a:r>
              <a:rPr lang="sr-Latn-RS" b="1" dirty="0" err="1"/>
              <a:t>over</a:t>
            </a:r>
            <a:r>
              <a:rPr lang="sr-Latn-RS" b="1" dirty="0"/>
              <a:t> </a:t>
            </a:r>
            <a:r>
              <a:rPr lang="sr-Latn-RS" b="1" dirty="0" err="1"/>
              <a:t>which</a:t>
            </a:r>
            <a:r>
              <a:rPr lang="sr-Latn-RS" b="1" dirty="0"/>
              <a:t> </a:t>
            </a:r>
            <a:r>
              <a:rPr lang="sr-Latn-RS" b="1" dirty="0" err="1"/>
              <a:t>factor</a:t>
            </a:r>
            <a:r>
              <a:rPr lang="sr-Latn-RS" b="1" dirty="0"/>
              <a:t> </a:t>
            </a:r>
            <a:r>
              <a:rPr lang="sr-Latn-RS" b="1" dirty="0" err="1"/>
              <a:t>has</a:t>
            </a:r>
            <a:r>
              <a:rPr lang="sr-Latn-RS" b="1" dirty="0"/>
              <a:t> a </a:t>
            </a:r>
            <a:r>
              <a:rPr lang="sr-Latn-RS" b="1" dirty="0" err="1"/>
              <a:t>greater</a:t>
            </a:r>
            <a:r>
              <a:rPr lang="sr-Latn-RS" b="1" dirty="0"/>
              <a:t> influence on </a:t>
            </a:r>
            <a:r>
              <a:rPr lang="sr-Latn-RS" b="1" dirty="0" err="1"/>
              <a:t>brain</a:t>
            </a:r>
            <a:r>
              <a:rPr lang="sr-Latn-RS" b="1" dirty="0"/>
              <a:t> </a:t>
            </a:r>
            <a:r>
              <a:rPr lang="sr-Latn-RS" b="1" dirty="0" err="1"/>
              <a:t>development</a:t>
            </a:r>
            <a:r>
              <a:rPr lang="sr-Latn-RS" b="1" dirty="0"/>
              <a:t> — </a:t>
            </a:r>
            <a:r>
              <a:rPr lang="sr-Latn-RS" b="1" dirty="0" err="1"/>
              <a:t>genes</a:t>
            </a:r>
            <a:r>
              <a:rPr lang="sr-Latn-RS" b="1" dirty="0"/>
              <a:t> </a:t>
            </a:r>
            <a:r>
              <a:rPr lang="sr-Latn-RS" b="1" dirty="0" err="1"/>
              <a:t>or</a:t>
            </a:r>
            <a:r>
              <a:rPr lang="sr-Latn-RS" b="1" dirty="0"/>
              <a:t> </a:t>
            </a:r>
            <a:r>
              <a:rPr lang="sr-Latn-RS" b="1" dirty="0" err="1"/>
              <a:t>environment</a:t>
            </a:r>
            <a:r>
              <a:rPr lang="sr-Latn-RS" b="1" dirty="0"/>
              <a:t> — is </a:t>
            </a:r>
            <a:r>
              <a:rPr lang="sr-Latn-RS" b="1" dirty="0" err="1"/>
              <a:t>over</a:t>
            </a:r>
            <a:r>
              <a:rPr lang="sr-Latn-RS" b="1" dirty="0"/>
              <a:t>.</a:t>
            </a:r>
          </a:p>
          <a:p>
            <a:r>
              <a:rPr lang="sr-Latn-RS" b="1" dirty="0" err="1"/>
              <a:t>We</a:t>
            </a:r>
            <a:r>
              <a:rPr lang="sr-Latn-RS" b="1" dirty="0"/>
              <a:t> </a:t>
            </a:r>
            <a:r>
              <a:rPr lang="sr-Latn-RS" b="1" dirty="0" err="1"/>
              <a:t>used</a:t>
            </a:r>
            <a:r>
              <a:rPr lang="sr-Latn-RS" b="1" dirty="0"/>
              <a:t> to </a:t>
            </a:r>
            <a:r>
              <a:rPr lang="sr-Latn-RS" b="1" dirty="0" err="1"/>
              <a:t>say</a:t>
            </a:r>
            <a:r>
              <a:rPr lang="sr-Latn-RS" b="1" dirty="0"/>
              <a:t> </a:t>
            </a:r>
            <a:r>
              <a:rPr lang="sr-Latn-RS" b="1" dirty="0" err="1"/>
              <a:t>it</a:t>
            </a:r>
            <a:r>
              <a:rPr lang="sr-Latn-RS" b="1" dirty="0"/>
              <a:t> </a:t>
            </a:r>
            <a:r>
              <a:rPr lang="sr-Latn-RS" b="1" dirty="0" err="1"/>
              <a:t>was</a:t>
            </a:r>
            <a:r>
              <a:rPr lang="sr-Latn-RS" b="1" dirty="0"/>
              <a:t> nature OR </a:t>
            </a:r>
            <a:r>
              <a:rPr lang="sr-Latn-RS" b="1" dirty="0" err="1"/>
              <a:t>nurture</a:t>
            </a:r>
            <a:r>
              <a:rPr lang="sr-Latn-RS" b="1" dirty="0"/>
              <a:t>; </a:t>
            </a:r>
            <a:r>
              <a:rPr lang="sr-Latn-RS" b="1" dirty="0" err="1"/>
              <a:t>then</a:t>
            </a:r>
            <a:r>
              <a:rPr lang="sr-Latn-RS" b="1" dirty="0"/>
              <a:t> nature </a:t>
            </a:r>
            <a:r>
              <a:rPr lang="sr-Latn-RS" b="1" dirty="0" err="1"/>
              <a:t>and</a:t>
            </a:r>
            <a:r>
              <a:rPr lang="sr-Latn-RS" b="1" dirty="0"/>
              <a:t> care.</a:t>
            </a:r>
          </a:p>
          <a:p>
            <a:r>
              <a:rPr lang="sr-Latn-RS" b="1" dirty="0" err="1"/>
              <a:t>We</a:t>
            </a:r>
            <a:r>
              <a:rPr lang="sr-Latn-RS" b="1" dirty="0"/>
              <a:t> </a:t>
            </a:r>
            <a:r>
              <a:rPr lang="sr-Latn-RS" b="1" dirty="0" err="1"/>
              <a:t>now</a:t>
            </a:r>
            <a:r>
              <a:rPr lang="sr-Latn-RS" b="1" dirty="0"/>
              <a:t> </a:t>
            </a:r>
            <a:r>
              <a:rPr lang="sr-Latn-RS" b="1" dirty="0" err="1"/>
              <a:t>know</a:t>
            </a:r>
            <a:r>
              <a:rPr lang="sr-Latn-RS" b="1" dirty="0"/>
              <a:t> </a:t>
            </a:r>
            <a:r>
              <a:rPr lang="sr-Latn-RS" b="1" dirty="0" err="1"/>
              <a:t>that</a:t>
            </a:r>
            <a:r>
              <a:rPr lang="sr-Latn-RS" b="1" dirty="0"/>
              <a:t> </a:t>
            </a:r>
            <a:r>
              <a:rPr lang="sr-Latn-RS" b="1" dirty="0" err="1"/>
              <a:t>it</a:t>
            </a:r>
            <a:r>
              <a:rPr lang="sr-Latn-RS" b="1" dirty="0"/>
              <a:t> is nature </a:t>
            </a:r>
            <a:r>
              <a:rPr lang="sr-Latn-RS" b="1" dirty="0" err="1"/>
              <a:t>together</a:t>
            </a:r>
            <a:r>
              <a:rPr lang="sr-Latn-RS" b="1" dirty="0"/>
              <a:t> </a:t>
            </a:r>
            <a:r>
              <a:rPr lang="sr-Latn-RS" b="1" dirty="0" err="1"/>
              <a:t>with</a:t>
            </a:r>
            <a:r>
              <a:rPr lang="sr-Latn-RS" b="1" dirty="0"/>
              <a:t> </a:t>
            </a:r>
            <a:r>
              <a:rPr lang="sr-Latn-RS" b="1" dirty="0" err="1"/>
              <a:t>nurture</a:t>
            </a:r>
            <a:r>
              <a:rPr lang="sr-Latn-RS" b="1" dirty="0"/>
              <a:t>, </a:t>
            </a:r>
            <a:r>
              <a:rPr lang="sr-Latn-RS" b="1" dirty="0" err="1"/>
              <a:t>whose</a:t>
            </a:r>
            <a:r>
              <a:rPr lang="sr-Latn-RS" b="1" dirty="0"/>
              <a:t> </a:t>
            </a:r>
            <a:r>
              <a:rPr lang="sr-Latn-RS" b="1" dirty="0" err="1"/>
              <a:t>degree</a:t>
            </a:r>
            <a:r>
              <a:rPr lang="sr-Latn-RS" b="1" dirty="0"/>
              <a:t> </a:t>
            </a:r>
            <a:r>
              <a:rPr lang="sr-Latn-RS" b="1" dirty="0" err="1"/>
              <a:t>of</a:t>
            </a:r>
            <a:r>
              <a:rPr lang="sr-Latn-RS" b="1" dirty="0"/>
              <a:t> </a:t>
            </a:r>
            <a:r>
              <a:rPr lang="sr-Latn-RS" b="1" dirty="0" err="1"/>
              <a:t>interdependence</a:t>
            </a:r>
            <a:r>
              <a:rPr lang="sr-Latn-RS" b="1" dirty="0"/>
              <a:t> is </a:t>
            </a:r>
            <a:r>
              <a:rPr lang="sr-Latn-RS" b="1" dirty="0" err="1"/>
              <a:t>greater</a:t>
            </a:r>
            <a:r>
              <a:rPr lang="sr-Latn-RS" b="1" dirty="0"/>
              <a:t> </a:t>
            </a:r>
            <a:r>
              <a:rPr lang="sr-Latn-RS" b="1" dirty="0" err="1"/>
              <a:t>than</a:t>
            </a:r>
            <a:r>
              <a:rPr lang="sr-Latn-RS" b="1" dirty="0"/>
              <a:t> </a:t>
            </a:r>
            <a:r>
              <a:rPr lang="sr-Latn-RS" b="1" dirty="0" err="1"/>
              <a:t>we</a:t>
            </a:r>
            <a:r>
              <a:rPr lang="sr-Latn-RS" b="1" dirty="0"/>
              <a:t> </a:t>
            </a:r>
            <a:r>
              <a:rPr lang="sr-Latn-RS" b="1" dirty="0" err="1"/>
              <a:t>could</a:t>
            </a:r>
            <a:r>
              <a:rPr lang="sr-Latn-RS" b="1" dirty="0"/>
              <a:t> </a:t>
            </a:r>
            <a:r>
              <a:rPr lang="sr-Latn-RS" b="1" dirty="0" err="1"/>
              <a:t>ever</a:t>
            </a:r>
            <a:r>
              <a:rPr lang="sr-Latn-RS" b="1" dirty="0"/>
              <a:t> </a:t>
            </a:r>
            <a:r>
              <a:rPr lang="sr-Latn-RS" b="1" dirty="0" err="1"/>
              <a:t>imagine</a:t>
            </a:r>
            <a:r>
              <a:rPr lang="sr-Latn-RS" b="1" dirty="0"/>
              <a:t>.</a:t>
            </a:r>
          </a:p>
          <a:p>
            <a:r>
              <a:rPr lang="sr-Latn-RS" b="1" dirty="0" err="1"/>
              <a:t>They</a:t>
            </a:r>
            <a:r>
              <a:rPr lang="sr-Latn-RS" b="1" dirty="0"/>
              <a:t> are </a:t>
            </a:r>
            <a:r>
              <a:rPr lang="sr-Latn-RS" b="1" dirty="0" err="1"/>
              <a:t>two</a:t>
            </a:r>
            <a:r>
              <a:rPr lang="sr-Latn-RS" b="1" dirty="0"/>
              <a:t> </a:t>
            </a:r>
            <a:r>
              <a:rPr lang="sr-Latn-RS" b="1" dirty="0" err="1"/>
              <a:t>parts</a:t>
            </a:r>
            <a:r>
              <a:rPr lang="sr-Latn-RS" b="1" dirty="0"/>
              <a:t> </a:t>
            </a:r>
            <a:r>
              <a:rPr lang="sr-Latn-RS" b="1" dirty="0" err="1"/>
              <a:t>of</a:t>
            </a:r>
            <a:r>
              <a:rPr lang="sr-Latn-RS" b="1" dirty="0"/>
              <a:t> one </a:t>
            </a:r>
            <a:r>
              <a:rPr lang="sr-Latn-RS" b="1" dirty="0" err="1"/>
              <a:t>whole</a:t>
            </a:r>
            <a:r>
              <a:rPr lang="sr-Latn-RS" b="1" dirty="0"/>
              <a:t>, </a:t>
            </a:r>
            <a:r>
              <a:rPr lang="sr-Latn-RS" b="1" dirty="0" err="1"/>
              <a:t>constantly</a:t>
            </a:r>
            <a:r>
              <a:rPr lang="sr-Latn-RS" b="1" dirty="0"/>
              <a:t> </a:t>
            </a:r>
            <a:r>
              <a:rPr lang="sr-Latn-RS" b="1" dirty="0" err="1"/>
              <a:t>influencing</a:t>
            </a:r>
            <a:r>
              <a:rPr lang="sr-Latn-RS" b="1" dirty="0"/>
              <a:t> </a:t>
            </a:r>
            <a:r>
              <a:rPr lang="sr-Latn-RS" b="1" dirty="0" err="1"/>
              <a:t>each</a:t>
            </a:r>
            <a:r>
              <a:rPr lang="sr-Latn-RS" b="1" dirty="0"/>
              <a:t> </a:t>
            </a:r>
            <a:r>
              <a:rPr lang="sr-Latn-RS" b="1" dirty="0" err="1"/>
              <a:t>other</a:t>
            </a:r>
            <a:r>
              <a:rPr lang="sr-Latn-RS" b="1" dirty="0"/>
              <a:t>, </a:t>
            </a:r>
            <a:r>
              <a:rPr lang="sr-Latn-RS" b="1" dirty="0" err="1"/>
              <a:t>and</a:t>
            </a:r>
            <a:r>
              <a:rPr lang="sr-Latn-RS" b="1" dirty="0"/>
              <a:t> </a:t>
            </a:r>
            <a:r>
              <a:rPr lang="sr-Latn-RS" b="1" dirty="0" err="1"/>
              <a:t>together</a:t>
            </a:r>
            <a:r>
              <a:rPr lang="sr-Latn-RS" b="1" dirty="0"/>
              <a:t> </a:t>
            </a:r>
            <a:r>
              <a:rPr lang="sr-Latn-RS" b="1" dirty="0" err="1"/>
              <a:t>they</a:t>
            </a:r>
            <a:r>
              <a:rPr lang="sr-Latn-RS" b="1" dirty="0"/>
              <a:t> </a:t>
            </a:r>
            <a:r>
              <a:rPr lang="sr-Latn-RS" b="1" dirty="0" err="1"/>
              <a:t>play</a:t>
            </a:r>
            <a:r>
              <a:rPr lang="sr-Latn-RS" b="1" dirty="0"/>
              <a:t> a </a:t>
            </a:r>
            <a:r>
              <a:rPr lang="sr-Latn-RS" b="1" dirty="0" err="1"/>
              <a:t>unique</a:t>
            </a:r>
            <a:r>
              <a:rPr lang="sr-Latn-RS" b="1" dirty="0"/>
              <a:t> role in </a:t>
            </a:r>
            <a:r>
              <a:rPr lang="sr-Latn-RS" b="1" dirty="0" err="1"/>
              <a:t>the</a:t>
            </a:r>
            <a:r>
              <a:rPr lang="sr-Latn-RS" b="1" dirty="0"/>
              <a:t> </a:t>
            </a:r>
            <a:r>
              <a:rPr lang="sr-Latn-RS" b="1" dirty="0" err="1"/>
              <a:t>development</a:t>
            </a:r>
            <a:r>
              <a:rPr lang="sr-Latn-RS" b="1" dirty="0"/>
              <a:t> </a:t>
            </a:r>
            <a:r>
              <a:rPr lang="sr-Latn-RS" b="1" dirty="0" err="1"/>
              <a:t>of</a:t>
            </a:r>
            <a:r>
              <a:rPr lang="sr-Latn-RS" b="1" dirty="0"/>
              <a:t> </a:t>
            </a:r>
            <a:r>
              <a:rPr lang="sr-Latn-RS" b="1" dirty="0" err="1"/>
              <a:t>the</a:t>
            </a:r>
            <a:r>
              <a:rPr lang="sr-Latn-RS" b="1" dirty="0"/>
              <a:t> </a:t>
            </a:r>
            <a:r>
              <a:rPr lang="sr-Latn-RS" b="1" dirty="0" err="1"/>
              <a:t>child's</a:t>
            </a:r>
            <a:r>
              <a:rPr lang="sr-Latn-RS" b="1" dirty="0"/>
              <a:t> </a:t>
            </a:r>
            <a:r>
              <a:rPr lang="sr-Latn-RS" b="1" dirty="0" err="1"/>
              <a:t>brain</a:t>
            </a:r>
            <a:r>
              <a:rPr lang="sr-Latn-RS" b="1" dirty="0"/>
              <a:t> — </a:t>
            </a:r>
            <a:r>
              <a:rPr lang="sr-Latn-RS" b="1" dirty="0" err="1"/>
              <a:t>and</a:t>
            </a:r>
            <a:r>
              <a:rPr lang="sr-Latn-RS" b="1" dirty="0"/>
              <a:t> in </a:t>
            </a:r>
            <a:r>
              <a:rPr lang="sr-Latn-RS" b="1" dirty="0" err="1"/>
              <a:t>the</a:t>
            </a:r>
            <a:r>
              <a:rPr lang="sr-Latn-RS" b="1" dirty="0"/>
              <a:t> </a:t>
            </a:r>
            <a:r>
              <a:rPr lang="sr-Latn-RS" b="1" dirty="0" err="1"/>
              <a:t>child's</a:t>
            </a:r>
            <a:r>
              <a:rPr lang="sr-Latn-RS" b="1" dirty="0"/>
              <a:t> future.</a:t>
            </a:r>
          </a:p>
          <a:p>
            <a:r>
              <a:rPr lang="sr-Latn-RS" b="1" dirty="0" err="1"/>
              <a:t>Genes</a:t>
            </a:r>
            <a:r>
              <a:rPr lang="sr-Latn-RS" b="1" dirty="0"/>
              <a:t> provide </a:t>
            </a:r>
            <a:r>
              <a:rPr lang="sr-Latn-RS" b="1" dirty="0" err="1"/>
              <a:t>the</a:t>
            </a:r>
            <a:r>
              <a:rPr lang="sr-Latn-RS" b="1" dirty="0"/>
              <a:t> </a:t>
            </a:r>
            <a:r>
              <a:rPr lang="sr-Latn-RS" b="1" dirty="0" err="1"/>
              <a:t>blueprint</a:t>
            </a:r>
            <a:r>
              <a:rPr lang="sr-Latn-RS" b="1" dirty="0"/>
              <a:t> </a:t>
            </a:r>
            <a:r>
              <a:rPr lang="sr-Latn-RS" b="1" dirty="0" err="1"/>
              <a:t>for</a:t>
            </a:r>
            <a:r>
              <a:rPr lang="sr-Latn-RS" b="1" dirty="0"/>
              <a:t> </a:t>
            </a:r>
            <a:r>
              <a:rPr lang="sr-Latn-RS" b="1" dirty="0" err="1"/>
              <a:t>brain</a:t>
            </a:r>
            <a:r>
              <a:rPr lang="sr-Latn-RS" b="1" dirty="0"/>
              <a:t> </a:t>
            </a:r>
            <a:r>
              <a:rPr lang="sr-Latn-RS" b="1" dirty="0" err="1"/>
              <a:t>development</a:t>
            </a:r>
            <a:r>
              <a:rPr lang="sr-Latn-RS" b="1" dirty="0"/>
              <a:t>, but </a:t>
            </a:r>
            <a:r>
              <a:rPr lang="sr-Latn-RS" b="1" dirty="0" err="1"/>
              <a:t>it</a:t>
            </a:r>
            <a:r>
              <a:rPr lang="sr-Latn-RS" b="1" dirty="0"/>
              <a:t> is </a:t>
            </a:r>
            <a:r>
              <a:rPr lang="sr-Latn-RS" b="1" dirty="0" err="1"/>
              <a:t>the</a:t>
            </a:r>
            <a:r>
              <a:rPr lang="sr-Latn-RS" b="1" dirty="0"/>
              <a:t> </a:t>
            </a:r>
            <a:r>
              <a:rPr lang="sr-Latn-RS" b="1" dirty="0" err="1"/>
              <a:t>environment</a:t>
            </a:r>
            <a:r>
              <a:rPr lang="sr-Latn-RS" b="1" dirty="0"/>
              <a:t> </a:t>
            </a:r>
            <a:r>
              <a:rPr lang="sr-Latn-RS" b="1" dirty="0" err="1"/>
              <a:t>that</a:t>
            </a:r>
            <a:r>
              <a:rPr lang="sr-Latn-RS" b="1" dirty="0"/>
              <a:t> </a:t>
            </a:r>
            <a:r>
              <a:rPr lang="sr-Latn-RS" b="1" dirty="0" err="1"/>
              <a:t>shapes</a:t>
            </a:r>
            <a:r>
              <a:rPr lang="sr-Latn-RS" b="1" dirty="0"/>
              <a:t> </a:t>
            </a:r>
            <a:r>
              <a:rPr lang="sr-Latn-RS" b="1" dirty="0" err="1"/>
              <a:t>it</a:t>
            </a:r>
            <a:r>
              <a:rPr lang="sr-Latn-RS" b="1" dirty="0"/>
              <a:t>.</a:t>
            </a:r>
            <a:endParaRPr lang="e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3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4205492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22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5556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noProof="1"/>
              <a:t>Brain cells communicate via electronic signals </a:t>
            </a:r>
            <a:r>
              <a:rPr lang="sr-Latn-ME" sz="1200" noProof="1"/>
              <a:t>thus </a:t>
            </a:r>
            <a:r>
              <a:rPr lang="en" sz="1200" noProof="1"/>
              <a:t>creating </a:t>
            </a:r>
            <a:r>
              <a:rPr lang="sr-Latn-ME" sz="1200" noProof="1"/>
              <a:t>circuits</a:t>
            </a:r>
            <a:endParaRPr lang="en" sz="1200" noProof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noProof="1"/>
              <a:t>Whether a </a:t>
            </a:r>
            <a:r>
              <a:rPr lang="sr-Latn-ME" sz="1200" noProof="1"/>
              <a:t>circuit</a:t>
            </a:r>
            <a:r>
              <a:rPr lang="en" sz="1200" noProof="1"/>
              <a:t> will be significant depends on environmental factors and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noProof="1"/>
              <a:t>If </a:t>
            </a:r>
            <a:r>
              <a:rPr lang="sr-Latn-ME" sz="1200" noProof="1"/>
              <a:t>t</a:t>
            </a:r>
            <a:r>
              <a:rPr lang="en-US" sz="1200" noProof="1"/>
              <a:t>he </a:t>
            </a:r>
            <a:r>
              <a:rPr lang="sr-Latn-ME" sz="1200" noProof="1"/>
              <a:t>circuit</a:t>
            </a:r>
            <a:r>
              <a:rPr lang="en-US" sz="1200" noProof="1"/>
              <a:t> is </a:t>
            </a:r>
            <a:r>
              <a:rPr lang="en" sz="1200" noProof="1"/>
              <a:t>used, it remains throughout life, if not, it disappears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ME" sz="1200" noProof="1"/>
              <a:t>Similar to </a:t>
            </a:r>
            <a:r>
              <a:rPr lang="en" sz="1200" noProof="1"/>
              <a:t>building a house –there is no good building without</a:t>
            </a:r>
            <a:r>
              <a:rPr lang="en-US" sz="1200" noProof="1"/>
              <a:t> a solid </a:t>
            </a:r>
            <a:r>
              <a:rPr lang="en" sz="1200" noProof="1"/>
              <a:t>foundation and good connections– </a:t>
            </a:r>
            <a:r>
              <a:rPr lang="sr-Latn-ME" sz="1200" noProof="1"/>
              <a:t>the same applies to</a:t>
            </a:r>
            <a:r>
              <a:rPr lang="en" sz="1200" noProof="1"/>
              <a:t> the brain!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4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3513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" sz="1200" noProof="1"/>
              <a:t>Plasticity, that is, the ability of the brain to reorganize and adapt, is </a:t>
            </a:r>
            <a:r>
              <a:rPr lang="sr-Latn-ME" sz="1200" noProof="1"/>
              <a:t>most pronounced </a:t>
            </a:r>
            <a:r>
              <a:rPr lang="en" sz="1200" noProof="1"/>
              <a:t>in the first years of life and declines with age</a:t>
            </a:r>
          </a:p>
          <a:p>
            <a:pPr marL="0" indent="0">
              <a:buFont typeface="Courier New" panose="02070309020205020404" pitchFamily="49" charset="0"/>
              <a:buNone/>
            </a:pPr>
            <a:endParaRPr lang="sr-Latn-RS" sz="1200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5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293637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b1e5300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b1e5300d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108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Ventral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vagal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(VVC)</a:t>
            </a:r>
          </a:p>
          <a:p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neurons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VVC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smile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smile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frown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upsets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endParaRPr lang="sr-Latn-R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VVC is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calms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relaxes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endParaRPr lang="sr-Latn-R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VVC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naturally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themselves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babies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pretty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endParaRPr lang="sr-Latn-R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smile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tongue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chatter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stimulate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VVC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thereby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babies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emotional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arousal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harmony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VVC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sucking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swallowing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facial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stimulated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babies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happy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feeling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basis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future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sr-Latn-R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behaviors</a:t>
            </a:r>
            <a:endParaRPr lang="sr-Latn-R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7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211548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The ability to feel what is in another - the basis of empathy</a:t>
            </a:r>
          </a:p>
          <a:p>
            <a:r>
              <a:rPr lang="en-GB" dirty="0"/>
              <a:t>In 1994, through a random experiment with monkeys, the Italians discovered that brain zones are activated just by observing a certain action - the brain in the experiment reacted as an observer, "second-hand". Mirror neurons explain empathy, imitation, synchrony, even language development</a:t>
            </a:r>
          </a:p>
          <a:p>
            <a:r>
              <a:rPr lang="en-GB" dirty="0"/>
              <a:t>Mirror neurons as neurological </a:t>
            </a:r>
            <a:r>
              <a:rPr lang="en-GB" dirty="0" err="1"/>
              <a:t>WiFi</a:t>
            </a:r>
            <a:r>
              <a:rPr lang="en-GB" dirty="0"/>
              <a:t> - we not only "buy" a person's movement, but also their emotional state and intentions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Our mirror neurons also make us vulnerable to other people's </a:t>
            </a:r>
            <a:r>
              <a:rPr lang="en-GB" dirty="0" err="1"/>
              <a:t>negativityContagious</a:t>
            </a:r>
            <a:r>
              <a:rPr lang="en-GB" dirty="0"/>
              <a:t> emotions!</a:t>
            </a:r>
          </a:p>
          <a:p>
            <a:endParaRPr lang="e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8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315035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9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502611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Positive experiences –loving parents, play, safe and  secure places, enough food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Negative  experiences –violence, poverty hunger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F40F5-C875-464F-A2A5-EBC4BF7C75B6}" type="slidenum">
              <a:rPr lang="en-RS" smtClean="0"/>
              <a:t>10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32796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95A6-704B-82BB-2780-7C419B56A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BA7DCD-4EA6-7725-0B22-99F22D0DC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B0604-1182-92CA-486E-98D094C9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04E43-B829-8210-E0AA-A2888167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4A8-6CE4-E43C-7594-F7D3AB36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814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4D0B3-AA4A-AE4E-7B2B-5F73E5CE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E5DC2-330B-CA93-3D54-525D43913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84EF6-E552-C011-3DA3-BF56F4F2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7D359-40FE-FB68-F925-D4D88E4CD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EB48B-4FFF-8346-5C0C-A32826BB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17370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A9D83F-25ED-8DD7-5F51-F1130FD7A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6614E-74FE-D1D5-9438-AA7822FA3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160C-9177-B758-5488-DFA5CE00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C79DB-A5C3-37D1-9F2A-E0F44BB1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4742D-1E46-5FCD-A3D2-9436B23F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02739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4"/>
          <p:cNvCxnSpPr/>
          <p:nvPr/>
        </p:nvCxnSpPr>
        <p:spPr>
          <a:xfrm>
            <a:off x="572267" y="1700769"/>
            <a:ext cx="818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800" cy="9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800" cy="4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983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20AB6-F411-131E-7924-4EE7AF64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5ED43-D587-D53F-8144-2E79A964E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6EEDA-CB19-4FD9-F9B4-B636E8A9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44B5E-5D03-98DD-90A3-0521147E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3FBB-2A4A-6F65-4394-B8BA879F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58495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471B1-84EF-E4E9-41D9-4D2618EE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1C4B9-C123-CECC-2B95-71109F849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EBA06-65D7-CC76-30B2-E918305B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B61CB-41D4-02B8-6C43-EF6D1C23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0106D-211E-83DA-49A2-C628F8FB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65508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9475B-0653-A157-5782-55159897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69E9-A65D-A923-003D-4DE6BB55B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BEF91-E959-F962-4C5E-BE641D5B3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068E1-2168-7B7B-C323-2E62504D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F99DA-C39B-5AF7-D0C9-6064F5D8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80498-4240-55B6-16A2-8FA9650A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75026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7B1D-C388-57A8-CB01-B04AD078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94F8-F455-5F1F-354A-D8D7CC3A7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A82AB-6BE9-79BC-2D55-C6B09A9B9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DC08D-5019-DF62-6953-DFC95DDF9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DF569-8ADC-217B-957C-C10B9C6DF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1D4FE0-AB65-96F6-6A91-AFACF363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BCE4C-5340-BEDC-2905-903C9810F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7E44B1-F3DF-56CA-1603-737505A0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87950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96A2-D222-888A-A106-D7B8F901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90D30-D982-A50E-13C9-842ECCE3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B19DB-D8B3-B29A-44F6-E7F4AB986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EB21F-2A93-750C-DEF9-6F7B3DB8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87349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478B5-87AD-86BA-EDD9-0313161A6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B1E3C-9EBF-3EF5-D633-309CDBAC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B32D4-190E-625A-80DA-3FE9F016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58215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1AFAB-ADCA-6B99-4212-1BA409407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5BDB6-A46E-E40E-CFD9-E6492E6A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E4359-43A2-7997-8157-086C24ED1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1D6EA-ABF6-5154-7485-77A44C791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13777-BD55-EE57-D01A-3FEA485E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D9190-34B9-2277-4813-6F175FDF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17067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DBF5-BAAC-6FCD-BCAB-FC0EF814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98D33-6758-9F05-BA77-1C9630128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4A06D-5263-EC98-A119-78E39BABA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F71C9-9CF9-3432-899D-CE4E09B6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F1E43-0227-170A-A879-FEDB90B1D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1D705-0A55-78F4-BD25-5A4329C7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84667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B7551B-9577-D9D3-9BF3-62692B98A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"/>
              <a:t>Click to edit Master title style</a:t>
            </a:r>
            <a:endParaRPr lang="e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F145A-0DD5-18BD-6C4E-916487707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"/>
              <a:t>Click to edit Master text styles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98B02-AE54-51CB-57F6-80F64E27B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C5221-9233-A64C-A128-C90372BCF1DF}" type="datetimeFigureOut">
              <a:rPr lang="en-RS" smtClean="0"/>
              <a:t>06/07/2023</a:t>
            </a:fld>
            <a:endParaRPr lang="e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6284-9093-B788-511E-DDCDDD007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52B15-52B2-87D9-72B7-66518EBD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CAC69-3B0B-BA48-B696-1D445AD9AAED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59908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mXUa9qkCF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person, young&#10;&#10;Description automatically generated">
            <a:extLst>
              <a:ext uri="{FF2B5EF4-FFF2-40B4-BE49-F238E27FC236}">
                <a16:creationId xmlns:a16="http://schemas.microsoft.com/office/drawing/2014/main" id="{8CD5407C-A7D9-4066-8146-0F615FE2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2" b="18802"/>
          <a:stretch/>
        </p:blipFill>
        <p:spPr>
          <a:xfrm>
            <a:off x="0" y="4468"/>
            <a:ext cx="12192000" cy="5985164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8EB42540-D49C-4FF7-B9CD-34170F73A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3767" y="6390944"/>
            <a:ext cx="9144000" cy="601075"/>
          </a:xfrm>
        </p:spPr>
        <p:txBody>
          <a:bodyPr>
            <a:normAutofit/>
          </a:bodyPr>
          <a:lstStyle/>
          <a:p>
            <a:r>
              <a:rPr lang="en-RS" sz="2800" b="1" dirty="0">
                <a:solidFill>
                  <a:schemeClr val="bg2">
                    <a:lumMod val="50000"/>
                  </a:schemeClr>
                </a:solidFill>
              </a:rPr>
              <a:t>Milica Pejović Milovančević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BD475-89EC-4C64-BE51-05ADE32DE3B9}"/>
              </a:ext>
            </a:extLst>
          </p:cNvPr>
          <p:cNvSpPr/>
          <p:nvPr/>
        </p:nvSpPr>
        <p:spPr>
          <a:xfrm>
            <a:off x="0" y="452582"/>
            <a:ext cx="12192000" cy="1256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5BE84C4-AC56-453E-AF0C-EAA33D80C4C4}"/>
              </a:ext>
            </a:extLst>
          </p:cNvPr>
          <p:cNvSpPr txBox="1">
            <a:spLocks/>
          </p:cNvSpPr>
          <p:nvPr/>
        </p:nvSpPr>
        <p:spPr>
          <a:xfrm>
            <a:off x="758120" y="452582"/>
            <a:ext cx="10122011" cy="13300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1" noProof="1">
                <a:solidFill>
                  <a:schemeClr val="bg2">
                    <a:lumMod val="50000"/>
                  </a:schemeClr>
                </a:solidFill>
              </a:rPr>
              <a:t>The power of </a:t>
            </a:r>
            <a:r>
              <a:rPr lang="en-US" sz="4400" b="1" noProof="1">
                <a:solidFill>
                  <a:srgbClr val="00B0F0"/>
                </a:solidFill>
              </a:rPr>
              <a:t>early years</a:t>
            </a:r>
            <a:endParaRPr lang="en-US" sz="4400" b="1" noProof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7368B6-A740-4CE3-BB57-8B2A2018D105}"/>
              </a:ext>
            </a:extLst>
          </p:cNvPr>
          <p:cNvSpPr/>
          <p:nvPr/>
        </p:nvSpPr>
        <p:spPr>
          <a:xfrm>
            <a:off x="0" y="1698103"/>
            <a:ext cx="12192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700B9-C046-45BE-B369-826527D02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" y="4949142"/>
            <a:ext cx="12192000" cy="10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C9975C-51E3-4FC4-872E-2E0ADB54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potential is influenced by early experiences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94E99-32E3-45D5-B5DE-E6AF1F49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1" y="1690688"/>
            <a:ext cx="5385716" cy="3809861"/>
          </a:xfrm>
          <a:prstGeom prst="rect">
            <a:avLst/>
          </a:prstGeom>
        </p:spPr>
      </p:pic>
      <p:pic>
        <p:nvPicPr>
          <p:cNvPr id="2050" name="Picture 2" descr="Loving parents Royalty Free Vector Image - VectorStock">
            <a:extLst>
              <a:ext uri="{FF2B5EF4-FFF2-40B4-BE49-F238E27FC236}">
                <a16:creationId xmlns:a16="http://schemas.microsoft.com/office/drawing/2014/main" id="{BA847FA2-6B52-F2FC-8C5D-63BB98EB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63" y="2118364"/>
            <a:ext cx="1805913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Kids Playing Images - Free Download on Freepik">
            <a:extLst>
              <a:ext uri="{FF2B5EF4-FFF2-40B4-BE49-F238E27FC236}">
                <a16:creationId xmlns:a16="http://schemas.microsoft.com/office/drawing/2014/main" id="{BFB8B51E-DFF3-59C0-A06E-5C6D019A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3" y="4335890"/>
            <a:ext cx="1772869" cy="11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eep safe place scheme">
            <a:extLst>
              <a:ext uri="{FF2B5EF4-FFF2-40B4-BE49-F238E27FC236}">
                <a16:creationId xmlns:a16="http://schemas.microsoft.com/office/drawing/2014/main" id="{2C5DC5E0-C2A7-8F73-99E0-4E08CF94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271" y="3634591"/>
            <a:ext cx="1622196" cy="16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ok And Order Just Enough : Save Food Cut Waste">
            <a:extLst>
              <a:ext uri="{FF2B5EF4-FFF2-40B4-BE49-F238E27FC236}">
                <a16:creationId xmlns:a16="http://schemas.microsoft.com/office/drawing/2014/main" id="{A03370FA-9B33-49EF-CC27-1D6521CA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18" y="5328380"/>
            <a:ext cx="2717442" cy="149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5 Facts About Children of Domestic Violence">
            <a:extLst>
              <a:ext uri="{FF2B5EF4-FFF2-40B4-BE49-F238E27FC236}">
                <a16:creationId xmlns:a16="http://schemas.microsoft.com/office/drawing/2014/main" id="{2AEF00F2-D9DF-B0B2-9C10-6B07FAD1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15" y="1448482"/>
            <a:ext cx="2765653" cy="143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etition · Raise awareness of the impacts of domestic violence on children  and young people · Change.org">
            <a:extLst>
              <a:ext uri="{FF2B5EF4-FFF2-40B4-BE49-F238E27FC236}">
                <a16:creationId xmlns:a16="http://schemas.microsoft.com/office/drawing/2014/main" id="{DF749913-766D-0543-29B3-08228E1AF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90" y="3163927"/>
            <a:ext cx="2903537" cy="162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Opinion | The Cost of Keeping Children Poor - The New York Times">
            <a:extLst>
              <a:ext uri="{FF2B5EF4-FFF2-40B4-BE49-F238E27FC236}">
                <a16:creationId xmlns:a16="http://schemas.microsoft.com/office/drawing/2014/main" id="{3D6AA230-5BF0-BBA7-4076-155C7E24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47" y="4932264"/>
            <a:ext cx="1900237" cy="19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8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6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7AEDC-9D45-7533-A1A5-BE1C06BD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Nurturing relationships</a:t>
            </a:r>
          </a:p>
        </p:txBody>
      </p:sp>
      <p:sp>
        <p:nvSpPr>
          <p:cNvPr id="512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Nurturing Your Most Important Business Relationships on LinkedIn">
            <a:extLst>
              <a:ext uri="{FF2B5EF4-FFF2-40B4-BE49-F238E27FC236}">
                <a16:creationId xmlns:a16="http://schemas.microsoft.com/office/drawing/2014/main" id="{248DC8CF-6D0B-449C-BAC7-9F8BF3AE27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00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1438CA-9D65-0D52-A058-5F5EB163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71" y="3802842"/>
            <a:ext cx="11468702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+mn-lt"/>
              </a:rPr>
              <a:t>Positive early childhood</a:t>
            </a:r>
            <a:r>
              <a:rPr lang="sr-Latn-ME" dirty="0">
                <a:solidFill>
                  <a:schemeClr val="bg1"/>
                </a:solidFill>
                <a:latin typeface="+mn-lt"/>
              </a:rPr>
              <a:t> </a:t>
            </a:r>
            <a:r>
              <a:rPr lang="en" dirty="0">
                <a:solidFill>
                  <a:schemeClr val="bg1"/>
                </a:solidFill>
                <a:latin typeface="+mn-lt"/>
              </a:rPr>
              <a:t>experiences</a:t>
            </a:r>
            <a:br>
              <a:rPr lang="sr-Latn-ME" dirty="0">
                <a:solidFill>
                  <a:schemeClr val="bg1"/>
                </a:solidFill>
                <a:latin typeface="+mn-lt"/>
              </a:rPr>
            </a:br>
            <a:r>
              <a:rPr lang="en" dirty="0">
                <a:solidFill>
                  <a:schemeClr val="bg1"/>
                </a:solidFill>
                <a:latin typeface="+mn-lt"/>
              </a:rPr>
              <a:t>= </a:t>
            </a:r>
            <a:br>
              <a:rPr lang="sr-Latn-RS" dirty="0">
                <a:solidFill>
                  <a:schemeClr val="bg1"/>
                </a:solidFill>
                <a:latin typeface="+mn-lt"/>
              </a:rPr>
            </a:br>
            <a:r>
              <a:rPr lang="en" dirty="0">
                <a:solidFill>
                  <a:schemeClr val="bg1"/>
                </a:solidFill>
                <a:latin typeface="+mn-lt"/>
              </a:rPr>
              <a:t>the basis of healthy brain development in children.</a:t>
            </a:r>
            <a:endParaRPr lang="en-R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B1F62B0-155F-453A-AE96-2A033FE47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25" t="11712" r="25437" b="14234"/>
          <a:stretch/>
        </p:blipFill>
        <p:spPr>
          <a:xfrm>
            <a:off x="47912" y="0"/>
            <a:ext cx="3869180" cy="328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89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Proofs Paper 1.jpg">
            <a:extLst>
              <a:ext uri="{FF2B5EF4-FFF2-40B4-BE49-F238E27FC236}">
                <a16:creationId xmlns:a16="http://schemas.microsoft.com/office/drawing/2014/main" id="{C455AC6F-BD9C-42F0-8105-92D11223A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05" y="1451500"/>
            <a:ext cx="8061787" cy="49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B95E5D5-8FD9-4777-BA2E-A8940F0D6C9C}"/>
              </a:ext>
            </a:extLst>
          </p:cNvPr>
          <p:cNvSpPr/>
          <p:nvPr/>
        </p:nvSpPr>
        <p:spPr>
          <a:xfrm>
            <a:off x="2363634" y="861018"/>
            <a:ext cx="764300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72;p14">
            <a:extLst>
              <a:ext uri="{FF2B5EF4-FFF2-40B4-BE49-F238E27FC236}">
                <a16:creationId xmlns:a16="http://schemas.microsoft.com/office/drawing/2014/main" id="{12447883-CCF6-4501-8AD9-3E5ED5BEF541}"/>
              </a:ext>
            </a:extLst>
          </p:cNvPr>
          <p:cNvSpPr txBox="1">
            <a:spLocks/>
          </p:cNvSpPr>
          <p:nvPr/>
        </p:nvSpPr>
        <p:spPr>
          <a:xfrm>
            <a:off x="3346320" y="58905"/>
            <a:ext cx="6813547" cy="8021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300" b="1" noProof="1">
                <a:solidFill>
                  <a:srgbClr val="00B0F0"/>
                </a:solidFill>
              </a:rPr>
              <a:t>Developmental inequalities</a:t>
            </a:r>
            <a:endParaRPr lang="sr-Latn-RS" sz="4300" b="1" noProof="1">
              <a:solidFill>
                <a:srgbClr val="00B0F0"/>
              </a:solidFill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BDDBB62E-7230-4782-B874-430928D883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53" t="5884" r="20043" b="4515"/>
          <a:stretch/>
        </p:blipFill>
        <p:spPr>
          <a:xfrm>
            <a:off x="264744" y="75266"/>
            <a:ext cx="1755051" cy="16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30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4D68C-7F26-4985-9500-8217CDD6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4300" b="1" dirty="0">
                <a:solidFill>
                  <a:srgbClr val="00B0F0"/>
                </a:solidFill>
              </a:rPr>
              <a:t>The way young children learn</a:t>
            </a:r>
            <a:endParaRPr lang="sr-Latn-RS" sz="4300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261C-86C5-4716-A11B-A4B9ED81C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092687" cy="47607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" dirty="0"/>
              <a:t>Learning takes place:</a:t>
            </a:r>
          </a:p>
          <a:p>
            <a:r>
              <a:rPr lang="en" dirty="0"/>
              <a:t>Through repetition of meaningful activities, m</a:t>
            </a:r>
            <a:r>
              <a:rPr lang="sr-Latn-ME" dirty="0"/>
              <a:t>ultiple</a:t>
            </a:r>
            <a:r>
              <a:rPr lang="en" dirty="0"/>
              <a:t> times, many times...</a:t>
            </a:r>
          </a:p>
          <a:p>
            <a:r>
              <a:rPr lang="en" dirty="0"/>
              <a:t>By giving children opportunities to participate in everyday activities that mean life - children are </a:t>
            </a:r>
            <a:r>
              <a:rPr lang="sr-Latn-ME" dirty="0"/>
              <a:t>industrious</a:t>
            </a:r>
            <a:r>
              <a:rPr lang="en" dirty="0"/>
              <a:t>, we</a:t>
            </a:r>
            <a:r>
              <a:rPr lang="sr-Latn-ME" dirty="0"/>
              <a:t> tend</a:t>
            </a:r>
            <a:r>
              <a:rPr lang="en" dirty="0"/>
              <a:t> </a:t>
            </a:r>
            <a:r>
              <a:rPr lang="sr-Latn-ME" dirty="0"/>
              <a:t>to </a:t>
            </a:r>
            <a:r>
              <a:rPr lang="en" dirty="0"/>
              <a:t>underestimate them thinking that they are too </a:t>
            </a:r>
            <a:r>
              <a:rPr lang="sr-Latn-ME" dirty="0"/>
              <a:t>young to be engaged</a:t>
            </a:r>
            <a:r>
              <a:rPr lang="en" dirty="0"/>
              <a:t> </a:t>
            </a:r>
            <a:r>
              <a:rPr lang="sr-Latn-ME" dirty="0"/>
              <a:t>in</a:t>
            </a:r>
            <a:r>
              <a:rPr lang="en" dirty="0"/>
              <a:t> some activit</a:t>
            </a:r>
            <a:r>
              <a:rPr lang="sr-Latn-ME" dirty="0"/>
              <a:t>ies</a:t>
            </a:r>
            <a:endParaRPr lang="en" dirty="0"/>
          </a:p>
          <a:p>
            <a:r>
              <a:rPr lang="en" dirty="0"/>
              <a:t>The most important thing is to arouse children's interest in the activity – that</a:t>
            </a:r>
            <a:r>
              <a:rPr lang="sr-Latn-ME" dirty="0"/>
              <a:t> i</a:t>
            </a:r>
            <a:r>
              <a:rPr lang="en" dirty="0"/>
              <a:t>s when they learn </a:t>
            </a:r>
            <a:r>
              <a:rPr lang="sr-Latn-ME" dirty="0"/>
              <a:t>t</a:t>
            </a:r>
            <a:r>
              <a:rPr lang="en-US" dirty="0"/>
              <a:t>he </a:t>
            </a:r>
            <a:r>
              <a:rPr lang="en" dirty="0"/>
              <a:t>best</a:t>
            </a:r>
          </a:p>
          <a:p>
            <a:r>
              <a:rPr lang="en" dirty="0"/>
              <a:t>Parents</a:t>
            </a:r>
            <a:r>
              <a:rPr lang="sr-Latn-ME" dirty="0"/>
              <a:t> and </a:t>
            </a:r>
            <a:r>
              <a:rPr lang="en" dirty="0"/>
              <a:t>caregivers are the best role models for their children</a:t>
            </a:r>
          </a:p>
          <a:p>
            <a:pPr marL="0" indent="0">
              <a:buNone/>
            </a:pPr>
            <a:r>
              <a:rPr lang="en" dirty="0">
                <a:hlinkClick r:id="rId3"/>
              </a:rPr>
              <a:t>https://www.youtube.com/watch?v=6mXUa9qkCFg</a:t>
            </a:r>
            <a:r>
              <a:rPr lang="en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AC559-DB16-4EF1-864F-DDEC509B69CE}"/>
              </a:ext>
            </a:extLst>
          </p:cNvPr>
          <p:cNvSpPr/>
          <p:nvPr/>
        </p:nvSpPr>
        <p:spPr>
          <a:xfrm flipV="1">
            <a:off x="912952" y="1644969"/>
            <a:ext cx="9653197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Roditeljstvo  ">
            <a:extLst>
              <a:ext uri="{FF2B5EF4-FFF2-40B4-BE49-F238E27FC236}">
                <a16:creationId xmlns:a16="http://schemas.microsoft.com/office/drawing/2014/main" id="{ABF40F96-BCD1-4F3C-8336-83628DC0A1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91" y="2605398"/>
            <a:ext cx="4134092" cy="275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59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4D68C-7F26-4985-9500-8217CDD6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76345" cy="1325563"/>
          </a:xfrm>
        </p:spPr>
        <p:txBody>
          <a:bodyPr>
            <a:normAutofit/>
          </a:bodyPr>
          <a:lstStyle/>
          <a:p>
            <a:r>
              <a:rPr lang="en" b="1" dirty="0">
                <a:solidFill>
                  <a:srgbClr val="00B0F0"/>
                </a:solidFill>
              </a:rPr>
              <a:t>The way children with disabilities learn</a:t>
            </a:r>
            <a:endParaRPr lang="sr-Latn-RS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261C-86C5-4716-A11B-A4B9ED81C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80652" cy="4667250"/>
          </a:xfrm>
        </p:spPr>
        <p:txBody>
          <a:bodyPr>
            <a:normAutofit fontScale="92500" lnSpcReduction="20000"/>
          </a:bodyPr>
          <a:lstStyle/>
          <a:p>
            <a:r>
              <a:rPr lang="en" dirty="0"/>
              <a:t>The</a:t>
            </a:r>
            <a:r>
              <a:rPr lang="sr-Latn-ME" dirty="0"/>
              <a:t>y learn the</a:t>
            </a:r>
            <a:r>
              <a:rPr lang="en" dirty="0"/>
              <a:t> same </a:t>
            </a:r>
            <a:r>
              <a:rPr lang="sr-Latn-ME" dirty="0"/>
              <a:t>way </a:t>
            </a:r>
            <a:r>
              <a:rPr lang="en" dirty="0"/>
              <a:t>children without disabilities</a:t>
            </a:r>
            <a:r>
              <a:rPr lang="sr-Latn-ME" dirty="0"/>
              <a:t> do</a:t>
            </a:r>
            <a:endParaRPr lang="en" dirty="0"/>
          </a:p>
          <a:p>
            <a:r>
              <a:rPr lang="en" dirty="0"/>
              <a:t>They also have their role models and learn best </a:t>
            </a:r>
            <a:r>
              <a:rPr lang="sr-Latn-ME" dirty="0"/>
              <a:t>by doing</a:t>
            </a:r>
            <a:endParaRPr lang="en" dirty="0"/>
          </a:p>
          <a:p>
            <a:r>
              <a:rPr lang="en" dirty="0"/>
              <a:t>Through repetition of meaningful activities, m</a:t>
            </a:r>
            <a:r>
              <a:rPr lang="sr-Latn-ME" dirty="0"/>
              <a:t>ultiple</a:t>
            </a:r>
            <a:r>
              <a:rPr lang="en" dirty="0"/>
              <a:t> times, many times...</a:t>
            </a:r>
          </a:p>
          <a:p>
            <a:r>
              <a:rPr lang="en" dirty="0"/>
              <a:t>What</a:t>
            </a:r>
            <a:r>
              <a:rPr lang="sr-Latn-ME" dirty="0"/>
              <a:t> seems to be</a:t>
            </a:r>
            <a:r>
              <a:rPr lang="en" dirty="0"/>
              <a:t> different:</a:t>
            </a:r>
          </a:p>
          <a:p>
            <a:pPr lvl="1"/>
            <a:r>
              <a:rPr lang="en" dirty="0"/>
              <a:t>Their initiatives are more difficult to recogni</a:t>
            </a:r>
            <a:r>
              <a:rPr lang="sr-Latn-ME" dirty="0"/>
              <a:t>s</a:t>
            </a:r>
            <a:r>
              <a:rPr lang="en" dirty="0"/>
              <a:t>e</a:t>
            </a:r>
          </a:p>
          <a:p>
            <a:pPr lvl="1"/>
            <a:r>
              <a:rPr lang="en" dirty="0"/>
              <a:t>They give subtler and different signs of what they want and need</a:t>
            </a:r>
          </a:p>
          <a:p>
            <a:r>
              <a:rPr lang="en" dirty="0"/>
              <a:t>Our task is to help parents recogni</a:t>
            </a:r>
            <a:r>
              <a:rPr lang="sr-Latn-ME" dirty="0"/>
              <a:t>s</a:t>
            </a:r>
            <a:r>
              <a:rPr lang="en" dirty="0"/>
              <a:t>e the messages and signs that children with developmental disabilities send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AC559-DB16-4EF1-864F-DDEC509B69CE}"/>
              </a:ext>
            </a:extLst>
          </p:cNvPr>
          <p:cNvSpPr/>
          <p:nvPr/>
        </p:nvSpPr>
        <p:spPr>
          <a:xfrm flipV="1">
            <a:off x="986843" y="1781666"/>
            <a:ext cx="9653197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kragujevac 2 mesec roditeljstva 2022. ">
            <a:extLst>
              <a:ext uri="{FF2B5EF4-FFF2-40B4-BE49-F238E27FC236}">
                <a16:creationId xmlns:a16="http://schemas.microsoft.com/office/drawing/2014/main" id="{C0762A41-D5D5-4455-AD5C-617979B42A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16" y="2274094"/>
            <a:ext cx="4276784" cy="285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86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55B8-05F9-E971-FB17-988E2E01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60" y="1067671"/>
            <a:ext cx="10331314" cy="996576"/>
          </a:xfrm>
        </p:spPr>
        <p:txBody>
          <a:bodyPr>
            <a:normAutofit/>
          </a:bodyPr>
          <a:lstStyle/>
          <a:p>
            <a:r>
              <a:rPr lang="sr-Latn-ME" sz="3200" b="1" noProof="1">
                <a:solidFill>
                  <a:srgbClr val="00B0F0"/>
                </a:solidFill>
                <a:latin typeface="+mn-lt"/>
              </a:rPr>
              <a:t>The three</a:t>
            </a:r>
            <a:r>
              <a:rPr lang="en" sz="3200" b="1" noProof="1">
                <a:solidFill>
                  <a:srgbClr val="00B0F0"/>
                </a:solidFill>
                <a:latin typeface="+mn-lt"/>
              </a:rPr>
              <a:t> principles for improving outcomes for children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F920B-9F65-9A45-DCC2-E746254F5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960" y="2305885"/>
            <a:ext cx="5684949" cy="43513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3200" noProof="1"/>
              <a:t>Support responsive relationships between children and adults.</a:t>
            </a:r>
          </a:p>
          <a:p>
            <a:pPr marL="457200" indent="-457200">
              <a:buFont typeface="+mj-lt"/>
              <a:buAutoNum type="arabicPeriod"/>
            </a:pPr>
            <a:r>
              <a:rPr lang="en" sz="3200" noProof="1"/>
              <a:t>Strengthen </a:t>
            </a:r>
            <a:r>
              <a:rPr lang="sr-Latn-ME" sz="3200" noProof="1"/>
              <a:t> core</a:t>
            </a:r>
            <a:r>
              <a:rPr lang="en" sz="3200" noProof="1"/>
              <a:t> skills for planning, adapting and achieving goals for children and adults.</a:t>
            </a:r>
          </a:p>
          <a:p>
            <a:pPr marL="457200" indent="-457200">
              <a:buFont typeface="+mj-lt"/>
              <a:buAutoNum type="arabicPeriod"/>
            </a:pPr>
            <a:r>
              <a:rPr lang="en" sz="3200" noProof="1"/>
              <a:t>Reduce sources of stress in the lives of children and families.</a:t>
            </a:r>
          </a:p>
        </p:txBody>
      </p:sp>
      <p:pic>
        <p:nvPicPr>
          <p:cNvPr id="1025" name="Picture 1" descr="page1image1444558016">
            <a:extLst>
              <a:ext uri="{FF2B5EF4-FFF2-40B4-BE49-F238E27FC236}">
                <a16:creationId xmlns:a16="http://schemas.microsoft.com/office/drawing/2014/main" id="{AA2C2BDC-3DF1-D44D-7789-EBD175BC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0" y="412186"/>
            <a:ext cx="10513386" cy="5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6864F3-9FC0-4413-BF9C-4C29770B44AC}"/>
              </a:ext>
            </a:extLst>
          </p:cNvPr>
          <p:cNvSpPr/>
          <p:nvPr/>
        </p:nvSpPr>
        <p:spPr>
          <a:xfrm>
            <a:off x="704150" y="2015595"/>
            <a:ext cx="5391850" cy="498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3203F-1818-491E-8A26-F35C37A1A341}"/>
              </a:ext>
            </a:extLst>
          </p:cNvPr>
          <p:cNvSpPr txBox="1"/>
          <p:nvPr/>
        </p:nvSpPr>
        <p:spPr>
          <a:xfrm>
            <a:off x="6204362" y="5883198"/>
            <a:ext cx="5737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dirty="0"/>
              <a:t>Harvard University, Center </a:t>
            </a:r>
            <a:r>
              <a:rPr lang="en-US" sz="1400" dirty="0"/>
              <a:t>on the</a:t>
            </a:r>
            <a:r>
              <a:rPr lang="en" sz="1400" dirty="0"/>
              <a:t> Developing Child, 2021</a:t>
            </a:r>
          </a:p>
          <a:p>
            <a:pPr algn="ctr"/>
            <a:r>
              <a:rPr lang="en" sz="1400" dirty="0"/>
              <a:t>https://developingchild.harvard.edu/resources/three-early-childhood-development-principles-improve-child-family-outcomes/</a:t>
            </a:r>
            <a:endParaRPr lang="en-RS" sz="1400" dirty="0"/>
          </a:p>
          <a:p>
            <a:endParaRPr lang="en-RS" b="1" dirty="0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849BA57D-18B4-4AF7-90CB-992A86E710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09" y="1936933"/>
            <a:ext cx="5518257" cy="40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65E7-5602-147F-6A60-F107C9B7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89" y="286327"/>
            <a:ext cx="10621818" cy="1263631"/>
          </a:xfrm>
        </p:spPr>
        <p:txBody>
          <a:bodyPr>
            <a:normAutofit fontScale="90000"/>
          </a:bodyPr>
          <a:lstStyle/>
          <a:p>
            <a:r>
              <a:rPr lang="en" b="1" dirty="0">
                <a:solidFill>
                  <a:srgbClr val="00B0F0"/>
                </a:solidFill>
              </a:rPr>
              <a:t>Responsive relationships (stimulating</a:t>
            </a:r>
            <a:r>
              <a:rPr lang="sr-Latn-ME" b="1" dirty="0">
                <a:solidFill>
                  <a:srgbClr val="00B0F0"/>
                </a:solidFill>
              </a:rPr>
              <a:t> and</a:t>
            </a:r>
            <a:r>
              <a:rPr lang="en" b="1" dirty="0">
                <a:solidFill>
                  <a:srgbClr val="00B0F0"/>
                </a:solidFill>
              </a:rPr>
              <a:t> sensitive</a:t>
            </a:r>
            <a:r>
              <a:rPr lang="sr-Latn-ME" b="1" dirty="0">
                <a:solidFill>
                  <a:srgbClr val="00B0F0"/>
                </a:solidFill>
              </a:rPr>
              <a:t> relationships</a:t>
            </a:r>
            <a:r>
              <a:rPr lang="en" b="1" dirty="0">
                <a:solidFill>
                  <a:srgbClr val="00B0F0"/>
                </a:solidFill>
              </a:rPr>
              <a:t>)</a:t>
            </a:r>
            <a:br>
              <a:rPr lang="en-RS" b="1" dirty="0">
                <a:solidFill>
                  <a:srgbClr val="00B0F0"/>
                </a:solidFill>
              </a:rPr>
            </a:br>
            <a:endParaRPr lang="en-R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C6A5E-FA4A-558E-8E36-90D062E7B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5" y="1696586"/>
            <a:ext cx="11035429" cy="4764311"/>
          </a:xfrm>
        </p:spPr>
        <p:txBody>
          <a:bodyPr>
            <a:normAutofit/>
          </a:bodyPr>
          <a:lstStyle/>
          <a:p>
            <a:r>
              <a:rPr lang="en" noProof="1"/>
              <a:t>For children: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" sz="2600" noProof="1"/>
              <a:t>promoting healthy brain development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" sz="2600" noProof="1"/>
              <a:t>providing protection against potential toxic stress during childhood</a:t>
            </a:r>
          </a:p>
          <a:p>
            <a:r>
              <a:rPr lang="en" noProof="1"/>
              <a:t>For adults: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" sz="2600" noProof="1"/>
              <a:t>promot</a:t>
            </a:r>
            <a:r>
              <a:rPr lang="sr-Latn-ME" sz="2600" noProof="1"/>
              <a:t>ing</a:t>
            </a:r>
            <a:r>
              <a:rPr lang="en" sz="2600" noProof="1"/>
              <a:t> well-being and self-confidence needed to overcome stressful situations</a:t>
            </a:r>
            <a:r>
              <a:rPr lang="en" noProof="1"/>
              <a:t>.</a:t>
            </a:r>
          </a:p>
          <a:p>
            <a:r>
              <a:rPr lang="en" noProof="1"/>
              <a:t>When </a:t>
            </a:r>
            <a:r>
              <a:rPr lang="en" b="1" noProof="1"/>
              <a:t>public policies and effective services for families </a:t>
            </a:r>
            <a:r>
              <a:rPr lang="en" noProof="1"/>
              <a:t>support interactions between adults and children – they have the power to promote healthy child development and strengthen </a:t>
            </a:r>
            <a:r>
              <a:rPr lang="sr-Latn-ME" noProof="1"/>
              <a:t>core</a:t>
            </a:r>
            <a:r>
              <a:rPr lang="en" noProof="1"/>
              <a:t> skills</a:t>
            </a:r>
            <a:r>
              <a:rPr lang="sr-Latn-ME" noProof="1"/>
              <a:t> in </a:t>
            </a:r>
            <a:r>
              <a:rPr lang="en" noProof="1"/>
              <a:t>adult</a:t>
            </a:r>
            <a:r>
              <a:rPr lang="sr-Latn-ME" noProof="1"/>
              <a:t>s</a:t>
            </a:r>
            <a:r>
              <a:rPr lang="en" noProof="1"/>
              <a:t>, which ultimately help</a:t>
            </a:r>
            <a:r>
              <a:rPr lang="sr-Latn-ME" noProof="1"/>
              <a:t>s</a:t>
            </a:r>
            <a:r>
              <a:rPr lang="en" noProof="1"/>
              <a:t> children become healthy</a:t>
            </a:r>
            <a:r>
              <a:rPr lang="sr-Latn-ME" noProof="1"/>
              <a:t> and</a:t>
            </a:r>
            <a:r>
              <a:rPr lang="en" noProof="1"/>
              <a:t> responsible parents themselves.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1BE2B2-722B-4D3B-8542-37AFDC586197}"/>
              </a:ext>
            </a:extLst>
          </p:cNvPr>
          <p:cNvSpPr/>
          <p:nvPr/>
        </p:nvSpPr>
        <p:spPr>
          <a:xfrm flipV="1">
            <a:off x="860793" y="1136718"/>
            <a:ext cx="107521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3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14747" y="-21282"/>
            <a:ext cx="11360800" cy="97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300" b="1" dirty="0">
                <a:solidFill>
                  <a:srgbClr val="00B0F0"/>
                </a:solidFill>
              </a:rPr>
              <a:t>Investing in </a:t>
            </a:r>
            <a:r>
              <a:rPr lang="sr-Latn-ME" sz="4300" b="1" dirty="0">
                <a:solidFill>
                  <a:srgbClr val="00B0F0"/>
                </a:solidFill>
              </a:rPr>
              <a:t>ECD </a:t>
            </a:r>
            <a:r>
              <a:rPr lang="en" sz="4300" b="1" dirty="0">
                <a:solidFill>
                  <a:srgbClr val="00B0F0"/>
                </a:solidFill>
              </a:rPr>
              <a:t>program</a:t>
            </a:r>
            <a:r>
              <a:rPr lang="sr-Latn-ME" sz="4300" b="1" dirty="0">
                <a:solidFill>
                  <a:srgbClr val="00B0F0"/>
                </a:solidFill>
              </a:rPr>
              <a:t>me</a:t>
            </a:r>
            <a:r>
              <a:rPr lang="en" sz="4300" b="1" dirty="0">
                <a:solidFill>
                  <a:srgbClr val="00B0F0"/>
                </a:solidFill>
              </a:rPr>
              <a:t>s</a:t>
            </a:r>
            <a:endParaRPr sz="4300" b="1" dirty="0">
              <a:solidFill>
                <a:srgbClr val="00B0F0"/>
              </a:solidFill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6868691" y="2684041"/>
            <a:ext cx="5004000" cy="41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Better health</a:t>
            </a:r>
            <a:endParaRPr dirty="0"/>
          </a:p>
          <a:p>
            <a:r>
              <a:rPr lang="sr-Latn-ME" dirty="0"/>
              <a:t>Lower rates </a:t>
            </a:r>
            <a:r>
              <a:rPr lang="en" dirty="0"/>
              <a:t>of delinquency and crime</a:t>
            </a:r>
            <a:endParaRPr dirty="0"/>
          </a:p>
          <a:p>
            <a:r>
              <a:rPr lang="en" dirty="0"/>
              <a:t>Better success in education</a:t>
            </a:r>
            <a:endParaRPr dirty="0"/>
          </a:p>
          <a:p>
            <a:r>
              <a:rPr lang="en" dirty="0"/>
              <a:t>Higher annual income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3A7F6-A54D-4F34-AED9-B9500D7B22F4}"/>
              </a:ext>
            </a:extLst>
          </p:cNvPr>
          <p:cNvSpPr/>
          <p:nvPr/>
        </p:nvSpPr>
        <p:spPr>
          <a:xfrm flipV="1">
            <a:off x="114747" y="1023984"/>
            <a:ext cx="9653197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B6F1C18-440C-4E27-A723-CD5EC1703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53" t="6820" r="25353" b="9487"/>
          <a:stretch/>
        </p:blipFill>
        <p:spPr>
          <a:xfrm>
            <a:off x="9611844" y="263327"/>
            <a:ext cx="2465407" cy="2307729"/>
          </a:xfrm>
          <a:prstGeom prst="rect">
            <a:avLst/>
          </a:prstGeom>
        </p:spPr>
      </p:pic>
      <p:pic>
        <p:nvPicPr>
          <p:cNvPr id="7" name="Google Shape;97;p17">
            <a:extLst>
              <a:ext uri="{FF2B5EF4-FFF2-40B4-BE49-F238E27FC236}">
                <a16:creationId xmlns:a16="http://schemas.microsoft.com/office/drawing/2014/main" id="{D9B75AD0-5B75-4C0B-8583-378C7A25B03A}"/>
              </a:ext>
            </a:extLst>
          </p:cNvPr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04859" y="1611015"/>
            <a:ext cx="6463832" cy="4779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326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E4A985-AF48-4119-BAE9-6BC677D2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34" y="1519983"/>
            <a:ext cx="1638300" cy="36195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6DBF739-425D-45D2-B740-236CD53091E4}"/>
              </a:ext>
            </a:extLst>
          </p:cNvPr>
          <p:cNvSpPr txBox="1">
            <a:spLocks/>
          </p:cNvSpPr>
          <p:nvPr/>
        </p:nvSpPr>
        <p:spPr>
          <a:xfrm>
            <a:off x="175007" y="280296"/>
            <a:ext cx="8618011" cy="603282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" sz="3000" b="1" noProof="1">
                <a:solidFill>
                  <a:schemeClr val="bg1"/>
                </a:solidFill>
              </a:rPr>
              <a:t>Early childhood offers an opportunity to shape the trajectory of a child's holistic development a</a:t>
            </a:r>
            <a:r>
              <a:rPr lang="sr-Latn-ME" sz="3000" b="1" noProof="1">
                <a:solidFill>
                  <a:schemeClr val="bg1"/>
                </a:solidFill>
              </a:rPr>
              <a:t>s well as an opportunity to</a:t>
            </a:r>
            <a:r>
              <a:rPr lang="en" sz="3000" b="1" noProof="1">
                <a:solidFill>
                  <a:schemeClr val="bg1"/>
                </a:solidFill>
              </a:rPr>
              <a:t> build a foundation for their future.</a:t>
            </a:r>
            <a:endParaRPr lang="en-US" sz="3000" b="1" noProof="1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sr-Latn-RS" sz="3000" b="1" noProof="1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" sz="3000" b="1" noProof="1">
                <a:solidFill>
                  <a:schemeClr val="bg1"/>
                </a:solidFill>
              </a:rPr>
              <a:t>In order for children to reach their full potential, they need: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" sz="3000" b="1" noProof="1">
                <a:solidFill>
                  <a:schemeClr val="bg1"/>
                </a:solidFill>
              </a:rPr>
              <a:t>health care and nutrition,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" sz="3000" b="1" noProof="1">
                <a:solidFill>
                  <a:schemeClr val="bg1"/>
                </a:solidFill>
              </a:rPr>
              <a:t>protection from injuries and a sense of </a:t>
            </a:r>
            <a:r>
              <a:rPr lang="sr-Latn-ME" sz="3000" b="1" noProof="1">
                <a:solidFill>
                  <a:schemeClr val="bg1"/>
                </a:solidFill>
              </a:rPr>
              <a:t>safety</a:t>
            </a:r>
            <a:endParaRPr lang="en" sz="3000" b="1" noProof="1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" sz="3000" b="1" noProof="1">
                <a:solidFill>
                  <a:schemeClr val="bg1"/>
                </a:solidFill>
              </a:rPr>
              <a:t>early learning and care</a:t>
            </a:r>
            <a:r>
              <a:rPr lang="sr-Latn-ME" sz="3000" b="1" noProof="1">
                <a:solidFill>
                  <a:schemeClr val="bg1"/>
                </a:solidFill>
              </a:rPr>
              <a:t> </a:t>
            </a:r>
            <a:r>
              <a:rPr lang="en" sz="3000" b="1" noProof="1">
                <a:solidFill>
                  <a:schemeClr val="bg1"/>
                </a:solidFill>
              </a:rPr>
              <a:t>opportunities</a:t>
            </a:r>
            <a:endParaRPr lang="en-US" sz="3000" b="1" noProof="1">
              <a:solidFill>
                <a:schemeClr val="bg1"/>
              </a:solidFill>
            </a:endParaRPr>
          </a:p>
          <a:p>
            <a:pPr marL="795847" lvl="1" indent="0">
              <a:lnSpc>
                <a:spcPct val="100000"/>
              </a:lnSpc>
              <a:spcBef>
                <a:spcPts val="0"/>
              </a:spcBef>
              <a:buNone/>
            </a:pPr>
            <a:endParaRPr lang="sr-Latn-RS" sz="3000" b="1" noProof="1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" sz="3000" b="1" noProof="1">
                <a:solidFill>
                  <a:schemeClr val="bg1"/>
                </a:solidFill>
              </a:rPr>
              <a:t>All of th</a:t>
            </a:r>
            <a:r>
              <a:rPr lang="sr-Latn-ME" sz="3000" b="1" noProof="1">
                <a:solidFill>
                  <a:schemeClr val="bg1"/>
                </a:solidFill>
              </a:rPr>
              <a:t>e above</a:t>
            </a:r>
            <a:r>
              <a:rPr lang="en" sz="3000" b="1" noProof="1">
                <a:solidFill>
                  <a:schemeClr val="bg1"/>
                </a:solidFill>
              </a:rPr>
              <a:t> is necessary to nourish the developing brain and to propel the developing body.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088A76A-3370-49FA-988C-7BA36A89C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06" t="10620"/>
          <a:stretch/>
        </p:blipFill>
        <p:spPr>
          <a:xfrm>
            <a:off x="8543108" y="3296707"/>
            <a:ext cx="6387738" cy="4039717"/>
          </a:xfrm>
          <a:prstGeom prst="rect">
            <a:avLst/>
          </a:prstGeom>
        </p:spPr>
      </p:pic>
      <p:pic>
        <p:nvPicPr>
          <p:cNvPr id="5" name="image44.png">
            <a:extLst>
              <a:ext uri="{FF2B5EF4-FFF2-40B4-BE49-F238E27FC236}">
                <a16:creationId xmlns:a16="http://schemas.microsoft.com/office/drawing/2014/main" id="{A7BDC0DB-B490-4628-B474-4B5956471570}"/>
              </a:ext>
            </a:extLst>
          </p:cNvPr>
          <p:cNvPicPr/>
          <p:nvPr/>
        </p:nvPicPr>
        <p:blipFill>
          <a:blip r:embed="rId5"/>
          <a:srcRect l="56511" t="33036" r="11038" b="8461"/>
          <a:stretch>
            <a:fillRect/>
          </a:stretch>
        </p:blipFill>
        <p:spPr>
          <a:xfrm>
            <a:off x="8974182" y="280296"/>
            <a:ext cx="2762795" cy="2737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303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761673" y="91704"/>
            <a:ext cx="7010400" cy="97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300" b="1" noProof="1">
                <a:solidFill>
                  <a:srgbClr val="00B0F0"/>
                </a:solidFill>
              </a:rPr>
              <a:t>Early </a:t>
            </a:r>
            <a:r>
              <a:rPr lang="sr-Latn-ME" sz="4300" b="1" noProof="1">
                <a:solidFill>
                  <a:srgbClr val="00B0F0"/>
                </a:solidFill>
              </a:rPr>
              <a:t>childhood </a:t>
            </a:r>
            <a:r>
              <a:rPr lang="en" sz="4300" b="1" noProof="1">
                <a:solidFill>
                  <a:srgbClr val="00B0F0"/>
                </a:solidFill>
              </a:rPr>
              <a:t>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E1DDF-806A-4959-A0DB-2CD846F59BCC}"/>
              </a:ext>
            </a:extLst>
          </p:cNvPr>
          <p:cNvSpPr/>
          <p:nvPr/>
        </p:nvSpPr>
        <p:spPr>
          <a:xfrm flipV="1">
            <a:off x="114747" y="1023985"/>
            <a:ext cx="11962505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FBD92-C09D-4AF4-B883-B421C59FF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5" y="1533301"/>
            <a:ext cx="1190625" cy="409575"/>
          </a:xfrm>
          <a:prstGeom prst="rect">
            <a:avLst/>
          </a:prstGeom>
        </p:spPr>
      </p:pic>
      <p:sp>
        <p:nvSpPr>
          <p:cNvPr id="10" name="Google Shape;73;p14">
            <a:extLst>
              <a:ext uri="{FF2B5EF4-FFF2-40B4-BE49-F238E27FC236}">
                <a16:creationId xmlns:a16="http://schemas.microsoft.com/office/drawing/2014/main" id="{16BBF3BE-7300-483A-BF0E-E46349233EA4}"/>
              </a:ext>
            </a:extLst>
          </p:cNvPr>
          <p:cNvSpPr txBox="1">
            <a:spLocks/>
          </p:cNvSpPr>
          <p:nvPr/>
        </p:nvSpPr>
        <p:spPr>
          <a:xfrm>
            <a:off x="2660355" y="2296470"/>
            <a:ext cx="8355475" cy="207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" noProof="1">
                <a:solidFill>
                  <a:srgbClr val="00B0F0"/>
                </a:solidFill>
              </a:rPr>
              <a:t>Early </a:t>
            </a:r>
            <a:r>
              <a:rPr lang="en" noProof="1"/>
              <a:t>childhood development is the period </a:t>
            </a:r>
            <a:r>
              <a:rPr lang="sr-Latn-ME" noProof="1"/>
              <a:t>between </a:t>
            </a:r>
            <a:r>
              <a:rPr lang="en" noProof="1">
                <a:solidFill>
                  <a:srgbClr val="00B0F0"/>
                </a:solidFill>
              </a:rPr>
              <a:t>0</a:t>
            </a:r>
            <a:r>
              <a:rPr lang="sr-Latn-ME" noProof="1">
                <a:solidFill>
                  <a:srgbClr val="00B0F0"/>
                </a:solidFill>
              </a:rPr>
              <a:t> and </a:t>
            </a:r>
            <a:r>
              <a:rPr lang="en" noProof="1">
                <a:solidFill>
                  <a:srgbClr val="00B0F0"/>
                </a:solidFill>
              </a:rPr>
              <a:t>8 </a:t>
            </a:r>
            <a:r>
              <a:rPr lang="en" noProof="1"/>
              <a:t>years</a:t>
            </a:r>
            <a:r>
              <a:rPr lang="sr-Latn-ME" noProof="1"/>
              <a:t> of age</a:t>
            </a:r>
            <a:r>
              <a:rPr lang="en-US" noProof="1"/>
              <a:t> and </a:t>
            </a:r>
            <a:r>
              <a:rPr lang="en" noProof="1"/>
              <a:t>represents a process of maturation and interaction that leads to the </a:t>
            </a:r>
            <a:r>
              <a:rPr lang="sr-Latn-ME" noProof="1"/>
              <a:t>progression</a:t>
            </a:r>
            <a:r>
              <a:rPr lang="en" noProof="1"/>
              <a:t> of perceptual, motor, cognitive, language, soci</a:t>
            </a:r>
            <a:r>
              <a:rPr lang="en-US" noProof="1"/>
              <a:t>al</a:t>
            </a:r>
            <a:r>
              <a:rPr lang="en" noProof="1"/>
              <a:t>-emotional and self-regulation skills.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2E578-A9E8-4DEC-B4FA-15B4698BF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76" t="22848" r="35753" b="29686"/>
          <a:stretch/>
        </p:blipFill>
        <p:spPr>
          <a:xfrm>
            <a:off x="1018852" y="2261508"/>
            <a:ext cx="1641503" cy="1566921"/>
          </a:xfrm>
          <a:prstGeom prst="rect">
            <a:avLst/>
          </a:prstGeom>
        </p:spPr>
      </p:pic>
      <p:pic>
        <p:nvPicPr>
          <p:cNvPr id="15" name="Picture 1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33DAD236-E132-4861-A513-98EA160A53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88" t="33522" r="52206" b="30378"/>
          <a:stretch/>
        </p:blipFill>
        <p:spPr>
          <a:xfrm>
            <a:off x="8986461" y="4382286"/>
            <a:ext cx="2646381" cy="24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70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833" y="2858104"/>
            <a:ext cx="8401422" cy="3877866"/>
          </a:xfrm>
        </p:spPr>
        <p:txBody>
          <a:bodyPr lIns="91440" rIns="91440">
            <a:normAutofit/>
          </a:bodyPr>
          <a:lstStyle/>
          <a:p>
            <a:r>
              <a:rPr lang="en" sz="3200" noProof="1"/>
              <a:t>The percentage of children with developmental disabilities is higher in:</a:t>
            </a:r>
          </a:p>
          <a:p>
            <a:pPr lvl="1"/>
            <a:r>
              <a:rPr lang="en" sz="3200" noProof="1"/>
              <a:t>poor families,</a:t>
            </a:r>
          </a:p>
          <a:p>
            <a:pPr lvl="1"/>
            <a:r>
              <a:rPr lang="en" sz="3200" noProof="1"/>
              <a:t>families w</a:t>
            </a:r>
            <a:r>
              <a:rPr lang="sr-Latn-ME" sz="3200" noProof="1"/>
              <a:t>ith</a:t>
            </a:r>
            <a:r>
              <a:rPr lang="en" sz="3200" noProof="1"/>
              <a:t> mothers </a:t>
            </a:r>
            <a:r>
              <a:rPr lang="sr-Latn-ME" sz="3200" noProof="1"/>
              <a:t>who </a:t>
            </a:r>
            <a:r>
              <a:rPr lang="en" sz="3200" noProof="1"/>
              <a:t>have lower level</a:t>
            </a:r>
            <a:r>
              <a:rPr lang="sr-Latn-ME" sz="3200" noProof="1"/>
              <a:t>s</a:t>
            </a:r>
            <a:r>
              <a:rPr lang="en" sz="3200" noProof="1"/>
              <a:t> of education,</a:t>
            </a:r>
          </a:p>
          <a:p>
            <a:pPr lvl="1"/>
            <a:r>
              <a:rPr lang="en" sz="3200" noProof="1"/>
              <a:t>outside urban areas</a:t>
            </a:r>
            <a:r>
              <a:rPr lang="sr-Latn-ME" sz="3200" noProof="1"/>
              <a:t>,</a:t>
            </a:r>
            <a:r>
              <a:rPr lang="en" sz="3200" noProof="1"/>
              <a:t> and</a:t>
            </a:r>
          </a:p>
          <a:p>
            <a:pPr lvl="1"/>
            <a:r>
              <a:rPr lang="en" sz="3200" noProof="1"/>
              <a:t>children who did not attend educational institutions in their early life</a:t>
            </a:r>
          </a:p>
          <a:p>
            <a:endParaRPr lang="sr-Latn-R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8E423-6B4F-453D-8AD5-6C8859DFD1C8}"/>
              </a:ext>
            </a:extLst>
          </p:cNvPr>
          <p:cNvSpPr txBox="1"/>
          <p:nvPr/>
        </p:nvSpPr>
        <p:spPr>
          <a:xfrm>
            <a:off x="1847588" y="340548"/>
            <a:ext cx="99018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noProof="1"/>
              <a:t>Availability of early </a:t>
            </a:r>
            <a:r>
              <a:rPr lang="sr-Latn-ME" sz="3200" noProof="1"/>
              <a:t>sup</a:t>
            </a:r>
            <a:r>
              <a:rPr lang="en-GB" sz="3200" noProof="1"/>
              <a:t>p</a:t>
            </a:r>
            <a:r>
              <a:rPr lang="sr-Latn-ME" sz="3200" noProof="1"/>
              <a:t>ort</a:t>
            </a:r>
            <a:r>
              <a:rPr lang="en" sz="3200" noProof="1"/>
              <a:t> systems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r-Latn-ME" sz="3200" noProof="1"/>
              <a:t>The share</a:t>
            </a:r>
            <a:r>
              <a:rPr lang="en" sz="3200" noProof="1"/>
              <a:t> of children who are at risk and have difficulties and disabilities in the total number of preschool children is estimated at 16.1%, (</a:t>
            </a:r>
            <a:r>
              <a:rPr lang="sr-Latn-ME" sz="3200" noProof="1"/>
              <a:t>one in </a:t>
            </a:r>
            <a:r>
              <a:rPr lang="en" sz="3200" u="sng" noProof="1"/>
              <a:t>six child</a:t>
            </a:r>
            <a:r>
              <a:rPr lang="sr-Latn-ME" sz="3200" u="sng" noProof="1"/>
              <a:t>ren</a:t>
            </a:r>
            <a:r>
              <a:rPr lang="en" sz="3200" noProof="1"/>
              <a:t>).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623DEF8-36DD-4D4A-BEBE-43F779094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0" t="13447" r="26520" b="12252"/>
          <a:stretch/>
        </p:blipFill>
        <p:spPr>
          <a:xfrm>
            <a:off x="222421" y="254727"/>
            <a:ext cx="1510263" cy="1186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403C2-81A8-422E-B6B2-DC88C4D90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37" y="2261642"/>
            <a:ext cx="4283763" cy="42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4D68C-7F26-4985-9500-8217CDD6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sz="4300" b="1" dirty="0">
                <a:solidFill>
                  <a:srgbClr val="00B0F0"/>
                </a:solidFill>
              </a:rPr>
              <a:t>Re</a:t>
            </a:r>
            <a:r>
              <a:rPr lang="sr-Latn-ME" sz="4300" b="1" dirty="0">
                <a:solidFill>
                  <a:srgbClr val="00B0F0"/>
                </a:solidFill>
              </a:rPr>
              <a:t>acting</a:t>
            </a:r>
            <a:r>
              <a:rPr lang="en" sz="4300" b="1" dirty="0">
                <a:solidFill>
                  <a:srgbClr val="00B0F0"/>
                </a:solidFill>
              </a:rPr>
              <a:t> at an early age is the answer... because later it becomes increasingly difficult to fix problems.</a:t>
            </a:r>
            <a:endParaRPr lang="sr-Latn-RS" sz="4300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261C-86C5-4716-A11B-A4B9ED81C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2266"/>
            <a:ext cx="10328238" cy="4351338"/>
          </a:xfrm>
        </p:spPr>
        <p:txBody>
          <a:bodyPr/>
          <a:lstStyle/>
          <a:p>
            <a:r>
              <a:rPr lang="en" dirty="0"/>
              <a:t>When a child's brain does not get what it expects and needs, especially during the most sensitive and rapid periods of early childhood</a:t>
            </a:r>
            <a:r>
              <a:rPr lang="sr-Latn-ME" dirty="0"/>
              <a:t> </a:t>
            </a:r>
            <a:r>
              <a:rPr lang="en" dirty="0"/>
              <a:t>development, </a:t>
            </a:r>
            <a:r>
              <a:rPr lang="en" b="1" dirty="0"/>
              <a:t>the effort required to correct it later in life is enormous, and </a:t>
            </a:r>
            <a:r>
              <a:rPr lang="sr-Latn-ME" b="1" dirty="0"/>
              <a:t>obtaining </a:t>
            </a:r>
            <a:r>
              <a:rPr lang="en" b="1" dirty="0"/>
              <a:t>optimal results </a:t>
            </a:r>
            <a:r>
              <a:rPr lang="sr-Latn-ME" b="1" dirty="0"/>
              <a:t>i</a:t>
            </a:r>
            <a:r>
              <a:rPr lang="en-US" b="1" dirty="0"/>
              <a:t>s</a:t>
            </a:r>
            <a:r>
              <a:rPr lang="en" b="1" dirty="0"/>
              <a:t> extremely unlikely</a:t>
            </a:r>
            <a:r>
              <a:rPr lang="en" dirty="0"/>
              <a:t>.</a:t>
            </a:r>
          </a:p>
          <a:p>
            <a:r>
              <a:rPr lang="en" dirty="0"/>
              <a:t>The depth and severity of problems later in life associated with deprivation in early childhood can be corrected by </a:t>
            </a:r>
            <a:r>
              <a:rPr lang="sr-Latn-ME" dirty="0"/>
              <a:t>means of </a:t>
            </a:r>
            <a:r>
              <a:rPr lang="en" b="1" dirty="0"/>
              <a:t>early </a:t>
            </a:r>
            <a:r>
              <a:rPr lang="sr-Latn-ME" b="1" dirty="0"/>
              <a:t>reaction</a:t>
            </a:r>
            <a:r>
              <a:rPr lang="en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AC559-DB16-4EF1-864F-DDEC509B69CE}"/>
              </a:ext>
            </a:extLst>
          </p:cNvPr>
          <p:cNvSpPr/>
          <p:nvPr/>
        </p:nvSpPr>
        <p:spPr>
          <a:xfrm flipV="1">
            <a:off x="986843" y="1781666"/>
            <a:ext cx="9653197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27B761F-075B-434E-B4E9-07B111FC0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4" t="13491" r="25088" b="8235"/>
          <a:stretch/>
        </p:blipFill>
        <p:spPr>
          <a:xfrm>
            <a:off x="9474964" y="4477935"/>
            <a:ext cx="2847003" cy="25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36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38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 useBgFill="1">
          <p:nvSpPr>
            <p:cNvPr id="46" name="Freeform: Shape 40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A68917C-8649-411C-8F91-504C5DC7492B}"/>
              </a:ext>
            </a:extLst>
          </p:cNvPr>
          <p:cNvSpPr txBox="1"/>
          <p:nvPr/>
        </p:nvSpPr>
        <p:spPr>
          <a:xfrm>
            <a:off x="106018" y="5969353"/>
            <a:ext cx="11953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noProof="1"/>
              <a:t>For many millions of the most vulnerable children in the world, we often miss this opportunity.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0D3A1-D06B-4991-B3B8-B95B134B3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3" b="34163"/>
          <a:stretch/>
        </p:blipFill>
        <p:spPr>
          <a:xfrm>
            <a:off x="-305" y="-214080"/>
            <a:ext cx="12192000" cy="590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8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 useBgFill="1">
          <p:nvSpPr>
            <p:cNvPr id="24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8EB42540-D49C-4FF7-B9CD-34170F73A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823" y="6193092"/>
            <a:ext cx="9144000" cy="601075"/>
          </a:xfrm>
        </p:spPr>
        <p:txBody>
          <a:bodyPr>
            <a:normAutofit/>
          </a:bodyPr>
          <a:lstStyle/>
          <a:p>
            <a:r>
              <a:rPr lang="en" sz="2800" b="1" noProof="1">
                <a:solidFill>
                  <a:schemeClr val="bg2">
                    <a:lumMod val="50000"/>
                  </a:schemeClr>
                </a:solidFill>
              </a:rPr>
              <a:t>Thank you for your attention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7368B6-A740-4CE3-BB57-8B2A2018D105}"/>
              </a:ext>
            </a:extLst>
          </p:cNvPr>
          <p:cNvSpPr/>
          <p:nvPr/>
        </p:nvSpPr>
        <p:spPr>
          <a:xfrm>
            <a:off x="35823" y="12575"/>
            <a:ext cx="12192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C2FD0-29FF-4877-9EC2-4F954EBBD8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78" b="12678"/>
          <a:stretch/>
        </p:blipFill>
        <p:spPr>
          <a:xfrm>
            <a:off x="17759" y="30824"/>
            <a:ext cx="12192000" cy="60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5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AE4F0-02F7-41D6-A77E-BEEF4C6A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71267"/>
            <a:ext cx="11360800" cy="978000"/>
          </a:xfrm>
        </p:spPr>
        <p:txBody>
          <a:bodyPr/>
          <a:lstStyle/>
          <a:p>
            <a:pPr algn="ctr"/>
            <a:r>
              <a:rPr lang="en-US" dirty="0"/>
              <a:t>Brains are shaped by genes and experiences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2FE64-F4C6-4822-9FCA-A6DDF3C6A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26" y="2289410"/>
            <a:ext cx="7468247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3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Freeform: Shape 23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25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59234-A993-474C-B1F1-AD48E295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4800"/>
              <a:t>Development in early years</a:t>
            </a:r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09B85-F5C4-4078-9222-A79E38CE0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903" y="1190831"/>
            <a:ext cx="5989326" cy="1811771"/>
          </a:xfrm>
          <a:prstGeom prst="rect">
            <a:avLst/>
          </a:prstGeom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4" descr="90% OF A CHILD BRAIN'S DEVELOPMENT HAPPENS BEFORE THE AGE OF 5 - Kinder  Early Learning">
            <a:extLst>
              <a:ext uri="{FF2B5EF4-FFF2-40B4-BE49-F238E27FC236}">
                <a16:creationId xmlns:a16="http://schemas.microsoft.com/office/drawing/2014/main" id="{3A26B47F-E346-4167-9E5F-66E97A3A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9354" y="4114731"/>
            <a:ext cx="2871216" cy="17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2EAD6-FC55-4B02-9E67-90D65A699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013" y="4215776"/>
            <a:ext cx="2871216" cy="15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3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BCE6C1-3828-47BD-B639-7723CFA23A46}"/>
              </a:ext>
            </a:extLst>
          </p:cNvPr>
          <p:cNvSpPr/>
          <p:nvPr/>
        </p:nvSpPr>
        <p:spPr>
          <a:xfrm flipV="1">
            <a:off x="114747" y="1023985"/>
            <a:ext cx="11962505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72;p14">
            <a:extLst>
              <a:ext uri="{FF2B5EF4-FFF2-40B4-BE49-F238E27FC236}">
                <a16:creationId xmlns:a16="http://schemas.microsoft.com/office/drawing/2014/main" id="{5008FE05-0BE6-4CE3-B059-3BB16C4E8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5964" y="221872"/>
            <a:ext cx="8478981" cy="8021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300" b="1" noProof="1">
                <a:solidFill>
                  <a:srgbClr val="00B0F0"/>
                </a:solidFill>
              </a:rPr>
              <a:t>The architecture of the baby's brain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62D5ED-0753-425A-9BE6-AEAD5E311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36" t="20393" r="38749" b="17921"/>
          <a:stretch/>
        </p:blipFill>
        <p:spPr>
          <a:xfrm>
            <a:off x="709633" y="25750"/>
            <a:ext cx="1015490" cy="1333952"/>
          </a:xfrm>
          <a:prstGeom prst="rect">
            <a:avLst/>
          </a:prstGeom>
        </p:spPr>
      </p:pic>
      <p:graphicFrame>
        <p:nvGraphicFramePr>
          <p:cNvPr id="13" name="TextBox 8">
            <a:extLst>
              <a:ext uri="{FF2B5EF4-FFF2-40B4-BE49-F238E27FC236}">
                <a16:creationId xmlns:a16="http://schemas.microsoft.com/office/drawing/2014/main" id="{853F9FAD-0F33-0DE0-99EE-B8EFD4228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0286077"/>
              </p:ext>
            </p:extLst>
          </p:nvPr>
        </p:nvGraphicFramePr>
        <p:xfrm>
          <a:off x="798218" y="1578107"/>
          <a:ext cx="10825935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Inspiration | Kalish Lab">
            <a:extLst>
              <a:ext uri="{FF2B5EF4-FFF2-40B4-BE49-F238E27FC236}">
                <a16:creationId xmlns:a16="http://schemas.microsoft.com/office/drawing/2014/main" id="{3C2B9430-E8E6-23AA-476C-5846F9B76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60" y="3946718"/>
            <a:ext cx="6967470" cy="22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11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264993" y="68844"/>
            <a:ext cx="11360800" cy="97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/>
            <a:r>
              <a:rPr lang="en" sz="4300" b="1" dirty="0">
                <a:solidFill>
                  <a:srgbClr val="00B0F0"/>
                </a:solidFill>
              </a:rPr>
              <a:t>Significance</a:t>
            </a:r>
            <a:endParaRPr sz="4300" b="1" dirty="0">
              <a:solidFill>
                <a:srgbClr val="00B0F0"/>
              </a:solidFill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5146000" cy="1570400"/>
          </a:xfrm>
          <a:prstGeom prst="rect">
            <a:avLst/>
          </a:prstGeom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/>
              <a:t>The brain develops the most</a:t>
            </a:r>
            <a:endParaRPr b="1" dirty="0"/>
          </a:p>
          <a:p>
            <a:pPr marL="0" indent="0" algn="ctr">
              <a:spcBef>
                <a:spcPts val="2133"/>
              </a:spcBef>
              <a:buNone/>
            </a:pPr>
            <a:r>
              <a:rPr lang="en" dirty="0"/>
              <a:t>Capacities for progress</a:t>
            </a:r>
            <a:endParaRPr dirty="0"/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6630400" y="1958433"/>
            <a:ext cx="5146000" cy="1570400"/>
          </a:xfrm>
          <a:prstGeom prst="rect">
            <a:avLst/>
          </a:prstGeom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/>
              <a:t>The most pronounced plasticity of the brain</a:t>
            </a:r>
            <a:endParaRPr b="1" dirty="0"/>
          </a:p>
          <a:p>
            <a:pPr marL="0" indent="0" algn="ctr">
              <a:spcBef>
                <a:spcPts val="2133"/>
              </a:spcBef>
              <a:buNone/>
            </a:pPr>
            <a:r>
              <a:rPr lang="en" dirty="0"/>
              <a:t>Sensitivity to external influences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3523000" y="4012600"/>
            <a:ext cx="5146000" cy="2324800"/>
          </a:xfrm>
          <a:prstGeom prst="rect">
            <a:avLst/>
          </a:prstGeom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/>
              <a:t>A unique </a:t>
            </a:r>
            <a:r>
              <a:rPr lang="sr-Latn-ME" b="1" dirty="0"/>
              <a:t>oppo</a:t>
            </a:r>
            <a:r>
              <a:rPr lang="en-US" b="1" dirty="0"/>
              <a:t>r</a:t>
            </a:r>
            <a:r>
              <a:rPr lang="sr-Latn-ME" b="1" dirty="0"/>
              <a:t>tunity</a:t>
            </a:r>
            <a:r>
              <a:rPr lang="en" b="1" dirty="0"/>
              <a:t> to:</a:t>
            </a:r>
            <a:endParaRPr b="1" dirty="0"/>
          </a:p>
          <a:p>
            <a:pPr marL="209550" indent="-209550" algn="ctr">
              <a:spcBef>
                <a:spcPts val="2133"/>
              </a:spcBef>
              <a:tabLst>
                <a:tab pos="53975" algn="l"/>
              </a:tabLst>
            </a:pPr>
            <a:r>
              <a:rPr lang="en" dirty="0"/>
              <a:t>Form a stimulating environment</a:t>
            </a:r>
            <a:endParaRPr dirty="0"/>
          </a:p>
          <a:p>
            <a:pPr marL="209550" indent="-209550" algn="ctr">
              <a:tabLst>
                <a:tab pos="53975" algn="l"/>
              </a:tabLst>
            </a:pPr>
            <a:r>
              <a:rPr lang="en" dirty="0"/>
              <a:t>Eliminat</a:t>
            </a:r>
            <a:r>
              <a:rPr lang="sr-Latn-ME" dirty="0"/>
              <a:t>e</a:t>
            </a:r>
            <a:r>
              <a:rPr lang="en" dirty="0"/>
              <a:t> risk factors</a:t>
            </a:r>
            <a:endParaRPr dirty="0"/>
          </a:p>
          <a:p>
            <a:pPr marL="209550" indent="-209550" algn="ctr">
              <a:tabLst>
                <a:tab pos="53975" algn="l"/>
              </a:tabLst>
            </a:pPr>
            <a:r>
              <a:rPr lang="en" dirty="0"/>
              <a:t>E</a:t>
            </a:r>
            <a:r>
              <a:rPr lang="sr-Latn-ME" dirty="0"/>
              <a:t>ngage in e</a:t>
            </a:r>
            <a:r>
              <a:rPr lang="en" dirty="0"/>
              <a:t>arly interventions</a:t>
            </a:r>
            <a:endParaRPr dirty="0"/>
          </a:p>
          <a:p>
            <a:pPr marL="0" indent="0" algn="ctr">
              <a:spcBef>
                <a:spcPts val="2133"/>
              </a:spcBef>
              <a:buNone/>
            </a:pPr>
            <a:endParaRPr dirty="0"/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cxnSp>
        <p:nvCxnSpPr>
          <p:cNvPr id="83" name="Google Shape;83;p15"/>
          <p:cNvCxnSpPr>
            <a:stCxn id="80" idx="2"/>
            <a:endCxn id="82" idx="1"/>
          </p:cNvCxnSpPr>
          <p:nvPr/>
        </p:nvCxnSpPr>
        <p:spPr>
          <a:xfrm rot="-5400000" flipH="1">
            <a:off x="2432800" y="4084633"/>
            <a:ext cx="1646000" cy="534400"/>
          </a:xfrm>
          <a:prstGeom prst="bentConnector2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15"/>
          <p:cNvCxnSpPr>
            <a:stCxn id="81" idx="2"/>
            <a:endCxn id="82" idx="3"/>
          </p:cNvCxnSpPr>
          <p:nvPr/>
        </p:nvCxnSpPr>
        <p:spPr>
          <a:xfrm rot="5400000">
            <a:off x="8113200" y="4084633"/>
            <a:ext cx="1646000" cy="534400"/>
          </a:xfrm>
          <a:prstGeom prst="bentConnector2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15E1B3A-2237-46E0-9ABC-17BBAE337CB7}"/>
              </a:ext>
            </a:extLst>
          </p:cNvPr>
          <p:cNvSpPr/>
          <p:nvPr/>
        </p:nvSpPr>
        <p:spPr>
          <a:xfrm flipV="1">
            <a:off x="114747" y="1023985"/>
            <a:ext cx="11962505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25D5C-4C04-4719-BF0B-C49412A53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47" y="1645614"/>
            <a:ext cx="1990725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38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5DA634-7596-9191-E814-93772B73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BRAIN IS A CULTURAL ORGAN - EXPERIENCE SHAPES THE BRAIN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8" name="Picture 6" descr="What happens to a mom's brain when their baby smiles for the first time">
            <a:extLst>
              <a:ext uri="{FF2B5EF4-FFF2-40B4-BE49-F238E27FC236}">
                <a16:creationId xmlns:a16="http://schemas.microsoft.com/office/drawing/2014/main" id="{C09923C9-59F9-9E0D-C97D-4D368B0540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r="1980" b="1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ssion 6 (4_10)">
            <a:extLst>
              <a:ext uri="{FF2B5EF4-FFF2-40B4-BE49-F238E27FC236}">
                <a16:creationId xmlns:a16="http://schemas.microsoft.com/office/drawing/2014/main" id="{1156FEA2-62AF-B311-6529-0929CE760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r="16891" b="-1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326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A16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D46FA-D2DC-306E-877E-4901AC87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MIRROR NEURONS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Mirror neurons and baby development">
            <a:extLst>
              <a:ext uri="{FF2B5EF4-FFF2-40B4-BE49-F238E27FC236}">
                <a16:creationId xmlns:a16="http://schemas.microsoft.com/office/drawing/2014/main" id="{659A42D9-1794-CF6C-E4BD-46D6C85F44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630256"/>
            <a:ext cx="7188199" cy="35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49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F1603-1BEA-0BB1-8055-67EE85C36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261" y="1492714"/>
            <a:ext cx="4993769" cy="4769136"/>
          </a:xfrm>
        </p:spPr>
        <p:txBody>
          <a:bodyPr>
            <a:noAutofit/>
          </a:bodyPr>
          <a:lstStyle/>
          <a:p>
            <a:r>
              <a:rPr lang="en" sz="3200" b="1" noProof="1"/>
              <a:t>"</a:t>
            </a:r>
            <a:r>
              <a:rPr lang="sr-Latn-ME" sz="3200" b="1" noProof="1"/>
              <a:t>Serve and Return</a:t>
            </a:r>
            <a:r>
              <a:rPr lang="en" sz="3200" b="1" noProof="1"/>
              <a:t>" </a:t>
            </a:r>
            <a:r>
              <a:rPr lang="en" sz="3200" noProof="1"/>
              <a:t>interaction between children and significant adults in their lives (</a:t>
            </a:r>
            <a:r>
              <a:rPr lang="sr-Latn-ME" sz="3200" noProof="1"/>
              <a:t>similar to</a:t>
            </a:r>
            <a:r>
              <a:rPr lang="en" sz="3200" noProof="1"/>
              <a:t> a tennis match</a:t>
            </a:r>
            <a:r>
              <a:rPr lang="sr-Latn-ME" sz="3200" noProof="1"/>
              <a:t> interaction</a:t>
            </a:r>
            <a:r>
              <a:rPr lang="en" sz="3200" noProof="1"/>
              <a:t>)</a:t>
            </a:r>
          </a:p>
          <a:p>
            <a:r>
              <a:rPr lang="en" sz="3200" noProof="1"/>
              <a:t>This process is </a:t>
            </a:r>
            <a:r>
              <a:rPr lang="en" sz="3200" b="1" noProof="1"/>
              <a:t>fundamental </a:t>
            </a:r>
            <a:r>
              <a:rPr lang="en" sz="3200" noProof="1"/>
              <a:t>to building the brain, especially in the earliest years.</a:t>
            </a:r>
          </a:p>
          <a:p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E21DE9-23C6-B7E3-0A4F-3C6212C66C40}"/>
              </a:ext>
            </a:extLst>
          </p:cNvPr>
          <p:cNvSpPr txBox="1"/>
          <p:nvPr/>
        </p:nvSpPr>
        <p:spPr>
          <a:xfrm>
            <a:off x="6275422" y="5187367"/>
            <a:ext cx="524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/>
              <a:t>Photo credits</a:t>
            </a:r>
            <a:r>
              <a:rPr lang="en" sz="1800" dirty="0"/>
              <a:t>: Dusko Miljanic, UNICEF Montenegro</a:t>
            </a:r>
            <a:endParaRPr lang="en-US" sz="1800" dirty="0"/>
          </a:p>
          <a:p>
            <a:endParaRPr lang="en-R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9F3914-F3E3-4718-88FF-977583E729C7}"/>
              </a:ext>
            </a:extLst>
          </p:cNvPr>
          <p:cNvSpPr/>
          <p:nvPr/>
        </p:nvSpPr>
        <p:spPr>
          <a:xfrm>
            <a:off x="946673" y="883508"/>
            <a:ext cx="10657498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F1537-D00F-44EF-8F54-7958C7011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36" t="20393" r="38749" b="17921"/>
          <a:stretch/>
        </p:blipFill>
        <p:spPr>
          <a:xfrm>
            <a:off x="346894" y="158378"/>
            <a:ext cx="737510" cy="968796"/>
          </a:xfrm>
          <a:prstGeom prst="rect">
            <a:avLst/>
          </a:prstGeom>
        </p:spPr>
      </p:pic>
      <p:sp>
        <p:nvSpPr>
          <p:cNvPr id="17" name="Google Shape;72;p14">
            <a:extLst>
              <a:ext uri="{FF2B5EF4-FFF2-40B4-BE49-F238E27FC236}">
                <a16:creationId xmlns:a16="http://schemas.microsoft.com/office/drawing/2014/main" id="{E5360EC4-FBB1-4EA7-868A-BBBEBE2CA8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22555" y="81395"/>
            <a:ext cx="6813547" cy="8021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sr-Latn-ME" sz="4300" b="1" noProof="1">
                <a:solidFill>
                  <a:srgbClr val="00B0F0"/>
                </a:solidFill>
              </a:rPr>
              <a:t>Serve and </a:t>
            </a:r>
            <a:r>
              <a:rPr lang="en" sz="4300" b="1" noProof="1">
                <a:solidFill>
                  <a:srgbClr val="00B0F0"/>
                </a:solidFill>
              </a:rPr>
              <a:t>Re</a:t>
            </a:r>
            <a:r>
              <a:rPr lang="sr-Latn-ME" sz="4300" b="1" noProof="1">
                <a:solidFill>
                  <a:srgbClr val="00B0F0"/>
                </a:solidFill>
              </a:rPr>
              <a:t>turn</a:t>
            </a:r>
            <a:endParaRPr lang="sr-Latn-RS" sz="4300" b="1" noProof="1">
              <a:solidFill>
                <a:srgbClr val="00B0F0"/>
              </a:solidFill>
            </a:endParaRPr>
          </a:p>
        </p:txBody>
      </p:sp>
      <p:pic>
        <p:nvPicPr>
          <p:cNvPr id="9" name="Picture 8" descr="A baby being held by a person&#10;&#10;Description automatically generated with low confidence">
            <a:extLst>
              <a:ext uri="{FF2B5EF4-FFF2-40B4-BE49-F238E27FC236}">
                <a16:creationId xmlns:a16="http://schemas.microsoft.com/office/drawing/2014/main" id="{46E05610-E400-40FB-9CB1-1B231786A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301" y="1127174"/>
            <a:ext cx="6093870" cy="40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32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F4810AB72642817D07682898C628" ma:contentTypeVersion="16" ma:contentTypeDescription="Een nieuw document maken." ma:contentTypeScope="" ma:versionID="94e7dd8755f154034fee38c2b169b544">
  <xsd:schema xmlns:xsd="http://www.w3.org/2001/XMLSchema" xmlns:xs="http://www.w3.org/2001/XMLSchema" xmlns:p="http://schemas.microsoft.com/office/2006/metadata/properties" xmlns:ns2="0b4e6542-4a28-464b-916a-ac287e1e15ef" xmlns:ns3="cae8c1b8-3cee-434b-8da9-32960356a7de" targetNamespace="http://schemas.microsoft.com/office/2006/metadata/properties" ma:root="true" ma:fieldsID="ef226c85edda6327cf3c0247deafefd4" ns2:_="" ns3:_="">
    <xsd:import namespace="0b4e6542-4a28-464b-916a-ac287e1e15ef"/>
    <xsd:import namespace="cae8c1b8-3cee-434b-8da9-32960356a7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e6542-4a28-464b-916a-ac287e1e1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f60ac6d-2d98-46b4-814c-7165044f02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8c1b8-3cee-434b-8da9-32960356a7d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13aecc-10f9-435e-a0c0-6a8e69e4f875}" ma:internalName="TaxCatchAll" ma:showField="CatchAllData" ma:web="cae8c1b8-3cee-434b-8da9-32960356a7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e8c1b8-3cee-434b-8da9-32960356a7de" xsi:nil="true"/>
    <lcf76f155ced4ddcb4097134ff3c332f xmlns="0b4e6542-4a28-464b-916a-ac287e1e15ef">
      <Terms xmlns="http://schemas.microsoft.com/office/infopath/2007/PartnerControls"/>
    </lcf76f155ced4ddcb4097134ff3c332f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haredContentType xmlns="Microsoft.SharePoint.Taxonomy.ContentTypeSync" SourceId="73f51738-d318-4883-9d64-4f0bd0ccc55e" ContentTypeId="0x0101009BA85F8052A6DA4FA3E31FF9F74C6970" PreviousValue="false"/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UNICEF Document" ma:contentTypeID="0x0101009BA85F8052A6DA4FA3E31FF9F74C6970008F5F5899E6A70E43B14E68E9A81ED037" ma:contentTypeVersion="53" ma:contentTypeDescription="" ma:contentTypeScope="" ma:versionID="547984e6e20f894594ce2ced33a004a5">
  <xsd:schema xmlns:xsd="http://www.w3.org/2001/XMLSchema" xmlns:xs="http://www.w3.org/2001/XMLSchema" xmlns:p="http://schemas.microsoft.com/office/2006/metadata/properties" xmlns:ns1="http://schemas.microsoft.com/sharepoint/v3" xmlns:ns2="ca283e0b-db31-4043-a2ef-b80661bf084a" xmlns:ns3="http://schemas.microsoft.com/sharepoint.v3" xmlns:ns4="7f130deb-9e68-4949-b1f5-1e47cefeb8db" xmlns:ns5="bee50ec5-9897-4ea5-a880-20eeac594a6b" xmlns:ns6="http://schemas.microsoft.com/sharepoint/v4" targetNamespace="http://schemas.microsoft.com/office/2006/metadata/properties" ma:root="true" ma:fieldsID="8bdb18f72f1aaa454cae15a21eeffa86" ns1:_="" ns2:_="" ns3:_="" ns4:_="" ns5:_="" ns6:_="">
    <xsd:import namespace="http://schemas.microsoft.com/sharepoint/v3"/>
    <xsd:import namespace="ca283e0b-db31-4043-a2ef-b80661bf084a"/>
    <xsd:import namespace="http://schemas.microsoft.com/sharepoint.v3"/>
    <xsd:import namespace="7f130deb-9e68-4949-b1f5-1e47cefeb8db"/>
    <xsd:import namespace="bee50ec5-9897-4ea5-a880-20eeac594a6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WrittenBy" minOccurs="0"/>
                <xsd:element ref="ns2:ContentLanguage" minOccurs="0"/>
                <xsd:element ref="ns3:CategoryDescription" minOccurs="0"/>
                <xsd:element ref="ns2:RecipientsEmail" minOccurs="0"/>
                <xsd:element ref="ns2:SenderEmail" minOccurs="0"/>
                <xsd:element ref="ns2:DateTransmittedEmail" minOccurs="0"/>
                <xsd:element ref="ns2:k8c968e8c72a4eda96b7e8fdbe192be2" minOccurs="0"/>
                <xsd:element ref="ns2:ga975397408f43e4b84ec8e5a598e523" minOccurs="0"/>
                <xsd:element ref="ns2:mda26ace941f4791a7314a339fee829c" minOccurs="0"/>
                <xsd:element ref="ns2:TaxCatchAllLabel" minOccurs="0"/>
                <xsd:element ref="ns2:TaxCatchAll" minOccurs="0"/>
                <xsd:element ref="ns2:h6a71f3e574e4344bc34f3fc9dd20054" minOccurs="0"/>
                <xsd:element ref="ns2:ContentStatus" minOccurs="0"/>
                <xsd:element ref="ns2:j169e817e0ee4eb8974e6fc4a2762909" minOccurs="0"/>
                <xsd:element ref="ns2:j048a4f9aaad4a8990a1d5e5f53cb451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5:MediaServiceOCR" minOccurs="0"/>
                <xsd:element ref="ns4:SharedWithUsers" minOccurs="0"/>
                <xsd:element ref="ns4:SharedWithDetails" minOccurs="0"/>
                <xsd:element ref="ns6:IconOverlay" minOccurs="0"/>
                <xsd:element ref="ns1:_vti_ItemDeclaredRecord" minOccurs="0"/>
                <xsd:element ref="ns1:_vti_ItemHoldRecordStatus" minOccurs="0"/>
                <xsd:element ref="ns4:TaxKeywordTaxHTField" minOccurs="0"/>
                <xsd:element ref="ns4:_dlc_DocId" minOccurs="0"/>
                <xsd:element ref="ns4:_dlc_DocIdUrl" minOccurs="0"/>
                <xsd:element ref="ns4:_dlc_DocIdPersistId" minOccurs="0"/>
                <xsd:element ref="ns4:SemaphoreItemMetadata" minOccurs="0"/>
                <xsd:element ref="ns5:MediaLengthInSeconds" minOccurs="0"/>
                <xsd:element ref="ns5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43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44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3e0b-db31-4043-a2ef-b80661bf084a" elementFormDefault="qualified">
    <xsd:import namespace="http://schemas.microsoft.com/office/2006/documentManagement/types"/>
    <xsd:import namespace="http://schemas.microsoft.com/office/infopath/2007/PartnerControls"/>
    <xsd:element name="WrittenBy" ma:index="3" nillable="true" ma:displayName="Written By" ma:description="‘Written By’ is auto-completed with the name of the uploader, but can be edited if you are uploading on behalf of someone else." ma:list="UserInfo" ma:SharePointGroup="0" ma:internalName="Written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entLanguage" ma:index="4" nillable="true" ma:displayName="Content Language *" ma:default="English" ma:format="RadioButtons" ma:indexed="true" ma:internalName="ContentLanguage" ma:readOnly="false">
      <xsd:simpleType>
        <xsd:restriction base="dms:Choice">
          <xsd:enumeration value="English"/>
          <xsd:enumeration value="French"/>
          <xsd:enumeration value="Spanish"/>
          <xsd:enumeration value="Russian"/>
          <xsd:enumeration value="Chinese"/>
          <xsd:enumeration value="Arabic"/>
          <xsd:enumeration value="other"/>
        </xsd:restriction>
      </xsd:simpleType>
    </xsd:element>
    <xsd:element name="RecipientsEmail" ma:index="9" nillable="true" ma:displayName="Recipients (email)" ma:hidden="true" ma:internalName="RecipientsEmail" ma:readOnly="false">
      <xsd:simpleType>
        <xsd:restriction base="dms:Text">
          <xsd:maxLength value="255"/>
        </xsd:restriction>
      </xsd:simpleType>
    </xsd:element>
    <xsd:element name="SenderEmail" ma:index="10" nillable="true" ma:displayName="Sender (email)" ma:hidden="true" ma:internalName="SenderEmail" ma:readOnly="false">
      <xsd:simpleType>
        <xsd:restriction base="dms:Text">
          <xsd:maxLength value="255"/>
        </xsd:restriction>
      </xsd:simpleType>
    </xsd:element>
    <xsd:element name="DateTransmittedEmail" ma:index="11" nillable="true" ma:displayName="Date transmitted (email)" ma:format="DateTime" ma:hidden="true" ma:internalName="DateTransmittedEmail" ma:readOnly="false">
      <xsd:simpleType>
        <xsd:restriction base="dms:DateTime"/>
      </xsd:simpleType>
    </xsd:element>
    <xsd:element name="k8c968e8c72a4eda96b7e8fdbe192be2" ma:index="12" nillable="true" ma:taxonomy="true" ma:internalName="k8c968e8c72a4eda96b7e8fdbe192be2" ma:taxonomyFieldName="GeographicScope" ma:displayName="Geographic Scope" ma:default="" ma:fieldId="{48c968e8-c72a-4eda-96b7-e8fdbe192be2}" ma:taxonomyMulti="true" ma:sspId="73f51738-d318-4883-9d64-4f0bd0ccc55e" ma:termSetId="0a00fedf-defc-4fe3-a3bf-9929b29a63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975397408f43e4b84ec8e5a598e523" ma:index="16" nillable="true" ma:taxonomy="true" ma:internalName="ga975397408f43e4b84ec8e5a598e523" ma:taxonomyFieldName="OfficeDivision" ma:displayName="Office/Division *" ma:default="183;#ECARO, Switzerland-575R|6b4bba13-cb31-456e-af26-cb438fd58435" ma:fieldId="{0a975397-408f-43e4-b84e-c8e5a598e523}" ma:sspId="73f51738-d318-4883-9d64-4f0bd0ccc55e" ma:termSetId="1761a25e-44f4-4213-964a-f96c515e12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da26ace941f4791a7314a339fee829c" ma:index="17" nillable="true" ma:taxonomy="true" ma:internalName="mda26ace941f4791a7314a339fee829c" ma:taxonomyFieldName="DocumentType" ma:displayName="Document Type *" ma:indexed="true" ma:readOnly="false" ma:default="" ma:fieldId="{6da26ace-941f-4791-a731-4a339fee829c}" ma:sspId="73f51738-d318-4883-9d64-4f0bd0ccc55e" ma:termSetId="f93b6877-8902-4378-8587-5ec85f36e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8" nillable="true" ma:displayName="Taxonomy Catch All Column1" ma:hidden="true" ma:list="{62d70cd0-c99a-4f14-83f9-05b5b20fd650}" ma:internalName="TaxCatchAllLabel" ma:readOnly="true" ma:showField="CatchAllDataLabel" ma:web="7f130deb-9e68-4949-b1f5-1e47cefeb8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2" nillable="true" ma:displayName="Taxonomy Catch All Column" ma:hidden="true" ma:list="{62d70cd0-c99a-4f14-83f9-05b5b20fd650}" ma:internalName="TaxCatchAll" ma:showField="CatchAllData" ma:web="7f130deb-9e68-4949-b1f5-1e47cefeb8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6a71f3e574e4344bc34f3fc9dd20054" ma:index="23" nillable="true" ma:taxonomy="true" ma:internalName="h6a71f3e574e4344bc34f3fc9dd20054" ma:taxonomyFieldName="Topic" ma:displayName="Topic *" ma:readOnly="false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tentStatus" ma:index="25" nillable="true" ma:displayName="Content Status" ma:description="Optional column to indicate document status: no status, draft, final or expired.​" ma:format="RadioButtons" ma:internalName="ContentStatus">
      <xsd:simpleType>
        <xsd:restriction base="dms:Choice">
          <xsd:enumeration value="­"/>
          <xsd:enumeration value="Draft"/>
          <xsd:enumeration value="Final"/>
          <xsd:enumeration value="Expired"/>
        </xsd:restriction>
      </xsd:simpleType>
    </xsd:element>
    <xsd:element name="j169e817e0ee4eb8974e6fc4a2762909" ma:index="26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48a4f9aaad4a8990a1d5e5f53cb451" ma:index="28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internalName="Category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130deb-9e68-4949-b1f5-1e47cefeb8db" elementFormDefault="qualified">
    <xsd:import namespace="http://schemas.microsoft.com/office/2006/documentManagement/types"/>
    <xsd:import namespace="http://schemas.microsoft.com/office/infopath/2007/PartnerControls"/>
    <xsd:element name="SharedWithUsers" ma:index="4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45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_dlc_DocId" ma:index="4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emaphoreItemMetadata" ma:index="49" nillable="true" ma:displayName="Semaphore Status" ma:hidden="true" ma:internalName="SemaphoreItemMetadata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50ec5-9897-4ea5-a880-20eeac594a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5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2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4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C76572-77C6-4737-9C86-3F0E19737899}"/>
</file>

<file path=customXml/itemProps2.xml><?xml version="1.0" encoding="utf-8"?>
<ds:datastoreItem xmlns:ds="http://schemas.openxmlformats.org/officeDocument/2006/customXml" ds:itemID="{207C59B8-B221-4229-BF57-760A02B5BFC7}">
  <ds:schemaRefs>
    <ds:schemaRef ds:uri="bee50ec5-9897-4ea5-a880-20eeac594a6b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sharepoint/v4"/>
    <ds:schemaRef ds:uri="7f130deb-9e68-4949-b1f5-1e47cefeb8db"/>
    <ds:schemaRef ds:uri="http://schemas.microsoft.com/sharepoint.v3"/>
    <ds:schemaRef ds:uri="ca283e0b-db31-4043-a2ef-b80661bf084a"/>
  </ds:schemaRefs>
</ds:datastoreItem>
</file>

<file path=customXml/itemProps3.xml><?xml version="1.0" encoding="utf-8"?>
<ds:datastoreItem xmlns:ds="http://schemas.openxmlformats.org/officeDocument/2006/customXml" ds:itemID="{81AE6DD0-3621-4B23-B1B5-D80DB62D8FC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6E94AEB-60A8-4664-969D-041A3A8D29B3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C569DD40-355C-4BBD-9EA8-1110573590B2}">
  <ds:schemaRefs>
    <ds:schemaRef ds:uri="Microsoft.SharePoint.Taxonomy.ContentTypeSync"/>
  </ds:schemaRefs>
</ds:datastoreItem>
</file>

<file path=customXml/itemProps6.xml><?xml version="1.0" encoding="utf-8"?>
<ds:datastoreItem xmlns:ds="http://schemas.openxmlformats.org/officeDocument/2006/customXml" ds:itemID="{8640DC59-7A21-45CE-9BD4-09511BFA6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283e0b-db31-4043-a2ef-b80661bf084a"/>
    <ds:schemaRef ds:uri="http://schemas.microsoft.com/sharepoint.v3"/>
    <ds:schemaRef ds:uri="7f130deb-9e68-4949-b1f5-1e47cefeb8db"/>
    <ds:schemaRef ds:uri="bee50ec5-9897-4ea5-a880-20eeac594a6b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15293</TotalTime>
  <Words>1479</Words>
  <Application>Microsoft Office PowerPoint</Application>
  <PresentationFormat>Widescreen</PresentationFormat>
  <Paragraphs>128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Times</vt:lpstr>
      <vt:lpstr>Wingdings</vt:lpstr>
      <vt:lpstr>Office Theme</vt:lpstr>
      <vt:lpstr>PowerPoint Presentation</vt:lpstr>
      <vt:lpstr>Early childhood development</vt:lpstr>
      <vt:lpstr>Brains are shaped by genes and experiences</vt:lpstr>
      <vt:lpstr>Development in early years</vt:lpstr>
      <vt:lpstr>The architecture of the baby's brain</vt:lpstr>
      <vt:lpstr>Significance</vt:lpstr>
      <vt:lpstr>THE BRAIN IS A CULTURAL ORGAN - EXPERIENCE SHAPES THE BRAIN </vt:lpstr>
      <vt:lpstr>MIRROR NEURONS </vt:lpstr>
      <vt:lpstr>Serve and Return</vt:lpstr>
      <vt:lpstr>Future potential is influenced by early experiences</vt:lpstr>
      <vt:lpstr>Nurturing relationships</vt:lpstr>
      <vt:lpstr>Positive early childhood experiences =  the basis of healthy brain development in children.</vt:lpstr>
      <vt:lpstr>PowerPoint Presentation</vt:lpstr>
      <vt:lpstr>The way young children learn</vt:lpstr>
      <vt:lpstr>The way children with disabilities learn</vt:lpstr>
      <vt:lpstr>The three principles for improving outcomes for children and families</vt:lpstr>
      <vt:lpstr>Responsive relationships (stimulating and sensitive relationships) </vt:lpstr>
      <vt:lpstr>Investing in ECD programmes</vt:lpstr>
      <vt:lpstr>PowerPoint Presentation</vt:lpstr>
      <vt:lpstr>PowerPoint Presentation</vt:lpstr>
      <vt:lpstr>Reacting at an early age is the answer... because later it becomes increasingly difficult to fix problems.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ECI</dc:title>
  <dc:creator>Milica Pejovic</dc:creator>
  <cp:lastModifiedBy>Irene  Bertana [EASPD]</cp:lastModifiedBy>
  <cp:revision>62</cp:revision>
  <dcterms:created xsi:type="dcterms:W3CDTF">2022-10-30T10:01:47Z</dcterms:created>
  <dcterms:modified xsi:type="dcterms:W3CDTF">2023-06-07T10:07:54Z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0x0101008733F4810AB72642817D07682898C628</vt:lpwstr>
  </property>
  <property fmtid="{D5CDD505-2E9C-101B-9397-08002B2CF9AE}" pid="3" name="_dlc_DocIdItemGuid">
    <vt:lpwstr>1241c018-b761-4a6b-a8f4-df424fdefd0c</vt:lpwstr>
  </property>
  <property fmtid="{D5CDD505-2E9C-101B-9397-08002B2CF9AE}" pid="4" name="Locationontheweb">
    <vt:lpwstr>, </vt:lpwstr>
  </property>
  <property fmtid="{D5CDD505-2E9C-101B-9397-08002B2CF9AE}" pid="5" name="TaxKeyword">
    <vt:lpwstr/>
  </property>
  <property fmtid="{D5CDD505-2E9C-101B-9397-08002B2CF9AE}" pid="6" name="SystemDTAC">
    <vt:lpwstr/>
  </property>
  <property fmtid="{D5CDD505-2E9C-101B-9397-08002B2CF9AE}" pid="7" name="Topic">
    <vt:lpwstr/>
  </property>
  <property fmtid="{D5CDD505-2E9C-101B-9397-08002B2CF9AE}" pid="8" name="MediaServiceImageTags">
    <vt:lpwstr/>
  </property>
  <property fmtid="{D5CDD505-2E9C-101B-9397-08002B2CF9AE}" pid="9" name="OfficeDivision">
    <vt:lpwstr>3;#ECARO, Switzerland-575R|6b4bba13-cb31-456e-af26-cb438fd58435</vt:lpwstr>
  </property>
  <property fmtid="{D5CDD505-2E9C-101B-9397-08002B2CF9AE}" pid="10" name="CriticalForLongTermRetention">
    <vt:lpwstr/>
  </property>
  <property fmtid="{D5CDD505-2E9C-101B-9397-08002B2CF9AE}" pid="11" name="DocumentType">
    <vt:lpwstr/>
  </property>
  <property fmtid="{D5CDD505-2E9C-101B-9397-08002B2CF9AE}" pid="12" name="GeographicScope">
    <vt:lpwstr/>
  </property>
</Properties>
</file>