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3" r:id="rId8"/>
    <p:sldId id="267" r:id="rId9"/>
    <p:sldId id="259" r:id="rId10"/>
    <p:sldId id="265" r:id="rId11"/>
    <p:sldId id="268" r:id="rId12"/>
    <p:sldId id="264" r:id="rId13"/>
    <p:sldId id="266" r:id="rId14"/>
    <p:sldId id="262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Josefin Sans Regular" panose="020B0604020202020204" charset="-18"/>
      <p:regular r:id="rId22"/>
    </p:embeddedFont>
    <p:embeddedFont>
      <p:font typeface="Oswald" panose="00000500000000000000" pitchFamily="2" charset="-18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4969" autoAdjust="0"/>
  </p:normalViewPr>
  <p:slideViewPr>
    <p:cSldViewPr>
      <p:cViewPr varScale="1">
        <p:scale>
          <a:sx n="57" d="100"/>
          <a:sy n="57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fa-vdc\Dokumentumok\SZAKMAI_PROGRAMOK\Nemzetkozi_programok\ECC_projects\00_ECC_fenntartas\Kepek\vizsg&#225;k_grafikonhoz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fa-vdc\Dokumentumok\SZAKMAI_PROGRAMOK\Nemzetkozi_programok\ECC_projects\00_ECC_fenntartas\Kepek\vizsg&#225;k_grafikonhoz.od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fa-vdc\Dokumentumok\SZAKMAI_PROGRAMOK\Nemzetkozi_programok\ECC_projects\00_ECC_fenntartas\Kepek\vizsg&#225;k_grafikonhoz.od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kfa-vdc\Dokumentumok\SZAKMAI_PROGRAMOK\Nemzetkozi_programok\ECC_projects\00_ECC_fenntartas\Kepek\vizsg&#225;k_grafikonhoz.ods" TargetMode="External"/><Relationship Id="rId1" Type="http://schemas.openxmlformats.org/officeDocument/2006/relationships/image" Target="../media/image1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hu-HU" sz="4000" b="0" i="0" u="none" strike="noStrike" baseline="0" dirty="0" err="1">
                <a:latin typeface="Josefin Sans Regular" panose="020B0604020202020204" charset="-18"/>
              </a:rPr>
              <a:t>Number</a:t>
            </a:r>
            <a:r>
              <a:rPr lang="hu-HU" sz="4000" b="0" i="0" u="none" strike="noStrike" baseline="0" dirty="0">
                <a:latin typeface="Josefin Sans Regular" panose="020B0604020202020204" charset="-18"/>
              </a:rPr>
              <a:t> of </a:t>
            </a:r>
            <a:r>
              <a:rPr lang="hu-HU" sz="4000" b="0" i="0" u="none" strike="noStrike" baseline="0" dirty="0" err="1">
                <a:latin typeface="Josefin Sans Regular" panose="020B0604020202020204" charset="-18"/>
              </a:rPr>
              <a:t>exams</a:t>
            </a:r>
            <a:endParaRPr lang="hu-HU" sz="4000" b="0" i="0" u="none" strike="noStrike" kern="1200" cap="none" spc="0" baseline="0" dirty="0">
              <a:solidFill>
                <a:srgbClr val="595959"/>
              </a:solidFill>
              <a:uFillTx/>
              <a:latin typeface="Josefin Sans Regular" panose="020B0604020202020204" charset="-18"/>
            </a:endParaRPr>
          </a:p>
        </c:rich>
      </c:tx>
      <c:layout>
        <c:manualLayout>
          <c:xMode val="edge"/>
          <c:yMode val="edge"/>
          <c:x val="0.39568576388888888"/>
          <c:y val="1.4534971054520734E-2"/>
        </c:manualLayout>
      </c:layout>
      <c:overlay val="0"/>
      <c:spPr>
        <a:noFill/>
        <a:ln>
          <a:noFill/>
        </a:ln>
      </c:spPr>
    </c:title>
    <c:autoTitleDeleted val="0"/>
    <c:view3D>
      <c:rotX val="14"/>
      <c:rotY val="19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Number of exams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strRef>
              <c:f>Munka1!$B$3:$Z$3</c:f>
              <c:strCache>
                <c:ptCount val="25"/>
                <c:pt idx="0">
                  <c:v>2010. II. semester</c:v>
                </c:pt>
                <c:pt idx="1">
                  <c:v>2011. I. semester</c:v>
                </c:pt>
                <c:pt idx="2">
                  <c:v>2011. II. semester</c:v>
                </c:pt>
                <c:pt idx="3">
                  <c:v>2012. I. semester</c:v>
                </c:pt>
                <c:pt idx="4">
                  <c:v>2012. II. semester</c:v>
                </c:pt>
                <c:pt idx="5">
                  <c:v>2013. I. semester</c:v>
                </c:pt>
                <c:pt idx="6">
                  <c:v>2013. II. semester</c:v>
                </c:pt>
                <c:pt idx="7">
                  <c:v>2014. I. semester</c:v>
                </c:pt>
                <c:pt idx="8">
                  <c:v>2014. II. semester</c:v>
                </c:pt>
                <c:pt idx="9">
                  <c:v>2015. I. semester</c:v>
                </c:pt>
                <c:pt idx="10">
                  <c:v>2015. II. semester</c:v>
                </c:pt>
                <c:pt idx="11">
                  <c:v>2016. I. semester</c:v>
                </c:pt>
                <c:pt idx="12">
                  <c:v>2016. II. semester</c:v>
                </c:pt>
                <c:pt idx="13">
                  <c:v>2017. I. semester</c:v>
                </c:pt>
                <c:pt idx="14">
                  <c:v>2017. II. semester</c:v>
                </c:pt>
                <c:pt idx="15">
                  <c:v>2018. I. semester</c:v>
                </c:pt>
                <c:pt idx="16">
                  <c:v>2018. II. semester</c:v>
                </c:pt>
                <c:pt idx="17">
                  <c:v>2019. I. semester</c:v>
                </c:pt>
                <c:pt idx="18">
                  <c:v>2019. II. semester</c:v>
                </c:pt>
                <c:pt idx="19">
                  <c:v>2020. I. semester</c:v>
                </c:pt>
                <c:pt idx="20">
                  <c:v>2020. II. semester</c:v>
                </c:pt>
                <c:pt idx="21">
                  <c:v>2021. I. semester</c:v>
                </c:pt>
                <c:pt idx="22">
                  <c:v>2021. II. semester</c:v>
                </c:pt>
                <c:pt idx="23">
                  <c:v>2022. I. semester</c:v>
                </c:pt>
                <c:pt idx="24">
                  <c:v>2022. II. semester</c:v>
                </c:pt>
              </c:strCache>
            </c:strRef>
          </c:cat>
          <c:val>
            <c:numRef>
              <c:f>Munka1!$B$4:$Z$4</c:f>
              <c:numCache>
                <c:formatCode>General</c:formatCode>
                <c:ptCount val="25"/>
                <c:pt idx="0">
                  <c:v>1</c:v>
                </c:pt>
                <c:pt idx="1">
                  <c:v>9</c:v>
                </c:pt>
                <c:pt idx="2">
                  <c:v>36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  <c:pt idx="10">
                  <c:v>9</c:v>
                </c:pt>
                <c:pt idx="11">
                  <c:v>14</c:v>
                </c:pt>
                <c:pt idx="12">
                  <c:v>13</c:v>
                </c:pt>
                <c:pt idx="13">
                  <c:v>14</c:v>
                </c:pt>
                <c:pt idx="14">
                  <c:v>12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  <c:pt idx="18">
                  <c:v>8</c:v>
                </c:pt>
                <c:pt idx="19">
                  <c:v>5</c:v>
                </c:pt>
                <c:pt idx="20">
                  <c:v>3</c:v>
                </c:pt>
                <c:pt idx="21">
                  <c:v>4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8-44BF-8E5B-4D26F4EE1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052911"/>
        <c:axId val="512056239"/>
        <c:axId val="0"/>
      </c:bar3DChart>
      <c:valAx>
        <c:axId val="512056239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12052911"/>
        <c:crosses val="autoZero"/>
        <c:crossBetween val="between"/>
      </c:valAx>
      <c:catAx>
        <c:axId val="51205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5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12056239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u-HU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1" i="0" u="none" strike="noStrike" kern="1200" cap="all" spc="120" baseline="0">
                <a:solidFill>
                  <a:srgbClr val="595959"/>
                </a:solidFill>
                <a:latin typeface="Calibri"/>
              </a:defRPr>
            </a:pPr>
            <a:r>
              <a:rPr lang="hu-HU" sz="4000" b="1" i="0" u="none" strike="noStrike" kern="1200" cap="all" spc="120" baseline="0" dirty="0" err="1">
                <a:solidFill>
                  <a:srgbClr val="595959"/>
                </a:solidFill>
                <a:uFillTx/>
                <a:latin typeface="Josefin Sans Regular" panose="020B0604020202020204" charset="-18"/>
              </a:rPr>
              <a:t>Number</a:t>
            </a:r>
            <a:r>
              <a:rPr lang="hu-HU" sz="4000" b="1" i="0" u="none" strike="noStrike" kern="1200" cap="all" spc="120" baseline="0" dirty="0">
                <a:solidFill>
                  <a:srgbClr val="595959"/>
                </a:solidFill>
                <a:uFillTx/>
                <a:latin typeface="Josefin Sans Regular" panose="020B0604020202020204" charset="-18"/>
              </a:rPr>
              <a:t> of </a:t>
            </a:r>
            <a:r>
              <a:rPr lang="hu-HU" sz="4000" b="1" i="0" u="none" strike="noStrike" kern="1200" cap="all" spc="120" baseline="0" dirty="0" err="1">
                <a:solidFill>
                  <a:srgbClr val="595959"/>
                </a:solidFill>
                <a:uFillTx/>
                <a:latin typeface="Josefin Sans Regular" panose="020B0604020202020204" charset="-18"/>
              </a:rPr>
              <a:t>examinees</a:t>
            </a:r>
            <a:endParaRPr lang="hu-HU" sz="4000" b="1" i="0" u="none" strike="noStrike" kern="1200" cap="all" spc="120" baseline="0" dirty="0">
              <a:solidFill>
                <a:srgbClr val="595959"/>
              </a:solidFill>
              <a:uFillTx/>
              <a:latin typeface="Josefin Sans Regular" panose="020B0604020202020204" charset="-18"/>
            </a:endParaRP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Munka1!$A$5</c:f>
              <c:strCache>
                <c:ptCount val="1"/>
                <c:pt idx="0">
                  <c:v>Number of examinees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800" b="0" i="0" u="none" strike="noStrike" kern="1200" baseline="0">
                    <a:solidFill>
                      <a:srgbClr val="7F7F7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Munka1!$B$3:$Z$3</c:f>
              <c:strCache>
                <c:ptCount val="25"/>
                <c:pt idx="0">
                  <c:v>2010. II. semester</c:v>
                </c:pt>
                <c:pt idx="1">
                  <c:v>2011. I. semester</c:v>
                </c:pt>
                <c:pt idx="2">
                  <c:v>2011. II. semester</c:v>
                </c:pt>
                <c:pt idx="3">
                  <c:v>2012. I. semester</c:v>
                </c:pt>
                <c:pt idx="4">
                  <c:v>2012. II. semester</c:v>
                </c:pt>
                <c:pt idx="5">
                  <c:v>2013. I. semester</c:v>
                </c:pt>
                <c:pt idx="6">
                  <c:v>2013. II. semester</c:v>
                </c:pt>
                <c:pt idx="7">
                  <c:v>2014. I. semester</c:v>
                </c:pt>
                <c:pt idx="8">
                  <c:v>2014. II. semester</c:v>
                </c:pt>
                <c:pt idx="9">
                  <c:v>2015. I. semester</c:v>
                </c:pt>
                <c:pt idx="10">
                  <c:v>2015. II. semester</c:v>
                </c:pt>
                <c:pt idx="11">
                  <c:v>2016. I. semester</c:v>
                </c:pt>
                <c:pt idx="12">
                  <c:v>2016. II. semester</c:v>
                </c:pt>
                <c:pt idx="13">
                  <c:v>2017. I. semester</c:v>
                </c:pt>
                <c:pt idx="14">
                  <c:v>2017. II. semester</c:v>
                </c:pt>
                <c:pt idx="15">
                  <c:v>2018. I. semester</c:v>
                </c:pt>
                <c:pt idx="16">
                  <c:v>2018. II. semester</c:v>
                </c:pt>
                <c:pt idx="17">
                  <c:v>2019. I. semester</c:v>
                </c:pt>
                <c:pt idx="18">
                  <c:v>2019. II. semester</c:v>
                </c:pt>
                <c:pt idx="19">
                  <c:v>2020. I. semester</c:v>
                </c:pt>
                <c:pt idx="20">
                  <c:v>2020. II. semester</c:v>
                </c:pt>
                <c:pt idx="21">
                  <c:v>2021. I. semester</c:v>
                </c:pt>
                <c:pt idx="22">
                  <c:v>2021. II. semester</c:v>
                </c:pt>
                <c:pt idx="23">
                  <c:v>2022. I. semester</c:v>
                </c:pt>
                <c:pt idx="24">
                  <c:v>2022. II. semester</c:v>
                </c:pt>
              </c:strCache>
            </c:strRef>
          </c:cat>
          <c:val>
            <c:numRef>
              <c:f>Munka1!$B$5:$Z$5</c:f>
              <c:numCache>
                <c:formatCode>General</c:formatCode>
                <c:ptCount val="25"/>
                <c:pt idx="0">
                  <c:v>19</c:v>
                </c:pt>
                <c:pt idx="1">
                  <c:v>263</c:v>
                </c:pt>
                <c:pt idx="2">
                  <c:v>737</c:v>
                </c:pt>
                <c:pt idx="3">
                  <c:v>153</c:v>
                </c:pt>
                <c:pt idx="4">
                  <c:v>193</c:v>
                </c:pt>
                <c:pt idx="5">
                  <c:v>129</c:v>
                </c:pt>
                <c:pt idx="6">
                  <c:v>89</c:v>
                </c:pt>
                <c:pt idx="7">
                  <c:v>101</c:v>
                </c:pt>
                <c:pt idx="8">
                  <c:v>168</c:v>
                </c:pt>
                <c:pt idx="9">
                  <c:v>196</c:v>
                </c:pt>
                <c:pt idx="10">
                  <c:v>124</c:v>
                </c:pt>
                <c:pt idx="11">
                  <c:v>241</c:v>
                </c:pt>
                <c:pt idx="12">
                  <c:v>201</c:v>
                </c:pt>
                <c:pt idx="13">
                  <c:v>264</c:v>
                </c:pt>
                <c:pt idx="14">
                  <c:v>291</c:v>
                </c:pt>
                <c:pt idx="15">
                  <c:v>315</c:v>
                </c:pt>
                <c:pt idx="16">
                  <c:v>312</c:v>
                </c:pt>
                <c:pt idx="17">
                  <c:v>228</c:v>
                </c:pt>
                <c:pt idx="18">
                  <c:v>204</c:v>
                </c:pt>
                <c:pt idx="19">
                  <c:v>125</c:v>
                </c:pt>
                <c:pt idx="20">
                  <c:v>46</c:v>
                </c:pt>
                <c:pt idx="21">
                  <c:v>46</c:v>
                </c:pt>
                <c:pt idx="22">
                  <c:v>90</c:v>
                </c:pt>
                <c:pt idx="23">
                  <c:v>52</c:v>
                </c:pt>
                <c:pt idx="2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9-4940-A0B9-B426A9F5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512020927"/>
        <c:axId val="521519647"/>
      </c:barChart>
      <c:valAx>
        <c:axId val="521519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2020927"/>
        <c:crosses val="autoZero"/>
        <c:crossBetween val="between"/>
      </c:valAx>
      <c:catAx>
        <c:axId val="512020927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cap="all" spc="12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2151964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u-HU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hu-HU" sz="4400" b="0" i="0" u="none" strike="noStrike" baseline="0" dirty="0">
                <a:latin typeface="Josefin Sans Regular" panose="020B0604020202020204" charset="-18"/>
              </a:rPr>
              <a:t>ECC </a:t>
            </a:r>
            <a:r>
              <a:rPr lang="hu-HU" sz="4400" b="0" i="0" u="none" strike="noStrike" baseline="0" dirty="0" err="1">
                <a:latin typeface="Josefin Sans Regular" panose="020B0604020202020204" charset="-18"/>
              </a:rPr>
              <a:t>exams</a:t>
            </a:r>
            <a:r>
              <a:rPr lang="hu-HU" sz="4400" b="0" i="0" u="none" strike="noStrike" baseline="0" dirty="0">
                <a:latin typeface="Josefin Sans Regular" panose="020B0604020202020204" charset="-18"/>
              </a:rPr>
              <a:t> </a:t>
            </a:r>
            <a:r>
              <a:rPr lang="hu-HU" sz="4400" b="0" i="0" u="none" strike="noStrike" baseline="0" dirty="0" err="1">
                <a:latin typeface="Josefin Sans Regular" panose="020B0604020202020204" charset="-18"/>
              </a:rPr>
              <a:t>by</a:t>
            </a:r>
            <a:r>
              <a:rPr lang="hu-HU" sz="4400" b="0" i="0" u="none" strike="noStrike" baseline="0" dirty="0">
                <a:latin typeface="Josefin Sans Regular" panose="020B0604020202020204" charset="-18"/>
              </a:rPr>
              <a:t> </a:t>
            </a:r>
            <a:r>
              <a:rPr lang="hu-HU" sz="4400" b="0" i="0" u="none" strike="noStrike" baseline="0" dirty="0" err="1">
                <a:latin typeface="Josefin Sans Regular" panose="020B0604020202020204" charset="-18"/>
              </a:rPr>
              <a:t>year</a:t>
            </a:r>
            <a:endParaRPr lang="hu-HU" sz="4400" b="0" i="0" u="none" strike="noStrike" kern="1200" cap="none" spc="0" baseline="0" dirty="0">
              <a:solidFill>
                <a:srgbClr val="595959"/>
              </a:solidFill>
              <a:uFillTx/>
              <a:latin typeface="Josefin Sans Regular" panose="020B0604020202020204" charset="-18"/>
            </a:endParaRPr>
          </a:p>
        </c:rich>
      </c:tx>
      <c:overlay val="0"/>
      <c:spPr>
        <a:noFill/>
        <a:ln>
          <a:noFill/>
        </a:ln>
      </c:spPr>
    </c:title>
    <c:autoTitleDeleted val="0"/>
    <c:view3D>
      <c:rotX val="14"/>
      <c:rotY val="19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Munka1!$A$30</c:f>
              <c:strCache>
                <c:ptCount val="1"/>
                <c:pt idx="0">
                  <c:v>Number of exams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Munka1!$B$29:$N$29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Munka1!$B$30:$N$30</c:f>
              <c:numCache>
                <c:formatCode>General</c:formatCode>
                <c:ptCount val="13"/>
                <c:pt idx="0">
                  <c:v>1</c:v>
                </c:pt>
                <c:pt idx="1">
                  <c:v>45</c:v>
                </c:pt>
                <c:pt idx="2">
                  <c:v>23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  <c:pt idx="6">
                  <c:v>27</c:v>
                </c:pt>
                <c:pt idx="7">
                  <c:v>26</c:v>
                </c:pt>
                <c:pt idx="8">
                  <c:v>19</c:v>
                </c:pt>
                <c:pt idx="9">
                  <c:v>16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C-458D-95E8-3E5F3CF1F84C}"/>
            </c:ext>
          </c:extLst>
        </c:ser>
        <c:ser>
          <c:idx val="1"/>
          <c:order val="1"/>
          <c:tx>
            <c:strRef>
              <c:f>Munka1!$A$31</c:f>
              <c:strCache>
                <c:ptCount val="1"/>
                <c:pt idx="0">
                  <c:v>Number of examinees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numRef>
              <c:f>Munka1!$B$29:$N$29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Munka1!$B$31:$N$31</c:f>
              <c:numCache>
                <c:formatCode>General</c:formatCode>
                <c:ptCount val="13"/>
                <c:pt idx="0">
                  <c:v>19</c:v>
                </c:pt>
                <c:pt idx="1">
                  <c:v>1000</c:v>
                </c:pt>
                <c:pt idx="2">
                  <c:v>346</c:v>
                </c:pt>
                <c:pt idx="3">
                  <c:v>218</c:v>
                </c:pt>
                <c:pt idx="4">
                  <c:v>269</c:v>
                </c:pt>
                <c:pt idx="5">
                  <c:v>320</c:v>
                </c:pt>
                <c:pt idx="6">
                  <c:v>442</c:v>
                </c:pt>
                <c:pt idx="7">
                  <c:v>555</c:v>
                </c:pt>
                <c:pt idx="8">
                  <c:v>627</c:v>
                </c:pt>
                <c:pt idx="9">
                  <c:v>432</c:v>
                </c:pt>
                <c:pt idx="10">
                  <c:v>171</c:v>
                </c:pt>
                <c:pt idx="11">
                  <c:v>136</c:v>
                </c:pt>
                <c:pt idx="1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C-458D-95E8-3E5F3CF1F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276239"/>
        <c:axId val="591277071"/>
        <c:axId val="0"/>
      </c:bar3DChart>
      <c:valAx>
        <c:axId val="591277071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91276239"/>
        <c:crosses val="autoZero"/>
        <c:crossBetween val="between"/>
      </c:valAx>
      <c:catAx>
        <c:axId val="59127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9127707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24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u-HU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3200" b="1" i="0" u="none" strike="noStrike" kern="1200" cap="all" spc="150" baseline="0">
                <a:solidFill>
                  <a:srgbClr val="7F7F7F"/>
                </a:solidFill>
                <a:latin typeface="Josefin Sans Regular" panose="020B0604020202020204" charset="-18"/>
              </a:defRPr>
            </a:pPr>
            <a:r>
              <a:rPr lang="hu-HU" sz="3200" b="1" i="0" u="none" strike="noStrike" cap="all" baseline="0">
                <a:latin typeface="Josefin Sans Regular" panose="020B0604020202020204" charset="-18"/>
              </a:rPr>
              <a:t>Average of participants</a:t>
            </a:r>
            <a:endParaRPr lang="hu-HU" sz="3200" b="1" i="0" u="none" strike="noStrike" kern="1200" cap="all" spc="150" baseline="0">
              <a:solidFill>
                <a:srgbClr val="7F7F7F"/>
              </a:solidFill>
              <a:uFillTx/>
              <a:latin typeface="Josefin Sans Regular" panose="020B0604020202020204" charset="-18"/>
            </a:endParaRPr>
          </a:p>
        </c:rich>
      </c:tx>
      <c:overlay val="0"/>
      <c:spPr>
        <a:noFill/>
        <a:ln>
          <a:noFill/>
        </a:ln>
      </c:spPr>
    </c:title>
    <c:autoTitleDeleted val="0"/>
    <c:view3D>
      <c:rotX val="9"/>
      <c:rotY val="360"/>
      <c:rAngAx val="0"/>
    </c:view3D>
    <c:floor>
      <c:thickness val="0"/>
      <c:spPr>
        <a:solidFill>
          <a:srgbClr val="FFFFFF"/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Munka1!$A$57</c:f>
              <c:strCache>
                <c:ptCount val="1"/>
                <c:pt idx="0">
                  <c:v>Average of participants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/>
            </a:blipFill>
            <a:ln w="9528">
              <a:solidFill>
                <a:srgbClr val="70AD47"/>
              </a:solidFill>
              <a:prstDash val="solid"/>
            </a:ln>
          </c:spPr>
          <c:invertIfNegative val="0"/>
          <c:pictureOptions>
            <c:pictureFormat val="stack"/>
          </c:pictureOptions>
          <c:cat>
            <c:numRef>
              <c:f>Munka1!$B$54:$N$54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Munka1!$B$57:$N$57</c:f>
              <c:numCache>
                <c:formatCode>0.0</c:formatCode>
                <c:ptCount val="13"/>
                <c:pt idx="0">
                  <c:v>19</c:v>
                </c:pt>
                <c:pt idx="1">
                  <c:v>22.222222222222221</c:v>
                </c:pt>
                <c:pt idx="2">
                  <c:v>15.043478260869565</c:v>
                </c:pt>
                <c:pt idx="3">
                  <c:v>16.76923076923077</c:v>
                </c:pt>
                <c:pt idx="4">
                  <c:v>16.8125</c:v>
                </c:pt>
                <c:pt idx="5">
                  <c:v>16</c:v>
                </c:pt>
                <c:pt idx="6">
                  <c:v>16.37037037037037</c:v>
                </c:pt>
                <c:pt idx="7">
                  <c:v>21.346153846153847</c:v>
                </c:pt>
                <c:pt idx="8">
                  <c:v>33</c:v>
                </c:pt>
                <c:pt idx="9">
                  <c:v>27</c:v>
                </c:pt>
                <c:pt idx="10">
                  <c:v>21.375</c:v>
                </c:pt>
                <c:pt idx="11">
                  <c:v>13.6</c:v>
                </c:pt>
                <c:pt idx="12">
                  <c:v>9.1111111111111107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7-4D44-A8FA-FE0929A8E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box"/>
        <c:axId val="591276655"/>
        <c:axId val="591274159"/>
        <c:axId val="0"/>
      </c:bar3DChart>
      <c:valAx>
        <c:axId val="591274159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0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91276655"/>
        <c:crosses val="autoZero"/>
        <c:crossBetween val="between"/>
      </c:valAx>
      <c:catAx>
        <c:axId val="591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591274159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u-HU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1B4AF-00E9-4AA4-AB20-575B3B62FD05}" type="datetimeFigureOut">
              <a:rPr lang="hu-HU" smtClean="0"/>
              <a:t>2022.10.11.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547C-F37A-4DBC-B871-A66E4DC1F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Magára a vizsgateszt kitöltésére a legtöbb embernek elég 40 perc, azonban az egyértelmű instrukciókra szükség van.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48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REDIFI és </a:t>
            </a:r>
            <a:r>
              <a:rPr lang="hu-HU" dirty="0" err="1"/>
              <a:t>Szenyorita</a:t>
            </a:r>
            <a:r>
              <a:rPr lang="hu-HU" dirty="0"/>
              <a:t>. A REDIFI kevés vizsgát tartott, viszont a </a:t>
            </a:r>
            <a:r>
              <a:rPr lang="hu-HU" dirty="0" err="1"/>
              <a:t>Szenyorita</a:t>
            </a:r>
            <a:r>
              <a:rPr lang="hu-HU" dirty="0"/>
              <a:t> azóta is aktív, jelenleg a magyarországi vizsgákat szinte teljes egészében ők bonyolítják. Kezdetben még több volt a sikertelen vizsgák száma a jelenlegihez képest.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14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szívesen fizetik ki azt a képzést, aminek a birtokában a dolgozók külföldre mehetnek. (Heni mondta, hogy még ő fizessen, hogy elmenjenek.)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37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30 órás képzés helyett az egy napos felkészítés vált gyakorlottá, melyet partnerünk a </a:t>
            </a:r>
            <a:r>
              <a:rPr lang="hu-HU" dirty="0" err="1"/>
              <a:t>Szenyorita</a:t>
            </a:r>
            <a:r>
              <a:rPr lang="hu-HU" dirty="0"/>
              <a:t> végez. A résztvevők megkapják az EGT jegyzetet, a nap során próbavizsgát írnak, majd a végén magát a tesztet töltik ki. A vizsgák szinte 100 %-ban sikeresek. A vizsgák Katymáron és Szabadkán vannak, 10x45 perces blokkban dolgozzuk fel az anyagot.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18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Jól látható, hogy a pandémia ideje alatt visszaesett a vizsgák és a vizsgázók száma. Az utolsó </a:t>
            </a:r>
            <a:r>
              <a:rPr lang="hu-HU" dirty="0" err="1"/>
              <a:t>semester</a:t>
            </a:r>
            <a:r>
              <a:rPr lang="hu-HU" dirty="0"/>
              <a:t> még csak 2 hónap adatait tartalmazza, így bízunk benne, hogy lassan visszatérünk a korábbi időszak tendenciáihoz.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3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Vizsgázók átlaga az összes vizsgára nézve közel 20 fő/vizsga (19,8), de ez a korábbi időszakoknak köszönhető.  A pandémia alatt sokszor 10 fő alatt is tartottunk vizsgát.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covid nagyon hátráltatta a munkát, bizalmatlanok lettek az emberek, de ez mostanra már oldódik.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767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Kiegészülhetne a tanúsítvány két modullal, az egészségügyi ápolási ismeretekkel és az alapfokú elsősegélynyújtási ismeretekkel. A felkészítés során ezekről is beszélnek a résztvevőknek az oktatóink. (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RR mérés, VC szint ellenőrzés, inzulin vagy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vérhigító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beadása, mobilizálás, ágyban fekvő beteggel mindenféle teendő- etetés, fürdetés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stb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dirty="0"/>
          </a:p>
          <a:p>
            <a:r>
              <a:rPr lang="hu-HU" dirty="0"/>
              <a:t>Magyarországon sajnos továbbra sem fogadják el a tanúsítványt.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0547C-F37A-4DBC-B871-A66E4DC1F89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73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175216" cy="3726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11: European Care Certificate: setting the foundations right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Ákos Pordán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054D6D2-9D6A-CA04-5C73-E1DA8CE6C0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49" y="6712192"/>
            <a:ext cx="2540550" cy="3050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199" y="1074203"/>
            <a:ext cx="10744200" cy="243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Development</a:t>
            </a:r>
            <a:r>
              <a:rPr lang="hu-HU" sz="7200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exams</a:t>
            </a:r>
            <a:endParaRPr lang="en-US" sz="72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70DCBD0-8D4C-6503-4C39-EB73AADF4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91967"/>
              </p:ext>
            </p:extLst>
          </p:nvPr>
        </p:nvGraphicFramePr>
        <p:xfrm>
          <a:off x="6553201" y="2970095"/>
          <a:ext cx="10515600" cy="622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Kép 13">
            <a:extLst>
              <a:ext uri="{FF2B5EF4-FFF2-40B4-BE49-F238E27FC236}">
                <a16:creationId xmlns:a16="http://schemas.microsoft.com/office/drawing/2014/main" id="{99F7BDED-C2DA-6832-462B-146E38E65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8" y="3507561"/>
            <a:ext cx="5154782" cy="38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65532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 err="1">
                <a:solidFill>
                  <a:srgbClr val="000000"/>
                </a:solidFill>
                <a:latin typeface="Oswald"/>
              </a:rPr>
              <a:t>Experiences</a:t>
            </a: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6542" y="3164304"/>
            <a:ext cx="12039600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5094"/>
              </a:lnSpc>
              <a:buFontTx/>
              <a:buChar char="-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Social workers will always be needed</a:t>
            </a:r>
            <a:endParaRPr lang="hu-HU" sz="4548" dirty="0">
              <a:solidFill>
                <a:srgbClr val="000000"/>
              </a:solidFill>
              <a:latin typeface="Josefin Sans Regular"/>
            </a:endParaRPr>
          </a:p>
          <a:p>
            <a:pPr marL="685800" indent="-685800" algn="ctr">
              <a:lnSpc>
                <a:spcPts val="5094"/>
              </a:lnSpc>
              <a:buFontTx/>
              <a:buChar char="-"/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94C5A5C-9ABA-BC7D-C44C-4AB651FF0815}"/>
              </a:ext>
            </a:extLst>
          </p:cNvPr>
          <p:cNvSpPr txBox="1"/>
          <p:nvPr/>
        </p:nvSpPr>
        <p:spPr>
          <a:xfrm>
            <a:off x="2133600" y="4483767"/>
            <a:ext cx="1501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latin typeface="Josefin Sans Regular" panose="020B0604020202020204" charset="-18"/>
              </a:rPr>
              <a:t>The curriculum should be expanded (first aid, dementia, dying, hospice care)</a:t>
            </a:r>
            <a:endParaRPr lang="hu-HU" sz="3200" dirty="0">
              <a:latin typeface="Josefin Sans Regular" panose="020B0604020202020204" charset="-18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Josefin Sans Regular" panose="020B0604020202020204" charset="-18"/>
              </a:rPr>
              <a:t>The preparation should be supplemented with practical training in a demonstration room</a:t>
            </a:r>
            <a:endParaRPr lang="hu-HU" sz="3200" dirty="0">
              <a:latin typeface="Josefin Sans Regular" panose="020B0604020202020204" charset="-18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Josefin Sans Regular" panose="020B0604020202020204" charset="-18"/>
              </a:rPr>
              <a:t>The certificate would be more widely accepted if it included a certificate of completed practical time</a:t>
            </a:r>
            <a:endParaRPr lang="hu-HU" sz="3200" dirty="0">
              <a:latin typeface="Josefin Sa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953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8184" y="1281141"/>
            <a:ext cx="11175216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 err="1">
                <a:solidFill>
                  <a:srgbClr val="000000"/>
                </a:solidFill>
                <a:latin typeface="Oswald"/>
              </a:rPr>
              <a:t>Thank</a:t>
            </a:r>
            <a:r>
              <a:rPr lang="hu-HU" sz="7051" dirty="0">
                <a:solidFill>
                  <a:srgbClr val="000000"/>
                </a:solidFill>
                <a:latin typeface="Oswald"/>
              </a:rPr>
              <a:t> </a:t>
            </a:r>
            <a:r>
              <a:rPr lang="hu-HU" sz="7051" dirty="0" err="1">
                <a:solidFill>
                  <a:srgbClr val="000000"/>
                </a:solidFill>
                <a:latin typeface="Oswald"/>
              </a:rPr>
              <a:t>you</a:t>
            </a:r>
            <a:r>
              <a:rPr lang="hu-HU" sz="7051" dirty="0">
                <a:solidFill>
                  <a:srgbClr val="000000"/>
                </a:solidFill>
                <a:latin typeface="Oswald"/>
              </a:rPr>
              <a:t> </a:t>
            </a:r>
            <a:r>
              <a:rPr lang="hu-HU" sz="7051" dirty="0" err="1">
                <a:solidFill>
                  <a:srgbClr val="000000"/>
                </a:solidFill>
                <a:latin typeface="Oswald"/>
              </a:rPr>
              <a:t>for</a:t>
            </a:r>
            <a:r>
              <a:rPr lang="hu-HU" sz="7051" dirty="0">
                <a:solidFill>
                  <a:srgbClr val="000000"/>
                </a:solidFill>
                <a:latin typeface="Oswald"/>
              </a:rPr>
              <a:t> </a:t>
            </a:r>
            <a:r>
              <a:rPr lang="hu-HU" sz="7051" dirty="0" err="1">
                <a:solidFill>
                  <a:srgbClr val="000000"/>
                </a:solidFill>
                <a:latin typeface="Oswald"/>
              </a:rPr>
              <a:t>your</a:t>
            </a:r>
            <a:r>
              <a:rPr lang="hu-HU" sz="7051" dirty="0">
                <a:solidFill>
                  <a:srgbClr val="000000"/>
                </a:solidFill>
                <a:latin typeface="Oswald"/>
              </a:rPr>
              <a:t> </a:t>
            </a:r>
            <a:r>
              <a:rPr lang="hu-HU" sz="7051" dirty="0" err="1">
                <a:solidFill>
                  <a:srgbClr val="000000"/>
                </a:solidFill>
                <a:latin typeface="Oswald"/>
              </a:rPr>
              <a:t>attention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Ákos Pordán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054D6D2-9D6A-CA04-5C73-E1DA8CE6C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49" y="6712192"/>
            <a:ext cx="2540550" cy="3050743"/>
          </a:xfrm>
          <a:prstGeom prst="rect">
            <a:avLst/>
          </a:prstGeom>
        </p:spPr>
      </p:pic>
      <p:pic>
        <p:nvPicPr>
          <p:cNvPr id="16" name="Kép 15" descr="A képen személy, beltéri, mennyezet, csoport látható&#10;&#10;Automatikusan generált leírás">
            <a:extLst>
              <a:ext uri="{FF2B5EF4-FFF2-40B4-BE49-F238E27FC236}">
                <a16:creationId xmlns:a16="http://schemas.microsoft.com/office/drawing/2014/main" id="{6198B6EA-2EB2-EA93-1D17-B82C862536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/>
          <a:stretch/>
        </p:blipFill>
        <p:spPr>
          <a:xfrm>
            <a:off x="9432752" y="3703566"/>
            <a:ext cx="6858000" cy="4088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34400" y="1370590"/>
            <a:ext cx="8654705" cy="85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8392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>
                <a:solidFill>
                  <a:srgbClr val="000000"/>
                </a:solidFill>
                <a:latin typeface="Oswald"/>
              </a:rPr>
              <a:t>ECC – in Hungary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5800" y="3779728"/>
            <a:ext cx="12039600" cy="66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First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exam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in Hungary – 17.12.2010.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AD58F28-F0E6-32C5-9582-9F9E42A7F61D}"/>
              </a:ext>
            </a:extLst>
          </p:cNvPr>
          <p:cNvSpPr txBox="1"/>
          <p:nvPr/>
        </p:nvSpPr>
        <p:spPr>
          <a:xfrm>
            <a:off x="4093680" y="4810788"/>
            <a:ext cx="12814253" cy="52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It was a mock exam with the participation of 19 people</a:t>
            </a:r>
            <a:r>
              <a:rPr lang="hu-HU" sz="2800" dirty="0">
                <a:latin typeface="Josefin Sans Regular" panose="020B0604020202020204" charset="-18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They all worked in the social field, but did not know the curriculum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Pass-6, Fail -13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2800" dirty="0">
              <a:latin typeface="Josefin Sans Regular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Josefin Sans Regular" panose="020B0604020202020204" charset="-18"/>
              </a:rPr>
              <a:t>Experiences:</a:t>
            </a:r>
            <a:endParaRPr lang="hu-HU" sz="2800" b="1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>
                <a:latin typeface="Josefin Sans Regular" panose="020B0604020202020204" charset="-18"/>
              </a:rPr>
              <a:t>N</a:t>
            </a:r>
            <a:r>
              <a:rPr lang="en-US" sz="2800" dirty="0" err="1">
                <a:latin typeface="Josefin Sans Regular" panose="020B0604020202020204" charset="-18"/>
              </a:rPr>
              <a:t>ecessary</a:t>
            </a:r>
            <a:r>
              <a:rPr lang="en-US" sz="2800" dirty="0">
                <a:latin typeface="Josefin Sans Regular" panose="020B0604020202020204" charset="-18"/>
              </a:rPr>
              <a:t> to give the exact instructions 15-20 minutes outside the exam time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The questions are of a different type than what </a:t>
            </a:r>
            <a:r>
              <a:rPr lang="hu-HU" sz="2800" dirty="0" err="1">
                <a:latin typeface="Josefin Sans Regular" panose="020B0604020202020204" charset="-18"/>
              </a:rPr>
              <a:t>they</a:t>
            </a:r>
            <a:r>
              <a:rPr lang="en-US" sz="2800" dirty="0">
                <a:latin typeface="Josefin Sans Regular" panose="020B0604020202020204" charset="-18"/>
              </a:rPr>
              <a:t> have encountered so far, </a:t>
            </a:r>
            <a:r>
              <a:rPr lang="hu-HU" sz="2800" dirty="0" err="1">
                <a:latin typeface="Josefin Sans Regular" panose="020B0604020202020204" charset="-18"/>
              </a:rPr>
              <a:t>they</a:t>
            </a:r>
            <a:r>
              <a:rPr lang="en-US" sz="2800" dirty="0">
                <a:latin typeface="Josefin Sans Regular" panose="020B0604020202020204" charset="-18"/>
              </a:rPr>
              <a:t> have to tune 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5096646" cy="243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>
                <a:solidFill>
                  <a:srgbClr val="000000"/>
                </a:solidFill>
                <a:latin typeface="Oswald"/>
              </a:rPr>
              <a:t>ECC – in Hungary - </a:t>
            </a:r>
            <a:r>
              <a:rPr lang="hu-HU" sz="7051" dirty="0" err="1">
                <a:solidFill>
                  <a:srgbClr val="000000"/>
                </a:solidFill>
                <a:latin typeface="Oswald"/>
              </a:rPr>
              <a:t>Beginnings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4038600" y="3307417"/>
            <a:ext cx="12039600" cy="66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2011 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21386A1-3DEC-6E9F-2E9E-3EC6F46F0E1D}"/>
              </a:ext>
            </a:extLst>
          </p:cNvPr>
          <p:cNvSpPr txBox="1"/>
          <p:nvPr/>
        </p:nvSpPr>
        <p:spPr>
          <a:xfrm>
            <a:off x="914400" y="3972856"/>
            <a:ext cx="11353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dirty="0"/>
              <a:t> </a:t>
            </a:r>
            <a:r>
              <a:rPr lang="en-US" sz="2800" dirty="0">
                <a:latin typeface="Josefin Sans Regular" panose="020B0604020202020204" charset="-18"/>
              </a:rPr>
              <a:t>- 45 exams - we held the most exams this year</a:t>
            </a:r>
            <a:endParaRPr lang="hu-HU" sz="2800" dirty="0">
              <a:latin typeface="Josefin Sans Regular" panose="020B0604020202020204" charset="-18"/>
            </a:endParaRP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1000 examinees</a:t>
            </a:r>
            <a:endParaRPr lang="hu-HU" sz="2800" dirty="0">
              <a:latin typeface="Josefin Sans Regular" panose="020B0604020202020204" charset="-18"/>
            </a:endParaRP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2 partner </a:t>
            </a:r>
            <a:r>
              <a:rPr lang="en-US" sz="2800">
                <a:latin typeface="Josefin Sans Regular" panose="020B0604020202020204" charset="-18"/>
              </a:rPr>
              <a:t>organizations joined</a:t>
            </a:r>
            <a:endParaRPr lang="hu-HU" sz="2800" dirty="0">
              <a:latin typeface="Josefin Sans Regular" panose="020B0604020202020204" charset="-18"/>
            </a:endParaRPr>
          </a:p>
          <a:p>
            <a:r>
              <a:rPr lang="hu-HU" sz="2800" dirty="0">
                <a:latin typeface="Josefin Sans Regular" panose="020B0604020202020204" charset="-18"/>
              </a:rPr>
              <a:t> 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18" name="Kép 17" descr="A képen mennyezet, beltéri, fal, padló látható&#10;&#10;Automatikusan generált leírás">
            <a:extLst>
              <a:ext uri="{FF2B5EF4-FFF2-40B4-BE49-F238E27FC236}">
                <a16:creationId xmlns:a16="http://schemas.microsoft.com/office/drawing/2014/main" id="{D5D4E37F-B7D1-4ED2-00E5-00AB3ECFF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35" y="5004695"/>
            <a:ext cx="8781165" cy="49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0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686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>
                <a:solidFill>
                  <a:srgbClr val="000000"/>
                </a:solidFill>
                <a:latin typeface="Oswald"/>
              </a:rPr>
              <a:t>ECC – in Hungary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5800" y="3779728"/>
            <a:ext cx="15240000" cy="66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ECC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training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Hungary – 2014-2018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AD58F28-F0E6-32C5-9582-9F9E42A7F61D}"/>
              </a:ext>
            </a:extLst>
          </p:cNvPr>
          <p:cNvSpPr txBox="1"/>
          <p:nvPr/>
        </p:nvSpPr>
        <p:spPr>
          <a:xfrm>
            <a:off x="5473747" y="4569474"/>
            <a:ext cx="128142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30-hour accredited training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at the end of the training, the participants received not only the certification of the qualified training, but also the E</a:t>
            </a:r>
            <a:r>
              <a:rPr lang="hu-HU" sz="2800" dirty="0">
                <a:latin typeface="Josefin Sans Regular" panose="020B0604020202020204" charset="-18"/>
              </a:rPr>
              <a:t>CC</a:t>
            </a:r>
            <a:r>
              <a:rPr lang="en-US" sz="2800" dirty="0">
                <a:latin typeface="Josefin Sans Regular" panose="020B0604020202020204" charset="-18"/>
              </a:rPr>
              <a:t> certificate if they passed the exam</a:t>
            </a:r>
            <a:endParaRPr lang="hu-HU" sz="2800" dirty="0">
              <a:latin typeface="Josefin Sans Regular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Josefin Sans Regular" panose="020B0604020202020204" charset="-18"/>
              </a:rPr>
              <a:t>Experiences:</a:t>
            </a:r>
            <a:r>
              <a:rPr lang="hu-HU" sz="2800" dirty="0">
                <a:latin typeface="Josefin Sans Regular" panose="020B0604020202020204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Josefin Sans Regular" panose="020B0604020202020204" charset="-18"/>
              </a:rPr>
              <a:t>- w</a:t>
            </a:r>
            <a:r>
              <a:rPr lang="en-US" sz="2800" dirty="0">
                <a:latin typeface="Josefin Sans Regular" panose="020B0604020202020204" charset="-18"/>
              </a:rPr>
              <a:t>e held 7 trainings/exams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Institutions are reluctant to send their employees because they are afraid that they will go abroad to look for work with the certificate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12" name="Kép 11" descr="A képen szöveg, beltéri, fal, személy látható&#10;&#10;Automatikusan generált leírás">
            <a:extLst>
              <a:ext uri="{FF2B5EF4-FFF2-40B4-BE49-F238E27FC236}">
                <a16:creationId xmlns:a16="http://schemas.microsoft.com/office/drawing/2014/main" id="{5DB36FE4-F750-A64A-DA3D-63FEA405D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26116"/>
          <a:stretch/>
        </p:blipFill>
        <p:spPr>
          <a:xfrm>
            <a:off x="572830" y="4940351"/>
            <a:ext cx="4605676" cy="41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686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>
                <a:solidFill>
                  <a:srgbClr val="000000"/>
                </a:solidFill>
                <a:latin typeface="Oswald"/>
              </a:rPr>
              <a:t>ECC – in Hungary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-1939709" y="3922494"/>
            <a:ext cx="15240000" cy="66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1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day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preparation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instead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training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AD58F28-F0E6-32C5-9582-9F9E42A7F61D}"/>
              </a:ext>
            </a:extLst>
          </p:cNvPr>
          <p:cNvSpPr txBox="1"/>
          <p:nvPr/>
        </p:nvSpPr>
        <p:spPr>
          <a:xfrm>
            <a:off x="749346" y="6445630"/>
            <a:ext cx="1281425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 err="1">
                <a:latin typeface="Josefin Sans Regular" panose="020B0604020202020204" charset="-18"/>
              </a:rPr>
              <a:t>Hand</a:t>
            </a:r>
            <a:r>
              <a:rPr lang="hu-HU" sz="2800" dirty="0">
                <a:latin typeface="Josefin Sans Regular" panose="020B0604020202020204" charset="-18"/>
              </a:rPr>
              <a:t> in </a:t>
            </a:r>
            <a:r>
              <a:rPr lang="hu-HU" sz="2800" dirty="0" err="1">
                <a:latin typeface="Josefin Sans Regular" panose="020B0604020202020204" charset="-18"/>
              </a:rPr>
              <a:t>Hand’s</a:t>
            </a:r>
            <a:r>
              <a:rPr lang="hu-HU" sz="2800" dirty="0">
                <a:latin typeface="Josefin Sans Regular" panose="020B0604020202020204" charset="-18"/>
              </a:rPr>
              <a:t> partner </a:t>
            </a:r>
            <a:r>
              <a:rPr lang="hu-HU" sz="2800" dirty="0" err="1">
                <a:latin typeface="Josefin Sans Regular" panose="020B0604020202020204" charset="-18"/>
              </a:rPr>
              <a:t>organisation</a:t>
            </a:r>
            <a:r>
              <a:rPr lang="hu-HU" sz="2800" dirty="0">
                <a:latin typeface="Josefin Sans Regular" panose="020B0604020202020204" charset="-18"/>
              </a:rPr>
              <a:t> –</a:t>
            </a:r>
            <a:r>
              <a:rPr lang="hu-HU" sz="2800" dirty="0" err="1">
                <a:latin typeface="Josefin Sans Regular" panose="020B0604020202020204" charset="-18"/>
              </a:rPr>
              <a:t>Szenyorita</a:t>
            </a:r>
            <a:r>
              <a:rPr lang="hu-HU" sz="2800" dirty="0">
                <a:latin typeface="Josefin Sans Regular" panose="020B0604020202020204" charset="-18"/>
              </a:rPr>
              <a:t> Association- Katymár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 err="1">
                <a:latin typeface="Josefin Sans Regular" panose="020B0604020202020204" charset="-18"/>
              </a:rPr>
              <a:t>Prepared</a:t>
            </a:r>
            <a:r>
              <a:rPr lang="hu-HU" sz="2800" dirty="0">
                <a:latin typeface="Josefin Sans Regular" panose="020B0604020202020204" charset="-18"/>
              </a:rPr>
              <a:t> </a:t>
            </a:r>
            <a:r>
              <a:rPr lang="hu-HU" sz="2800" dirty="0" err="1">
                <a:latin typeface="Josefin Sans Regular" panose="020B0604020202020204" charset="-18"/>
              </a:rPr>
              <a:t>trainers</a:t>
            </a:r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Josefin Sans Regular" panose="020B0604020202020204" charset="-18"/>
              </a:rPr>
              <a:t>In the southern part of the country, in the hope of a </a:t>
            </a:r>
            <a:r>
              <a:rPr lang="hu-HU" sz="2800" dirty="0" err="1">
                <a:latin typeface="Josefin Sans Regular" panose="020B0604020202020204" charset="-18"/>
              </a:rPr>
              <a:t>job</a:t>
            </a:r>
            <a:r>
              <a:rPr lang="en-US" sz="2800" dirty="0">
                <a:latin typeface="Josefin Sans Regular" panose="020B0604020202020204" charset="-18"/>
              </a:rPr>
              <a:t> abroad (Germany, but mainly in the direction of Austria)</a:t>
            </a:r>
            <a:endParaRPr lang="hu-HU" sz="2800" dirty="0">
              <a:latin typeface="Josefin Sans Regular" panose="020B0604020202020204" charset="-18"/>
            </a:endParaRPr>
          </a:p>
          <a:p>
            <a:endParaRPr lang="hu-HU" sz="2800" dirty="0">
              <a:latin typeface="Josefin Sans Regular" panose="020B0604020202020204" charset="-18"/>
            </a:endParaRP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13" name="Kép 12" descr="A képen személy, beltéri, padló, csoport látható&#10;&#10;Automatikusan generált leírás">
            <a:extLst>
              <a:ext uri="{FF2B5EF4-FFF2-40B4-BE49-F238E27FC236}">
                <a16:creationId xmlns:a16="http://schemas.microsoft.com/office/drawing/2014/main" id="{2C6EBF75-1B2F-8E44-2CB3-79928889F7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r="17130" b="8862"/>
          <a:stretch/>
        </p:blipFill>
        <p:spPr>
          <a:xfrm>
            <a:off x="10611235" y="2281668"/>
            <a:ext cx="6848241" cy="44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7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744200" cy="243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Development</a:t>
            </a:r>
            <a:r>
              <a:rPr lang="hu-HU" sz="7200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exams</a:t>
            </a:r>
            <a:endParaRPr lang="en-US" sz="72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A1501C-2E1B-5ABC-9349-74ACC8706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921473"/>
              </p:ext>
            </p:extLst>
          </p:nvPr>
        </p:nvGraphicFramePr>
        <p:xfrm>
          <a:off x="3200401" y="2877862"/>
          <a:ext cx="14630400" cy="699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712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744200" cy="243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Development</a:t>
            </a:r>
            <a:r>
              <a:rPr lang="hu-HU" sz="7200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exams</a:t>
            </a:r>
            <a:endParaRPr lang="en-US" sz="72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8E20C4F-3FAB-D0E8-EB93-761F2B579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861626"/>
              </p:ext>
            </p:extLst>
          </p:nvPr>
        </p:nvGraphicFramePr>
        <p:xfrm>
          <a:off x="3657600" y="2986546"/>
          <a:ext cx="13811633" cy="713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249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199" y="1074203"/>
            <a:ext cx="10744200" cy="243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Development</a:t>
            </a:r>
            <a:r>
              <a:rPr lang="hu-HU" sz="7200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7200" dirty="0" err="1">
                <a:solidFill>
                  <a:srgbClr val="000000"/>
                </a:solidFill>
                <a:latin typeface="Josefin Sans Regular"/>
              </a:rPr>
              <a:t>exams</a:t>
            </a:r>
            <a:endParaRPr lang="en-US" sz="72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63C8A72-E5E6-3B89-2D4F-C9C751CB2C21}"/>
              </a:ext>
            </a:extLst>
          </p:cNvPr>
          <p:cNvGraphicFramePr>
            <a:graphicFrameLocks/>
          </p:cNvGraphicFramePr>
          <p:nvPr/>
        </p:nvGraphicFramePr>
        <p:xfrm>
          <a:off x="4572001" y="2933700"/>
          <a:ext cx="12496800" cy="660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944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591800" cy="243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hu-HU" sz="7051" dirty="0">
                <a:solidFill>
                  <a:srgbClr val="000000"/>
                </a:solidFill>
                <a:latin typeface="Oswald"/>
              </a:rPr>
              <a:t>ECC – in Hungary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71800" y="3212453"/>
            <a:ext cx="12039600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Number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exams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 233</a:t>
            </a:r>
          </a:p>
          <a:p>
            <a:pPr algn="ctr">
              <a:lnSpc>
                <a:spcPts val="5094"/>
              </a:lnSpc>
            </a:pP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Number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of </a:t>
            </a:r>
            <a:r>
              <a:rPr lang="hu-HU" sz="4548" dirty="0" err="1">
                <a:solidFill>
                  <a:srgbClr val="000000"/>
                </a:solidFill>
                <a:latin typeface="Josefin Sans Regular"/>
              </a:rPr>
              <a:t>examinees</a:t>
            </a:r>
            <a:r>
              <a:rPr lang="hu-HU" sz="4548" dirty="0">
                <a:solidFill>
                  <a:srgbClr val="000000"/>
                </a:solidFill>
                <a:latin typeface="Josefin Sans Regular"/>
              </a:rPr>
              <a:t>  4617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2" name="Kép 11" descr="A képen asztal, személy, beltéri, mennyezet látható&#10;&#10;Automatikusan generált leírás">
            <a:extLst>
              <a:ext uri="{FF2B5EF4-FFF2-40B4-BE49-F238E27FC236}">
                <a16:creationId xmlns:a16="http://schemas.microsoft.com/office/drawing/2014/main" id="{2D883853-27B3-CDC6-C8C0-5243015EF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21" y="5182689"/>
            <a:ext cx="7656279" cy="4306657"/>
          </a:xfrm>
          <a:prstGeom prst="rect">
            <a:avLst/>
          </a:prstGeom>
        </p:spPr>
      </p:pic>
      <p:pic>
        <p:nvPicPr>
          <p:cNvPr id="15" name="Kép 14" descr="A képen beltéri, személy, padló, fal látható&#10;&#10;Automatikusan generált leírás">
            <a:extLst>
              <a:ext uri="{FF2B5EF4-FFF2-40B4-BE49-F238E27FC236}">
                <a16:creationId xmlns:a16="http://schemas.microsoft.com/office/drawing/2014/main" id="{82A77278-6E66-BE84-1E5A-03B98313B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82" y="5166891"/>
            <a:ext cx="5742209" cy="43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76A78-E630-4F16-9DDA-C1D99E762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http://schemas.microsoft.com/office/2006/documentManagement/types"/>
    <ds:schemaRef ds:uri="http://schemas.microsoft.com/office/2006/metadata/properties"/>
    <ds:schemaRef ds:uri="e3956efd-aea9-4999-9bea-5ef7047655b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da3bd4-9d72-4173-bba8-11c710cf1070"/>
    <ds:schemaRef ds:uri="http://purl.org/dc/terms/"/>
    <ds:schemaRef ds:uri="0b4e6542-4a28-464b-916a-ac287e1e15ef"/>
    <ds:schemaRef ds:uri="cae8c1b8-3cee-434b-8da9-32960356a7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666</Words>
  <Application>Microsoft Office PowerPoint</Application>
  <PresentationFormat>Egyéni</PresentationFormat>
  <Paragraphs>80</Paragraphs>
  <Slides>12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Josefin Sans Regular</vt:lpstr>
      <vt:lpstr>Arial</vt:lpstr>
      <vt:lpstr>Oswald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Sebestyén Gabriella</dc:creator>
  <cp:lastModifiedBy>Pordán Ákos</cp:lastModifiedBy>
  <cp:revision>14</cp:revision>
  <dcterms:created xsi:type="dcterms:W3CDTF">2006-08-16T00:00:00Z</dcterms:created>
  <dcterms:modified xsi:type="dcterms:W3CDTF">2022-10-11T10:59:07Z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0x010100FD7F35B742077D49A421EC8005BC2DEB</vt:lpwstr>
  </property>
  <property fmtid="{D5CDD505-2E9C-101B-9397-08002B2CF9AE}" pid="3" name="MediaServiceImageTags">
    <vt:lpwstr/>
  </property>
</Properties>
</file>