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3"/>
    <p:sldId id="257" r:id="rId44"/>
    <p:sldId id="258" r:id="rId45"/>
    <p:sldId id="259" r:id="rId46"/>
    <p:sldId id="260" r:id="rId47"/>
    <p:sldId id="261" r:id="rId48"/>
    <p:sldId id="262" r:id="rId49"/>
    <p:sldId id="263" r:id="rId50"/>
    <p:sldId id="264" r:id="rId51"/>
    <p:sldId id="265" r:id="rId52"/>
    <p:sldId id="266" r:id="rId53"/>
    <p:sldId id="267" r:id="rId5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HK Grotesk" charset="1" panose="00000500000000000000"/>
      <p:regular r:id="rId11"/>
    </p:embeddedFont>
    <p:embeddedFont>
      <p:font typeface="HK Grotesk Bold" charset="1" panose="00000800000000000000"/>
      <p:regular r:id="rId12"/>
    </p:embeddedFont>
    <p:embeddedFont>
      <p:font typeface="HK Grotesk Italics" charset="1" panose="00000500000000000000"/>
      <p:regular r:id="rId13"/>
    </p:embeddedFont>
    <p:embeddedFont>
      <p:font typeface="HK Grotesk Bold Italics" charset="1" panose="00000800000000000000"/>
      <p:regular r:id="rId14"/>
    </p:embeddedFont>
    <p:embeddedFont>
      <p:font typeface="HK Grotesk Light" charset="1" panose="00000400000000000000"/>
      <p:regular r:id="rId15"/>
    </p:embeddedFont>
    <p:embeddedFont>
      <p:font typeface="HK Grotesk Light Italics" charset="1" panose="00000400000000000000"/>
      <p:regular r:id="rId16"/>
    </p:embeddedFont>
    <p:embeddedFont>
      <p:font typeface="HK Grotesk Medium" charset="1" panose="00000600000000000000"/>
      <p:regular r:id="rId17"/>
    </p:embeddedFont>
    <p:embeddedFont>
      <p:font typeface="HK Grotesk Medium Italics" charset="1" panose="00000600000000000000"/>
      <p:regular r:id="rId18"/>
    </p:embeddedFont>
    <p:embeddedFont>
      <p:font typeface="HK Grotesk Semi-Bold" charset="1" panose="00000700000000000000"/>
      <p:regular r:id="rId19"/>
    </p:embeddedFont>
    <p:embeddedFont>
      <p:font typeface="HK Grotesk Semi-Bold Italics" charset="1" panose="00000700000000000000"/>
      <p:regular r:id="rId20"/>
    </p:embeddedFont>
    <p:embeddedFont>
      <p:font typeface="Open Sans" charset="1" panose="020B0606030504020204"/>
      <p:regular r:id="rId21"/>
    </p:embeddedFont>
    <p:embeddedFont>
      <p:font typeface="Open Sans Bold" charset="1" panose="020B0806030504020204"/>
      <p:regular r:id="rId22"/>
    </p:embeddedFont>
    <p:embeddedFont>
      <p:font typeface="Open Sans Italics" charset="1" panose="020B0606030504020204"/>
      <p:regular r:id="rId23"/>
    </p:embeddedFont>
    <p:embeddedFont>
      <p:font typeface="Open Sans Bold Italics" charset="1" panose="020B0806030504020204"/>
      <p:regular r:id="rId24"/>
    </p:embeddedFont>
    <p:embeddedFont>
      <p:font typeface="Open Sans Light" charset="1" panose="020B0306030504020204"/>
      <p:regular r:id="rId25"/>
    </p:embeddedFont>
    <p:embeddedFont>
      <p:font typeface="Open Sans Light Italics" charset="1" panose="020B0306030504020204"/>
      <p:regular r:id="rId26"/>
    </p:embeddedFont>
    <p:embeddedFont>
      <p:font typeface="Open Sans Ultra-Bold" charset="1" panose="00000000000000000000"/>
      <p:regular r:id="rId27"/>
    </p:embeddedFont>
    <p:embeddedFont>
      <p:font typeface="Open Sans Ultra-Bold Italics" charset="1" panose="00000000000000000000"/>
      <p:regular r:id="rId28"/>
    </p:embeddedFont>
    <p:embeddedFont>
      <p:font typeface="Muli" charset="1" panose="00000500000000000000"/>
      <p:regular r:id="rId29"/>
    </p:embeddedFont>
    <p:embeddedFont>
      <p:font typeface="Muli Bold" charset="1" panose="00000800000000000000"/>
      <p:regular r:id="rId30"/>
    </p:embeddedFont>
    <p:embeddedFont>
      <p:font typeface="Muli Italics" charset="1" panose="00000500000000000000"/>
      <p:regular r:id="rId31"/>
    </p:embeddedFont>
    <p:embeddedFont>
      <p:font typeface="Muli Bold Italics" charset="1" panose="00000800000000000000"/>
      <p:regular r:id="rId32"/>
    </p:embeddedFont>
    <p:embeddedFont>
      <p:font typeface="Muli Extra-Light" charset="1" panose="00000300000000000000"/>
      <p:regular r:id="rId33"/>
    </p:embeddedFont>
    <p:embeddedFont>
      <p:font typeface="Muli Extra-Light Italics" charset="1" panose="00000300000000000000"/>
      <p:regular r:id="rId34"/>
    </p:embeddedFont>
    <p:embeddedFont>
      <p:font typeface="Muli Light" charset="1" panose="00000400000000000000"/>
      <p:regular r:id="rId35"/>
    </p:embeddedFont>
    <p:embeddedFont>
      <p:font typeface="Muli Light Italics" charset="1" panose="00000400000000000000"/>
      <p:regular r:id="rId36"/>
    </p:embeddedFont>
    <p:embeddedFont>
      <p:font typeface="Muli Semi-Bold" charset="1" panose="00000700000000000000"/>
      <p:regular r:id="rId37"/>
    </p:embeddedFont>
    <p:embeddedFont>
      <p:font typeface="Muli Semi-Bold Italics" charset="1" panose="00000700000000000000"/>
      <p:regular r:id="rId38"/>
    </p:embeddedFont>
    <p:embeddedFont>
      <p:font typeface="Muli Ultra-Bold" charset="1" panose="00000900000000000000"/>
      <p:regular r:id="rId39"/>
    </p:embeddedFont>
    <p:embeddedFont>
      <p:font typeface="Muli Ultra-Bold Italics" charset="1" panose="00000900000000000000"/>
      <p:regular r:id="rId40"/>
    </p:embeddedFont>
    <p:embeddedFont>
      <p:font typeface="Muli Heavy" charset="1" panose="00000A00000000000000"/>
      <p:regular r:id="rId41"/>
    </p:embeddedFont>
    <p:embeddedFont>
      <p:font typeface="Muli Heavy Italics" charset="1" panose="00000A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slides/slide1.xml" Type="http://schemas.openxmlformats.org/officeDocument/2006/relationships/slide"/><Relationship Id="rId44" Target="slides/slide2.xml" Type="http://schemas.openxmlformats.org/officeDocument/2006/relationships/slide"/><Relationship Id="rId45" Target="slides/slide3.xml" Type="http://schemas.openxmlformats.org/officeDocument/2006/relationships/slide"/><Relationship Id="rId46" Target="slides/slide4.xml" Type="http://schemas.openxmlformats.org/officeDocument/2006/relationships/slide"/><Relationship Id="rId47" Target="slides/slide5.xml" Type="http://schemas.openxmlformats.org/officeDocument/2006/relationships/slide"/><Relationship Id="rId48" Target="slides/slide6.xml" Type="http://schemas.openxmlformats.org/officeDocument/2006/relationships/slide"/><Relationship Id="rId49" Target="slides/slide7.xml" Type="http://schemas.openxmlformats.org/officeDocument/2006/relationships/slide"/><Relationship Id="rId5" Target="tableStyles.xml" Type="http://schemas.openxmlformats.org/officeDocument/2006/relationships/tableStyles"/><Relationship Id="rId50" Target="slides/slide8.xml" Type="http://schemas.openxmlformats.org/officeDocument/2006/relationships/slide"/><Relationship Id="rId51" Target="slides/slide9.xml" Type="http://schemas.openxmlformats.org/officeDocument/2006/relationships/slide"/><Relationship Id="rId52" Target="slides/slide10.xml" Type="http://schemas.openxmlformats.org/officeDocument/2006/relationships/slide"/><Relationship Id="rId53" Target="slides/slide11.xml" Type="http://schemas.openxmlformats.org/officeDocument/2006/relationships/slide"/><Relationship Id="rId54" Target="slides/slide12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6.jpe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6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6.jpeg" Type="http://schemas.openxmlformats.org/officeDocument/2006/relationships/image"/><Relationship Id="rId6" Target="../media/image28.png" Type="http://schemas.openxmlformats.org/officeDocument/2006/relationships/image"/><Relationship Id="rId7" Target="../media/image29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5.jpe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5.jpe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.pn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5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4.jpeg" Type="http://schemas.openxmlformats.org/officeDocument/2006/relationships/image"/><Relationship Id="rId8" Target="../media/image16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6.jpe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2" Target="../media/image17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6.jpeg" Type="http://schemas.openxmlformats.org/officeDocument/2006/relationships/image"/><Relationship Id="rId6" Target="../media/image19.jpe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2284" y="594336"/>
            <a:ext cx="5741753" cy="1559843"/>
            <a:chOff x="0" y="0"/>
            <a:chExt cx="7655671" cy="2079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655687" cy="2079752"/>
            </a:xfrm>
            <a:custGeom>
              <a:avLst/>
              <a:gdLst/>
              <a:ahLst/>
              <a:cxnLst/>
              <a:rect r="r" b="b" t="t" l="l"/>
              <a:pathLst>
                <a:path h="2079752" w="7655687">
                  <a:moveTo>
                    <a:pt x="0" y="0"/>
                  </a:moveTo>
                  <a:lnTo>
                    <a:pt x="7655687" y="0"/>
                  </a:lnTo>
                  <a:lnTo>
                    <a:pt x="7655687" y="2079752"/>
                  </a:lnTo>
                  <a:lnTo>
                    <a:pt x="0" y="2079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" t="0" r="-27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2818398">
            <a:off x="4482423" y="9579659"/>
            <a:ext cx="13927056" cy="8381555"/>
            <a:chOff x="0" y="0"/>
            <a:chExt cx="18569408" cy="1117540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69432" cy="11175365"/>
            </a:xfrm>
            <a:custGeom>
              <a:avLst/>
              <a:gdLst/>
              <a:ahLst/>
              <a:cxnLst/>
              <a:rect r="r" b="b" t="t" l="l"/>
              <a:pathLst>
                <a:path h="11175365" w="18569432">
                  <a:moveTo>
                    <a:pt x="0" y="0"/>
                  </a:moveTo>
                  <a:lnTo>
                    <a:pt x="18569432" y="0"/>
                  </a:lnTo>
                  <a:lnTo>
                    <a:pt x="18569432" y="11175365"/>
                  </a:lnTo>
                  <a:lnTo>
                    <a:pt x="0" y="11175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2199934" y="9459969"/>
            <a:ext cx="2358387" cy="640695"/>
            <a:chOff x="0" y="0"/>
            <a:chExt cx="3144516" cy="8542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44520" cy="854202"/>
            </a:xfrm>
            <a:custGeom>
              <a:avLst/>
              <a:gdLst/>
              <a:ahLst/>
              <a:cxnLst/>
              <a:rect r="r" b="b" t="t" l="l"/>
              <a:pathLst>
                <a:path h="854202" w="3144520">
                  <a:moveTo>
                    <a:pt x="0" y="0"/>
                  </a:moveTo>
                  <a:lnTo>
                    <a:pt x="3144520" y="0"/>
                  </a:lnTo>
                  <a:lnTo>
                    <a:pt x="3144520" y="854202"/>
                  </a:lnTo>
                  <a:lnTo>
                    <a:pt x="0" y="8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" t="0" r="-33" b="-6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509731" y="9459969"/>
            <a:ext cx="1472862" cy="640695"/>
            <a:chOff x="0" y="0"/>
            <a:chExt cx="1963816" cy="8542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63801" cy="854202"/>
            </a:xfrm>
            <a:custGeom>
              <a:avLst/>
              <a:gdLst/>
              <a:ahLst/>
              <a:cxnLst/>
              <a:rect r="r" b="b" t="t" l="l"/>
              <a:pathLst>
                <a:path h="854202" w="1963801">
                  <a:moveTo>
                    <a:pt x="0" y="0"/>
                  </a:moveTo>
                  <a:lnTo>
                    <a:pt x="1963801" y="0"/>
                  </a:lnTo>
                  <a:lnTo>
                    <a:pt x="1963801" y="854202"/>
                  </a:lnTo>
                  <a:lnTo>
                    <a:pt x="0" y="8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27" r="0" b="-23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787133" y="1028700"/>
            <a:ext cx="8848057" cy="8151138"/>
            <a:chOff x="0" y="0"/>
            <a:chExt cx="11797409" cy="1086818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797411" cy="10868279"/>
            </a:xfrm>
            <a:custGeom>
              <a:avLst/>
              <a:gdLst/>
              <a:ahLst/>
              <a:cxnLst/>
              <a:rect r="r" b="b" t="t" l="l"/>
              <a:pathLst>
                <a:path h="10868279" w="11797411">
                  <a:moveTo>
                    <a:pt x="2234311" y="740156"/>
                  </a:moveTo>
                  <a:lnTo>
                    <a:pt x="326898" y="4029710"/>
                  </a:lnTo>
                  <a:cubicBezTo>
                    <a:pt x="0" y="4592447"/>
                    <a:pt x="79375" y="5302123"/>
                    <a:pt x="520700" y="5780786"/>
                  </a:cubicBezTo>
                  <a:lnTo>
                    <a:pt x="4769866" y="10389616"/>
                  </a:lnTo>
                  <a:cubicBezTo>
                    <a:pt x="5050028" y="10695432"/>
                    <a:pt x="5446903" y="10868279"/>
                    <a:pt x="5860161" y="10868279"/>
                  </a:cubicBezTo>
                  <a:lnTo>
                    <a:pt x="10312527" y="10868279"/>
                  </a:lnTo>
                  <a:cubicBezTo>
                    <a:pt x="11132058" y="10868279"/>
                    <a:pt x="11797411" y="10202926"/>
                    <a:pt x="11797411" y="9383395"/>
                  </a:cubicBezTo>
                  <a:lnTo>
                    <a:pt x="11797411" y="3476371"/>
                  </a:lnTo>
                  <a:cubicBezTo>
                    <a:pt x="11797411" y="3170555"/>
                    <a:pt x="11704066" y="2871724"/>
                    <a:pt x="11526520" y="2621915"/>
                  </a:cubicBezTo>
                  <a:lnTo>
                    <a:pt x="10125710" y="630428"/>
                  </a:lnTo>
                  <a:cubicBezTo>
                    <a:pt x="9847961" y="235839"/>
                    <a:pt x="9394952" y="0"/>
                    <a:pt x="8911717" y="0"/>
                  </a:cubicBezTo>
                  <a:lnTo>
                    <a:pt x="3518408" y="0"/>
                  </a:lnTo>
                  <a:cubicBezTo>
                    <a:pt x="2988437" y="0"/>
                    <a:pt x="2498090" y="282448"/>
                    <a:pt x="2234311" y="740156"/>
                  </a:cubicBezTo>
                  <a:close/>
                </a:path>
              </a:pathLst>
            </a:custGeom>
            <a:blipFill>
              <a:blip r:embed="rId5"/>
              <a:stretch>
                <a:fillRect l="-20352" t="0" r="-19267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3290593">
            <a:off x="14600570" y="-4443969"/>
            <a:ext cx="8817011" cy="5306238"/>
            <a:chOff x="0" y="0"/>
            <a:chExt cx="11756015" cy="707498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5017226" y="9450379"/>
            <a:ext cx="3117062" cy="640695"/>
            <a:chOff x="0" y="0"/>
            <a:chExt cx="4156083" cy="85426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156075" cy="854202"/>
            </a:xfrm>
            <a:custGeom>
              <a:avLst/>
              <a:gdLst/>
              <a:ahLst/>
              <a:cxnLst/>
              <a:rect r="r" b="b" t="t" l="l"/>
              <a:pathLst>
                <a:path h="854202" w="4156075">
                  <a:moveTo>
                    <a:pt x="0" y="0"/>
                  </a:moveTo>
                  <a:lnTo>
                    <a:pt x="4156075" y="0"/>
                  </a:lnTo>
                  <a:lnTo>
                    <a:pt x="4156075" y="854202"/>
                  </a:lnTo>
                  <a:lnTo>
                    <a:pt x="0" y="8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305" r="0" b="-1311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532284" y="2856020"/>
            <a:ext cx="7544916" cy="2489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69"/>
              </a:lnSpc>
            </a:pPr>
            <a:r>
              <a:rPr lang="en-US" sz="4800" spc="-191">
                <a:solidFill>
                  <a:srgbClr val="000000"/>
                </a:solidFill>
                <a:latin typeface="Open Sans Bold"/>
              </a:rPr>
              <a:t>TIAP, a research to support service providers to transfer innovations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32284" y="6743700"/>
            <a:ext cx="7087716" cy="702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Muli"/>
              </a:rPr>
              <a:t>Eléonore Ségard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09731" y="7571075"/>
            <a:ext cx="8848057" cy="1305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2799">
                <a:solidFill>
                  <a:srgbClr val="000000"/>
                </a:solidFill>
                <a:latin typeface="Muli"/>
              </a:rPr>
              <a:t>Bordeaux Population Health, Inserm</a:t>
            </a:r>
          </a:p>
          <a:p>
            <a:pPr algn="l">
              <a:lnSpc>
                <a:spcPts val="4759"/>
              </a:lnSpc>
            </a:pPr>
            <a:r>
              <a:rPr lang="en-US" sz="2799">
                <a:solidFill>
                  <a:srgbClr val="000000"/>
                </a:solidFill>
                <a:latin typeface="Muli"/>
              </a:rPr>
              <a:t>FIRAH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6563970" y="8989511"/>
            <a:ext cx="2741955" cy="1406305"/>
          </a:xfrm>
          <a:custGeom>
            <a:avLst/>
            <a:gdLst/>
            <a:ahLst/>
            <a:cxnLst/>
            <a:rect r="r" b="b" t="t" l="l"/>
            <a:pathLst>
              <a:path h="1406305" w="2741955">
                <a:moveTo>
                  <a:pt x="0" y="0"/>
                </a:moveTo>
                <a:lnTo>
                  <a:pt x="2741955" y="0"/>
                </a:lnTo>
                <a:lnTo>
                  <a:pt x="2741955" y="1406305"/>
                </a:lnTo>
                <a:lnTo>
                  <a:pt x="0" y="14063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55" r="0" b="-55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624488" y="8989511"/>
            <a:ext cx="3104375" cy="1500047"/>
          </a:xfrm>
          <a:custGeom>
            <a:avLst/>
            <a:gdLst/>
            <a:ahLst/>
            <a:cxnLst/>
            <a:rect r="r" b="b" t="t" l="l"/>
            <a:pathLst>
              <a:path h="1500047" w="3104375">
                <a:moveTo>
                  <a:pt x="0" y="0"/>
                </a:moveTo>
                <a:lnTo>
                  <a:pt x="3104375" y="0"/>
                </a:lnTo>
                <a:lnTo>
                  <a:pt x="3104375" y="1500047"/>
                </a:lnTo>
                <a:lnTo>
                  <a:pt x="0" y="15000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267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28600" y="8689347"/>
            <a:ext cx="8848057" cy="666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1399">
                <a:solidFill>
                  <a:srgbClr val="000000"/>
                </a:solidFill>
                <a:latin typeface="Muli"/>
              </a:rPr>
              <a:t>ESTOMS2021_256225 / This research has been funded by the CNSA.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3125807">
            <a:off x="16968968" y="3009682"/>
            <a:ext cx="8817011" cy="5306238"/>
            <a:chOff x="0" y="0"/>
            <a:chExt cx="11756015" cy="70749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3914414" y="238396"/>
            <a:ext cx="4071808" cy="1106175"/>
            <a:chOff x="0" y="0"/>
            <a:chExt cx="5429077" cy="1474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429123" cy="1474851"/>
            </a:xfrm>
            <a:custGeom>
              <a:avLst/>
              <a:gdLst/>
              <a:ahLst/>
              <a:cxnLst/>
              <a:rect r="r" b="b" t="t" l="l"/>
              <a:pathLst>
                <a:path h="1474851" w="5429123">
                  <a:moveTo>
                    <a:pt x="0" y="0"/>
                  </a:moveTo>
                  <a:lnTo>
                    <a:pt x="5429123" y="0"/>
                  </a:lnTo>
                  <a:lnTo>
                    <a:pt x="5429123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" t="0" r="-26" b="-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4247895">
            <a:off x="7586360" y="10859729"/>
            <a:ext cx="8817011" cy="5306238"/>
            <a:chOff x="0" y="0"/>
            <a:chExt cx="11756015" cy="70749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4247895">
            <a:off x="-1035967" y="-6660262"/>
            <a:ext cx="8817011" cy="5306238"/>
            <a:chOff x="0" y="0"/>
            <a:chExt cx="11756015" cy="70749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02160" y="9233702"/>
            <a:ext cx="4141753" cy="856593"/>
          </a:xfrm>
          <a:custGeom>
            <a:avLst/>
            <a:gdLst/>
            <a:ahLst/>
            <a:cxnLst/>
            <a:rect r="r" b="b" t="t" l="l"/>
            <a:pathLst>
              <a:path h="856593" w="4141753">
                <a:moveTo>
                  <a:pt x="0" y="0"/>
                </a:moveTo>
                <a:lnTo>
                  <a:pt x="4141753" y="0"/>
                </a:lnTo>
                <a:lnTo>
                  <a:pt x="4141753" y="856593"/>
                </a:lnTo>
                <a:lnTo>
                  <a:pt x="0" y="856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28115" y="9317631"/>
            <a:ext cx="3553485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HK Grotesk"/>
              </a:rPr>
              <a:t>#Innovation4Inclusion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017226" y="9450379"/>
            <a:ext cx="3117062" cy="640695"/>
            <a:chOff x="0" y="0"/>
            <a:chExt cx="4156083" cy="8542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156075" cy="854202"/>
            </a:xfrm>
            <a:custGeom>
              <a:avLst/>
              <a:gdLst/>
              <a:ahLst/>
              <a:cxnLst/>
              <a:rect r="r" b="b" t="t" l="l"/>
              <a:pathLst>
                <a:path h="854202" w="4156075">
                  <a:moveTo>
                    <a:pt x="0" y="0"/>
                  </a:moveTo>
                  <a:lnTo>
                    <a:pt x="4156075" y="0"/>
                  </a:lnTo>
                  <a:lnTo>
                    <a:pt x="4156075" y="854202"/>
                  </a:lnTo>
                  <a:lnTo>
                    <a:pt x="0" y="8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305" r="0" b="-1311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72440" y="1760220"/>
            <a:ext cx="16504920" cy="1016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spc="-263">
                <a:solidFill>
                  <a:srgbClr val="202122"/>
                </a:solidFill>
                <a:latin typeface="Open Sans"/>
              </a:rPr>
              <a:t>Innovation is about Continuous Learning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430504" y="3491386"/>
            <a:ext cx="2979109" cy="3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What purpose?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952377" y="3549084"/>
            <a:ext cx="2979109" cy="3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Which direction?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474251" y="3530139"/>
            <a:ext cx="2979109" cy="3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What positioning?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755179" y="3009900"/>
            <a:ext cx="1745871" cy="1279417"/>
          </a:xfrm>
          <a:custGeom>
            <a:avLst/>
            <a:gdLst/>
            <a:ahLst/>
            <a:cxnLst/>
            <a:rect r="r" b="b" t="t" l="l"/>
            <a:pathLst>
              <a:path h="1279417" w="1745871">
                <a:moveTo>
                  <a:pt x="0" y="0"/>
                </a:moveTo>
                <a:lnTo>
                  <a:pt x="1745871" y="0"/>
                </a:lnTo>
                <a:lnTo>
                  <a:pt x="1745871" y="1279417"/>
                </a:lnTo>
                <a:lnTo>
                  <a:pt x="0" y="12794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701851" y="5122545"/>
            <a:ext cx="2979109" cy="3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What Use Case?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482840" y="5159658"/>
            <a:ext cx="3134670" cy="3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What Operational Case?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236002" y="5198745"/>
            <a:ext cx="2979109" cy="3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What Economic Case?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4378319" y="4426113"/>
            <a:ext cx="2671431" cy="1601986"/>
          </a:xfrm>
          <a:custGeom>
            <a:avLst/>
            <a:gdLst/>
            <a:ahLst/>
            <a:cxnLst/>
            <a:rect r="r" b="b" t="t" l="l"/>
            <a:pathLst>
              <a:path h="1601986" w="2671431">
                <a:moveTo>
                  <a:pt x="0" y="0"/>
                </a:moveTo>
                <a:lnTo>
                  <a:pt x="2671431" y="0"/>
                </a:lnTo>
                <a:lnTo>
                  <a:pt x="2671431" y="1601986"/>
                </a:lnTo>
                <a:lnTo>
                  <a:pt x="0" y="16019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8226739" y="6615299"/>
            <a:ext cx="1850159" cy="3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Which Roles ?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191242" y="7713395"/>
            <a:ext cx="2473154" cy="3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Which Ecosystem?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050985" y="7713396"/>
            <a:ext cx="2771989" cy="3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What Structure ?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7729737" y="7021719"/>
            <a:ext cx="2952503" cy="1970796"/>
          </a:xfrm>
          <a:custGeom>
            <a:avLst/>
            <a:gdLst/>
            <a:ahLst/>
            <a:cxnLst/>
            <a:rect r="r" b="b" t="t" l="l"/>
            <a:pathLst>
              <a:path h="1970796" w="2952503">
                <a:moveTo>
                  <a:pt x="0" y="0"/>
                </a:moveTo>
                <a:lnTo>
                  <a:pt x="2952503" y="0"/>
                </a:lnTo>
                <a:lnTo>
                  <a:pt x="2952503" y="1970796"/>
                </a:lnTo>
                <a:lnTo>
                  <a:pt x="0" y="19707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3125807">
            <a:off x="16968968" y="3009682"/>
            <a:ext cx="8817011" cy="5306238"/>
            <a:chOff x="0" y="0"/>
            <a:chExt cx="11756015" cy="70749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3914414" y="238396"/>
            <a:ext cx="4071808" cy="1106175"/>
            <a:chOff x="0" y="0"/>
            <a:chExt cx="5429077" cy="1474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429123" cy="1474851"/>
            </a:xfrm>
            <a:custGeom>
              <a:avLst/>
              <a:gdLst/>
              <a:ahLst/>
              <a:cxnLst/>
              <a:rect r="r" b="b" t="t" l="l"/>
              <a:pathLst>
                <a:path h="1474851" w="5429123">
                  <a:moveTo>
                    <a:pt x="0" y="0"/>
                  </a:moveTo>
                  <a:lnTo>
                    <a:pt x="5429123" y="0"/>
                  </a:lnTo>
                  <a:lnTo>
                    <a:pt x="5429123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" t="0" r="-26" b="-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4247895">
            <a:off x="7586360" y="10859729"/>
            <a:ext cx="8817011" cy="5306238"/>
            <a:chOff x="0" y="0"/>
            <a:chExt cx="11756015" cy="70749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4247895">
            <a:off x="-1035967" y="-6660262"/>
            <a:ext cx="8817011" cy="5306238"/>
            <a:chOff x="0" y="0"/>
            <a:chExt cx="11756015" cy="70749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02160" y="9233702"/>
            <a:ext cx="4141753" cy="856593"/>
          </a:xfrm>
          <a:custGeom>
            <a:avLst/>
            <a:gdLst/>
            <a:ahLst/>
            <a:cxnLst/>
            <a:rect r="r" b="b" t="t" l="l"/>
            <a:pathLst>
              <a:path h="856593" w="4141753">
                <a:moveTo>
                  <a:pt x="0" y="0"/>
                </a:moveTo>
                <a:lnTo>
                  <a:pt x="4141753" y="0"/>
                </a:lnTo>
                <a:lnTo>
                  <a:pt x="4141753" y="856593"/>
                </a:lnTo>
                <a:lnTo>
                  <a:pt x="0" y="856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28115" y="9317631"/>
            <a:ext cx="3553485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HK Grotesk"/>
              </a:rPr>
              <a:t>#Innovation4Inclusion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017226" y="9450379"/>
            <a:ext cx="3117062" cy="640695"/>
            <a:chOff x="0" y="0"/>
            <a:chExt cx="4156083" cy="8542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156075" cy="854202"/>
            </a:xfrm>
            <a:custGeom>
              <a:avLst/>
              <a:gdLst/>
              <a:ahLst/>
              <a:cxnLst/>
              <a:rect r="r" b="b" t="t" l="l"/>
              <a:pathLst>
                <a:path h="854202" w="4156075">
                  <a:moveTo>
                    <a:pt x="0" y="0"/>
                  </a:moveTo>
                  <a:lnTo>
                    <a:pt x="4156075" y="0"/>
                  </a:lnTo>
                  <a:lnTo>
                    <a:pt x="4156075" y="854202"/>
                  </a:lnTo>
                  <a:lnTo>
                    <a:pt x="0" y="8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305" r="0" b="-1311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72440" y="1760220"/>
            <a:ext cx="16504920" cy="1016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spc="-263">
                <a:solidFill>
                  <a:srgbClr val="202122"/>
                </a:solidFill>
                <a:latin typeface="Open Sans"/>
              </a:rPr>
              <a:t>Doing it TOGETHER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502770" y="2905095"/>
            <a:ext cx="11244043" cy="74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000" spc="-159">
                <a:solidFill>
                  <a:srgbClr val="174C96"/>
                </a:solidFill>
                <a:latin typeface="Open Sans Bold"/>
              </a:rPr>
              <a:t>The AAL Innovation Story</a:t>
            </a:r>
          </a:p>
          <a:p>
            <a:pPr algn="ctr">
              <a:lnSpc>
                <a:spcPts val="5280"/>
              </a:lnSpc>
            </a:pPr>
          </a:p>
        </p:txBody>
      </p:sp>
      <p:grpSp>
        <p:nvGrpSpPr>
          <p:cNvPr name="Group 16" id="16"/>
          <p:cNvGrpSpPr/>
          <p:nvPr/>
        </p:nvGrpSpPr>
        <p:grpSpPr>
          <a:xfrm rot="0">
            <a:off x="6899518" y="3987800"/>
            <a:ext cx="3882464" cy="1568225"/>
            <a:chOff x="0" y="0"/>
            <a:chExt cx="5176619" cy="20909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6891" y="16891"/>
              <a:ext cx="5142738" cy="2057146"/>
            </a:xfrm>
            <a:custGeom>
              <a:avLst/>
              <a:gdLst/>
              <a:ahLst/>
              <a:cxnLst/>
              <a:rect r="r" b="b" t="t" l="l"/>
              <a:pathLst>
                <a:path h="2057146" w="5142738">
                  <a:moveTo>
                    <a:pt x="0" y="0"/>
                  </a:moveTo>
                  <a:lnTo>
                    <a:pt x="4104132" y="0"/>
                  </a:lnTo>
                  <a:lnTo>
                    <a:pt x="5142738" y="1028573"/>
                  </a:lnTo>
                  <a:lnTo>
                    <a:pt x="4104132" y="2057146"/>
                  </a:lnTo>
                  <a:lnTo>
                    <a:pt x="0" y="2057146"/>
                  </a:lnTo>
                  <a:lnTo>
                    <a:pt x="1038733" y="1028573"/>
                  </a:lnTo>
                  <a:close/>
                </a:path>
              </a:pathLst>
            </a:custGeom>
            <a:solidFill>
              <a:srgbClr val="E6E6E6">
                <a:alpha val="80784"/>
              </a:srgbClr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-1397" y="0"/>
              <a:ext cx="5178044" cy="2091182"/>
            </a:xfrm>
            <a:custGeom>
              <a:avLst/>
              <a:gdLst/>
              <a:ahLst/>
              <a:cxnLst/>
              <a:rect r="r" b="b" t="t" l="l"/>
              <a:pathLst>
                <a:path h="2091182" w="5178044">
                  <a:moveTo>
                    <a:pt x="18288" y="0"/>
                  </a:moveTo>
                  <a:lnTo>
                    <a:pt x="4122420" y="0"/>
                  </a:lnTo>
                  <a:cubicBezTo>
                    <a:pt x="4126865" y="0"/>
                    <a:pt x="4131183" y="1778"/>
                    <a:pt x="4134358" y="4953"/>
                  </a:cubicBezTo>
                  <a:lnTo>
                    <a:pt x="5172964" y="1033526"/>
                  </a:lnTo>
                  <a:cubicBezTo>
                    <a:pt x="5176139" y="1036701"/>
                    <a:pt x="5178044" y="1041019"/>
                    <a:pt x="5178044" y="1045591"/>
                  </a:cubicBezTo>
                  <a:cubicBezTo>
                    <a:pt x="5178044" y="1050163"/>
                    <a:pt x="5176266" y="1054481"/>
                    <a:pt x="5172964" y="1057656"/>
                  </a:cubicBezTo>
                  <a:lnTo>
                    <a:pt x="4134358" y="2086229"/>
                  </a:lnTo>
                  <a:cubicBezTo>
                    <a:pt x="4131183" y="2089404"/>
                    <a:pt x="4126865" y="2091182"/>
                    <a:pt x="4122420" y="2091182"/>
                  </a:cubicBezTo>
                  <a:lnTo>
                    <a:pt x="18288" y="2091182"/>
                  </a:lnTo>
                  <a:cubicBezTo>
                    <a:pt x="11430" y="2091182"/>
                    <a:pt x="5207" y="2086991"/>
                    <a:pt x="2667" y="2080641"/>
                  </a:cubicBezTo>
                  <a:cubicBezTo>
                    <a:pt x="127" y="2074291"/>
                    <a:pt x="1524" y="2067052"/>
                    <a:pt x="6350" y="2062226"/>
                  </a:cubicBezTo>
                  <a:lnTo>
                    <a:pt x="1045083" y="1033399"/>
                  </a:lnTo>
                  <a:lnTo>
                    <a:pt x="1057021" y="1045464"/>
                  </a:lnTo>
                  <a:lnTo>
                    <a:pt x="1045083" y="1057529"/>
                  </a:lnTo>
                  <a:lnTo>
                    <a:pt x="6477" y="28956"/>
                  </a:lnTo>
                  <a:cubicBezTo>
                    <a:pt x="1524" y="24130"/>
                    <a:pt x="0" y="16891"/>
                    <a:pt x="2667" y="10541"/>
                  </a:cubicBezTo>
                  <a:cubicBezTo>
                    <a:pt x="5334" y="4191"/>
                    <a:pt x="11430" y="0"/>
                    <a:pt x="18288" y="0"/>
                  </a:cubicBezTo>
                  <a:moveTo>
                    <a:pt x="18288" y="33909"/>
                  </a:moveTo>
                  <a:lnTo>
                    <a:pt x="18288" y="16891"/>
                  </a:lnTo>
                  <a:lnTo>
                    <a:pt x="30226" y="4953"/>
                  </a:lnTo>
                  <a:lnTo>
                    <a:pt x="1068832" y="1033399"/>
                  </a:lnTo>
                  <a:cubicBezTo>
                    <a:pt x="1072007" y="1036574"/>
                    <a:pt x="1073912" y="1040892"/>
                    <a:pt x="1073912" y="1045464"/>
                  </a:cubicBezTo>
                  <a:cubicBezTo>
                    <a:pt x="1073912" y="1050036"/>
                    <a:pt x="1072134" y="1054354"/>
                    <a:pt x="1068832" y="1057529"/>
                  </a:cubicBezTo>
                  <a:lnTo>
                    <a:pt x="30226" y="2086102"/>
                  </a:lnTo>
                  <a:lnTo>
                    <a:pt x="18288" y="2074037"/>
                  </a:lnTo>
                  <a:lnTo>
                    <a:pt x="18288" y="2057146"/>
                  </a:lnTo>
                  <a:lnTo>
                    <a:pt x="4122420" y="2057146"/>
                  </a:lnTo>
                  <a:lnTo>
                    <a:pt x="4122420" y="2074037"/>
                  </a:lnTo>
                  <a:lnTo>
                    <a:pt x="4110482" y="2061972"/>
                  </a:lnTo>
                  <a:lnTo>
                    <a:pt x="5149088" y="1033399"/>
                  </a:lnTo>
                  <a:lnTo>
                    <a:pt x="5161026" y="1045464"/>
                  </a:lnTo>
                  <a:lnTo>
                    <a:pt x="5149088" y="1057529"/>
                  </a:lnTo>
                  <a:lnTo>
                    <a:pt x="4110482" y="28956"/>
                  </a:lnTo>
                  <a:lnTo>
                    <a:pt x="4122420" y="16891"/>
                  </a:lnTo>
                  <a:lnTo>
                    <a:pt x="4122420" y="33909"/>
                  </a:lnTo>
                  <a:lnTo>
                    <a:pt x="18288" y="339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7521184" y="4066964"/>
            <a:ext cx="2843011" cy="1484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spc="-95">
                <a:solidFill>
                  <a:srgbClr val="1A1A1A"/>
                </a:solidFill>
                <a:latin typeface="Open Sans Bold"/>
              </a:rPr>
              <a:t>Adapting Technology &amp; Changing</a:t>
            </a:r>
          </a:p>
          <a:p>
            <a:pPr algn="ctr">
              <a:lnSpc>
                <a:spcPts val="2592"/>
              </a:lnSpc>
            </a:pPr>
            <a:r>
              <a:rPr lang="en-US" sz="2400" spc="-95">
                <a:solidFill>
                  <a:srgbClr val="1A1A1A"/>
                </a:solidFill>
                <a:latin typeface="Open Sans Bold"/>
              </a:rPr>
              <a:t>the Ageing Narrative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2501900" y="4042774"/>
            <a:ext cx="3882464" cy="1568225"/>
            <a:chOff x="0" y="0"/>
            <a:chExt cx="5176619" cy="209096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6891" y="16891"/>
              <a:ext cx="5142738" cy="2057146"/>
            </a:xfrm>
            <a:custGeom>
              <a:avLst/>
              <a:gdLst/>
              <a:ahLst/>
              <a:cxnLst/>
              <a:rect r="r" b="b" t="t" l="l"/>
              <a:pathLst>
                <a:path h="2057146" w="5142738">
                  <a:moveTo>
                    <a:pt x="0" y="0"/>
                  </a:moveTo>
                  <a:lnTo>
                    <a:pt x="4104132" y="0"/>
                  </a:lnTo>
                  <a:lnTo>
                    <a:pt x="5142738" y="1028573"/>
                  </a:lnTo>
                  <a:lnTo>
                    <a:pt x="4104132" y="2057146"/>
                  </a:lnTo>
                  <a:lnTo>
                    <a:pt x="0" y="2057146"/>
                  </a:lnTo>
                  <a:lnTo>
                    <a:pt x="1038733" y="1028573"/>
                  </a:lnTo>
                  <a:close/>
                </a:path>
              </a:pathLst>
            </a:custGeom>
            <a:solidFill>
              <a:srgbClr val="D99694">
                <a:alpha val="80784"/>
              </a:srgbClr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-1397" y="0"/>
              <a:ext cx="5178044" cy="2091182"/>
            </a:xfrm>
            <a:custGeom>
              <a:avLst/>
              <a:gdLst/>
              <a:ahLst/>
              <a:cxnLst/>
              <a:rect r="r" b="b" t="t" l="l"/>
              <a:pathLst>
                <a:path h="2091182" w="5178044">
                  <a:moveTo>
                    <a:pt x="18288" y="0"/>
                  </a:moveTo>
                  <a:lnTo>
                    <a:pt x="4122420" y="0"/>
                  </a:lnTo>
                  <a:cubicBezTo>
                    <a:pt x="4126865" y="0"/>
                    <a:pt x="4131183" y="1778"/>
                    <a:pt x="4134358" y="4953"/>
                  </a:cubicBezTo>
                  <a:lnTo>
                    <a:pt x="5172964" y="1033526"/>
                  </a:lnTo>
                  <a:cubicBezTo>
                    <a:pt x="5176139" y="1036701"/>
                    <a:pt x="5178044" y="1041019"/>
                    <a:pt x="5178044" y="1045591"/>
                  </a:cubicBezTo>
                  <a:cubicBezTo>
                    <a:pt x="5178044" y="1050163"/>
                    <a:pt x="5176266" y="1054481"/>
                    <a:pt x="5172964" y="1057656"/>
                  </a:cubicBezTo>
                  <a:lnTo>
                    <a:pt x="4134358" y="2086229"/>
                  </a:lnTo>
                  <a:cubicBezTo>
                    <a:pt x="4131183" y="2089404"/>
                    <a:pt x="4126865" y="2091182"/>
                    <a:pt x="4122420" y="2091182"/>
                  </a:cubicBezTo>
                  <a:lnTo>
                    <a:pt x="18288" y="2091182"/>
                  </a:lnTo>
                  <a:cubicBezTo>
                    <a:pt x="11430" y="2091182"/>
                    <a:pt x="5207" y="2086991"/>
                    <a:pt x="2667" y="2080641"/>
                  </a:cubicBezTo>
                  <a:cubicBezTo>
                    <a:pt x="127" y="2074291"/>
                    <a:pt x="1524" y="2067052"/>
                    <a:pt x="6350" y="2062226"/>
                  </a:cubicBezTo>
                  <a:lnTo>
                    <a:pt x="1045083" y="1033399"/>
                  </a:lnTo>
                  <a:lnTo>
                    <a:pt x="1057021" y="1045464"/>
                  </a:lnTo>
                  <a:lnTo>
                    <a:pt x="1045083" y="1057529"/>
                  </a:lnTo>
                  <a:lnTo>
                    <a:pt x="6477" y="28956"/>
                  </a:lnTo>
                  <a:cubicBezTo>
                    <a:pt x="1524" y="24130"/>
                    <a:pt x="0" y="16891"/>
                    <a:pt x="2667" y="10541"/>
                  </a:cubicBezTo>
                  <a:cubicBezTo>
                    <a:pt x="5334" y="4191"/>
                    <a:pt x="11430" y="0"/>
                    <a:pt x="18288" y="0"/>
                  </a:cubicBezTo>
                  <a:moveTo>
                    <a:pt x="18288" y="33909"/>
                  </a:moveTo>
                  <a:lnTo>
                    <a:pt x="18288" y="16891"/>
                  </a:lnTo>
                  <a:lnTo>
                    <a:pt x="30226" y="4953"/>
                  </a:lnTo>
                  <a:lnTo>
                    <a:pt x="1068832" y="1033399"/>
                  </a:lnTo>
                  <a:cubicBezTo>
                    <a:pt x="1072007" y="1036574"/>
                    <a:pt x="1073912" y="1040892"/>
                    <a:pt x="1073912" y="1045464"/>
                  </a:cubicBezTo>
                  <a:cubicBezTo>
                    <a:pt x="1073912" y="1050036"/>
                    <a:pt x="1072134" y="1054354"/>
                    <a:pt x="1068832" y="1057529"/>
                  </a:cubicBezTo>
                  <a:lnTo>
                    <a:pt x="30226" y="2086102"/>
                  </a:lnTo>
                  <a:lnTo>
                    <a:pt x="18288" y="2074037"/>
                  </a:lnTo>
                  <a:lnTo>
                    <a:pt x="18288" y="2057146"/>
                  </a:lnTo>
                  <a:lnTo>
                    <a:pt x="4122420" y="2057146"/>
                  </a:lnTo>
                  <a:lnTo>
                    <a:pt x="4122420" y="2074037"/>
                  </a:lnTo>
                  <a:lnTo>
                    <a:pt x="4110482" y="2061972"/>
                  </a:lnTo>
                  <a:lnTo>
                    <a:pt x="5149088" y="1033399"/>
                  </a:lnTo>
                  <a:lnTo>
                    <a:pt x="5161026" y="1045464"/>
                  </a:lnTo>
                  <a:lnTo>
                    <a:pt x="5149088" y="1057529"/>
                  </a:lnTo>
                  <a:lnTo>
                    <a:pt x="4110482" y="28956"/>
                  </a:lnTo>
                  <a:lnTo>
                    <a:pt x="4122420" y="16891"/>
                  </a:lnTo>
                  <a:lnTo>
                    <a:pt x="4122420" y="33909"/>
                  </a:lnTo>
                  <a:lnTo>
                    <a:pt x="18288" y="339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3347131" y="4103479"/>
            <a:ext cx="2265089" cy="1484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spc="-95">
                <a:solidFill>
                  <a:srgbClr val="1A1A1A"/>
                </a:solidFill>
                <a:latin typeface="Open Sans Bold"/>
              </a:rPr>
              <a:t>Linking Technology with People &amp; Society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606040" y="5883582"/>
            <a:ext cx="3291644" cy="2207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89560" indent="-144780" lvl="1">
              <a:lnSpc>
                <a:spcPts val="2879"/>
              </a:lnSpc>
              <a:buFont typeface="Arial"/>
              <a:buChar char="•"/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Health and Care</a:t>
            </a:r>
          </a:p>
          <a:p>
            <a:pPr algn="l" marL="289560" indent="-144780" lvl="1">
              <a:lnSpc>
                <a:spcPts val="2879"/>
              </a:lnSpc>
              <a:buFont typeface="Arial"/>
              <a:buChar char="•"/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Mobility &amp; Transport</a:t>
            </a:r>
          </a:p>
          <a:p>
            <a:pPr algn="l" marL="289560" indent="-144780" lvl="1">
              <a:lnSpc>
                <a:spcPts val="2879"/>
              </a:lnSpc>
              <a:buFont typeface="Arial"/>
              <a:buChar char="•"/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Home &amp; Community</a:t>
            </a:r>
          </a:p>
          <a:p>
            <a:pPr algn="l" marL="289560" indent="-144780" lvl="1">
              <a:lnSpc>
                <a:spcPts val="2879"/>
              </a:lnSpc>
              <a:buFont typeface="Arial"/>
              <a:buChar char="•"/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Safety and Security</a:t>
            </a:r>
          </a:p>
          <a:p>
            <a:pPr algn="l" marL="289560" indent="-144780" lvl="1">
              <a:lnSpc>
                <a:spcPts val="2879"/>
              </a:lnSpc>
              <a:buFont typeface="Arial"/>
              <a:buChar char="•"/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Work &amp; Leisure</a:t>
            </a:r>
          </a:p>
          <a:p>
            <a:pPr algn="l" marL="289560" indent="-144780" lvl="1">
              <a:lnSpc>
                <a:spcPts val="2879"/>
              </a:lnSpc>
              <a:buFont typeface="Arial"/>
              <a:buChar char="•"/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…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1039007" y="4006258"/>
            <a:ext cx="3882464" cy="1568225"/>
            <a:chOff x="0" y="0"/>
            <a:chExt cx="5176619" cy="209096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16891" y="16891"/>
              <a:ext cx="5142738" cy="2057146"/>
            </a:xfrm>
            <a:custGeom>
              <a:avLst/>
              <a:gdLst/>
              <a:ahLst/>
              <a:cxnLst/>
              <a:rect r="r" b="b" t="t" l="l"/>
              <a:pathLst>
                <a:path h="2057146" w="5142738">
                  <a:moveTo>
                    <a:pt x="0" y="0"/>
                  </a:moveTo>
                  <a:lnTo>
                    <a:pt x="4104132" y="0"/>
                  </a:lnTo>
                  <a:lnTo>
                    <a:pt x="5142738" y="1028573"/>
                  </a:lnTo>
                  <a:lnTo>
                    <a:pt x="4104132" y="2057146"/>
                  </a:lnTo>
                  <a:lnTo>
                    <a:pt x="0" y="2057146"/>
                  </a:lnTo>
                  <a:lnTo>
                    <a:pt x="1038733" y="1028573"/>
                  </a:lnTo>
                  <a:close/>
                </a:path>
              </a:pathLst>
            </a:custGeom>
            <a:solidFill>
              <a:srgbClr val="DCE6F2">
                <a:alpha val="80784"/>
              </a:srgbClr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-1397" y="0"/>
              <a:ext cx="5178044" cy="2091182"/>
            </a:xfrm>
            <a:custGeom>
              <a:avLst/>
              <a:gdLst/>
              <a:ahLst/>
              <a:cxnLst/>
              <a:rect r="r" b="b" t="t" l="l"/>
              <a:pathLst>
                <a:path h="2091182" w="5178044">
                  <a:moveTo>
                    <a:pt x="18288" y="0"/>
                  </a:moveTo>
                  <a:lnTo>
                    <a:pt x="4122420" y="0"/>
                  </a:lnTo>
                  <a:cubicBezTo>
                    <a:pt x="4126865" y="0"/>
                    <a:pt x="4131183" y="1778"/>
                    <a:pt x="4134358" y="4953"/>
                  </a:cubicBezTo>
                  <a:lnTo>
                    <a:pt x="5172964" y="1033526"/>
                  </a:lnTo>
                  <a:cubicBezTo>
                    <a:pt x="5176139" y="1036701"/>
                    <a:pt x="5178044" y="1041019"/>
                    <a:pt x="5178044" y="1045591"/>
                  </a:cubicBezTo>
                  <a:cubicBezTo>
                    <a:pt x="5178044" y="1050163"/>
                    <a:pt x="5176266" y="1054481"/>
                    <a:pt x="5172964" y="1057656"/>
                  </a:cubicBezTo>
                  <a:lnTo>
                    <a:pt x="4134358" y="2086229"/>
                  </a:lnTo>
                  <a:cubicBezTo>
                    <a:pt x="4131183" y="2089404"/>
                    <a:pt x="4126865" y="2091182"/>
                    <a:pt x="4122420" y="2091182"/>
                  </a:cubicBezTo>
                  <a:lnTo>
                    <a:pt x="18288" y="2091182"/>
                  </a:lnTo>
                  <a:cubicBezTo>
                    <a:pt x="11430" y="2091182"/>
                    <a:pt x="5207" y="2086991"/>
                    <a:pt x="2667" y="2080641"/>
                  </a:cubicBezTo>
                  <a:cubicBezTo>
                    <a:pt x="127" y="2074291"/>
                    <a:pt x="1524" y="2067052"/>
                    <a:pt x="6350" y="2062226"/>
                  </a:cubicBezTo>
                  <a:lnTo>
                    <a:pt x="1045083" y="1033399"/>
                  </a:lnTo>
                  <a:lnTo>
                    <a:pt x="1057021" y="1045464"/>
                  </a:lnTo>
                  <a:lnTo>
                    <a:pt x="1045083" y="1057529"/>
                  </a:lnTo>
                  <a:lnTo>
                    <a:pt x="6477" y="28956"/>
                  </a:lnTo>
                  <a:cubicBezTo>
                    <a:pt x="1524" y="24130"/>
                    <a:pt x="0" y="16891"/>
                    <a:pt x="2667" y="10541"/>
                  </a:cubicBezTo>
                  <a:cubicBezTo>
                    <a:pt x="5334" y="4191"/>
                    <a:pt x="11430" y="0"/>
                    <a:pt x="18288" y="0"/>
                  </a:cubicBezTo>
                  <a:moveTo>
                    <a:pt x="18288" y="33909"/>
                  </a:moveTo>
                  <a:lnTo>
                    <a:pt x="18288" y="16891"/>
                  </a:lnTo>
                  <a:lnTo>
                    <a:pt x="30226" y="4953"/>
                  </a:lnTo>
                  <a:lnTo>
                    <a:pt x="1068832" y="1033399"/>
                  </a:lnTo>
                  <a:cubicBezTo>
                    <a:pt x="1072007" y="1036574"/>
                    <a:pt x="1073912" y="1040892"/>
                    <a:pt x="1073912" y="1045464"/>
                  </a:cubicBezTo>
                  <a:cubicBezTo>
                    <a:pt x="1073912" y="1050036"/>
                    <a:pt x="1072134" y="1054354"/>
                    <a:pt x="1068832" y="1057529"/>
                  </a:cubicBezTo>
                  <a:lnTo>
                    <a:pt x="30226" y="2086102"/>
                  </a:lnTo>
                  <a:lnTo>
                    <a:pt x="18288" y="2074037"/>
                  </a:lnTo>
                  <a:lnTo>
                    <a:pt x="18288" y="2057146"/>
                  </a:lnTo>
                  <a:lnTo>
                    <a:pt x="4122420" y="2057146"/>
                  </a:lnTo>
                  <a:lnTo>
                    <a:pt x="4122420" y="2074037"/>
                  </a:lnTo>
                  <a:lnTo>
                    <a:pt x="4110482" y="2061972"/>
                  </a:lnTo>
                  <a:lnTo>
                    <a:pt x="5149088" y="1033399"/>
                  </a:lnTo>
                  <a:lnTo>
                    <a:pt x="5161026" y="1045464"/>
                  </a:lnTo>
                  <a:lnTo>
                    <a:pt x="5149088" y="1057529"/>
                  </a:lnTo>
                  <a:lnTo>
                    <a:pt x="4110482" y="28956"/>
                  </a:lnTo>
                  <a:lnTo>
                    <a:pt x="4122420" y="16891"/>
                  </a:lnTo>
                  <a:lnTo>
                    <a:pt x="4122420" y="33909"/>
                  </a:lnTo>
                  <a:lnTo>
                    <a:pt x="18288" y="339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11862363" y="4066964"/>
            <a:ext cx="2265089" cy="1484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spc="-95">
                <a:solidFill>
                  <a:srgbClr val="1A1A1A"/>
                </a:solidFill>
                <a:latin typeface="Open Sans Bold"/>
              </a:rPr>
              <a:t>Co-creating </a:t>
            </a:r>
          </a:p>
          <a:p>
            <a:pPr algn="ctr">
              <a:lnSpc>
                <a:spcPts val="2592"/>
              </a:lnSpc>
            </a:pPr>
            <a:r>
              <a:rPr lang="en-US" sz="2400" spc="-95">
                <a:solidFill>
                  <a:srgbClr val="1A1A1A"/>
                </a:solidFill>
                <a:latin typeface="Open Sans Bold"/>
              </a:rPr>
              <a:t>social infrastructure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303631" y="5657296"/>
            <a:ext cx="4149729" cy="2576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89560" indent="-144780" lvl="1">
              <a:lnSpc>
                <a:spcPts val="2879"/>
              </a:lnSpc>
              <a:buFont typeface="Arial"/>
              <a:buChar char="•"/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Regional health &amp; care </a:t>
            </a:r>
            <a:r>
              <a:rPr lang="en-US" sz="2400" spc="-95">
                <a:solidFill>
                  <a:srgbClr val="000000"/>
                </a:solidFill>
                <a:latin typeface="Open Sans Bold"/>
              </a:rPr>
              <a:t>ecosystem</a:t>
            </a:r>
            <a:r>
              <a:rPr lang="en-US" sz="2400" spc="-95">
                <a:solidFill>
                  <a:srgbClr val="000000"/>
                </a:solidFill>
                <a:latin typeface="Open Sans"/>
              </a:rPr>
              <a:t>s as drivers</a:t>
            </a:r>
          </a:p>
          <a:p>
            <a:pPr algn="l" marL="289560" indent="-144780" lvl="1">
              <a:lnSpc>
                <a:spcPts val="2879"/>
              </a:lnSpc>
              <a:buFont typeface="Arial"/>
              <a:buChar char="•"/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Shared </a:t>
            </a:r>
            <a:r>
              <a:rPr lang="en-US" sz="2400" spc="-95">
                <a:solidFill>
                  <a:srgbClr val="000000"/>
                </a:solidFill>
                <a:latin typeface="Open Sans Bold"/>
              </a:rPr>
              <a:t>system awareness</a:t>
            </a:r>
          </a:p>
          <a:p>
            <a:pPr algn="l" marL="289560" indent="-144780" lvl="1">
              <a:lnSpc>
                <a:spcPts val="2879"/>
              </a:lnSpc>
              <a:buFont typeface="Arial"/>
              <a:buChar char="•"/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Culture of </a:t>
            </a:r>
            <a:r>
              <a:rPr lang="en-US" sz="2400" spc="-95">
                <a:solidFill>
                  <a:srgbClr val="000000"/>
                </a:solidFill>
                <a:latin typeface="Open Sans Bold"/>
              </a:rPr>
              <a:t>Collaboration</a:t>
            </a:r>
          </a:p>
          <a:p>
            <a:pPr algn="l" marL="289560" indent="-144780" lvl="1">
              <a:lnSpc>
                <a:spcPts val="2879"/>
              </a:lnSpc>
              <a:buFont typeface="Arial"/>
              <a:buChar char="•"/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Strategic capacity for </a:t>
            </a:r>
            <a:r>
              <a:rPr lang="en-US" sz="2400" spc="-95">
                <a:solidFill>
                  <a:srgbClr val="000000"/>
                </a:solidFill>
                <a:latin typeface="Open Sans Bold"/>
              </a:rPr>
              <a:t>collective action</a:t>
            </a:r>
          </a:p>
          <a:p>
            <a:pPr algn="l" marL="289560" indent="-144780" lvl="1">
              <a:lnSpc>
                <a:spcPts val="2879"/>
              </a:lnSpc>
              <a:buFont typeface="Arial"/>
              <a:buChar char="•"/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A continuous </a:t>
            </a:r>
            <a:r>
              <a:rPr lang="en-US" sz="2400" spc="-95">
                <a:solidFill>
                  <a:srgbClr val="000000"/>
                </a:solidFill>
                <a:latin typeface="Open Sans Bold"/>
              </a:rPr>
              <a:t>learning</a:t>
            </a:r>
            <a:r>
              <a:rPr lang="en-US" sz="2400" spc="-95">
                <a:solidFill>
                  <a:srgbClr val="000000"/>
                </a:solidFill>
                <a:latin typeface="Open Sans"/>
              </a:rPr>
              <a:t> journey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3125807">
            <a:off x="16968968" y="3009682"/>
            <a:ext cx="8817011" cy="5306238"/>
            <a:chOff x="0" y="0"/>
            <a:chExt cx="11756015" cy="70749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3914414" y="238396"/>
            <a:ext cx="4071808" cy="1106175"/>
            <a:chOff x="0" y="0"/>
            <a:chExt cx="5429077" cy="1474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429123" cy="1474851"/>
            </a:xfrm>
            <a:custGeom>
              <a:avLst/>
              <a:gdLst/>
              <a:ahLst/>
              <a:cxnLst/>
              <a:rect r="r" b="b" t="t" l="l"/>
              <a:pathLst>
                <a:path h="1474851" w="5429123">
                  <a:moveTo>
                    <a:pt x="0" y="0"/>
                  </a:moveTo>
                  <a:lnTo>
                    <a:pt x="5429123" y="0"/>
                  </a:lnTo>
                  <a:lnTo>
                    <a:pt x="5429123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" t="0" r="-26" b="-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4247895">
            <a:off x="7586360" y="10859729"/>
            <a:ext cx="8817011" cy="5306238"/>
            <a:chOff x="0" y="0"/>
            <a:chExt cx="11756015" cy="70749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4247895">
            <a:off x="-1035967" y="-6660262"/>
            <a:ext cx="8817011" cy="5306238"/>
            <a:chOff x="0" y="0"/>
            <a:chExt cx="11756015" cy="70749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02160" y="9233702"/>
            <a:ext cx="4141753" cy="856593"/>
          </a:xfrm>
          <a:custGeom>
            <a:avLst/>
            <a:gdLst/>
            <a:ahLst/>
            <a:cxnLst/>
            <a:rect r="r" b="b" t="t" l="l"/>
            <a:pathLst>
              <a:path h="856593" w="4141753">
                <a:moveTo>
                  <a:pt x="0" y="0"/>
                </a:moveTo>
                <a:lnTo>
                  <a:pt x="4141753" y="0"/>
                </a:lnTo>
                <a:lnTo>
                  <a:pt x="4141753" y="856593"/>
                </a:lnTo>
                <a:lnTo>
                  <a:pt x="0" y="856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28115" y="9317631"/>
            <a:ext cx="3553485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HK Grotesk"/>
              </a:rPr>
              <a:t>#Innovation4Inclusion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017226" y="9450379"/>
            <a:ext cx="3117062" cy="640695"/>
            <a:chOff x="0" y="0"/>
            <a:chExt cx="4156083" cy="8542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156075" cy="854202"/>
            </a:xfrm>
            <a:custGeom>
              <a:avLst/>
              <a:gdLst/>
              <a:ahLst/>
              <a:cxnLst/>
              <a:rect r="r" b="b" t="t" l="l"/>
              <a:pathLst>
                <a:path h="854202" w="4156075">
                  <a:moveTo>
                    <a:pt x="0" y="0"/>
                  </a:moveTo>
                  <a:lnTo>
                    <a:pt x="4156075" y="0"/>
                  </a:lnTo>
                  <a:lnTo>
                    <a:pt x="4156075" y="854202"/>
                  </a:lnTo>
                  <a:lnTo>
                    <a:pt x="0" y="8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305" r="0" b="-1311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72440" y="1760220"/>
            <a:ext cx="16504920" cy="1016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spc="-263">
                <a:solidFill>
                  <a:srgbClr val="202122"/>
                </a:solidFill>
                <a:latin typeface="Open Sans"/>
              </a:rPr>
              <a:t>Social &amp; Technological Innovation in Practice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828800" y="4378603"/>
            <a:ext cx="6423548" cy="4366776"/>
          </a:xfrm>
          <a:custGeom>
            <a:avLst/>
            <a:gdLst/>
            <a:ahLst/>
            <a:cxnLst/>
            <a:rect r="r" b="b" t="t" l="l"/>
            <a:pathLst>
              <a:path h="4366776" w="6423548">
                <a:moveTo>
                  <a:pt x="0" y="0"/>
                </a:moveTo>
                <a:lnTo>
                  <a:pt x="6423548" y="0"/>
                </a:lnTo>
                <a:lnTo>
                  <a:pt x="6423548" y="4366776"/>
                </a:lnTo>
                <a:lnTo>
                  <a:pt x="0" y="43667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5044" t="-67461" r="-92920" b="-29344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920240" y="3979545"/>
            <a:ext cx="6240668" cy="3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Non-Intrusive, Non-Wearable 24/7 support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502770" y="2905095"/>
            <a:ext cx="11244043" cy="74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000" spc="-159">
                <a:solidFill>
                  <a:srgbClr val="174C96"/>
                </a:solidFill>
                <a:latin typeface="Open Sans Bold"/>
              </a:rPr>
              <a:t>My Echocare Case Study</a:t>
            </a:r>
          </a:p>
          <a:p>
            <a:pPr algn="ctr">
              <a:lnSpc>
                <a:spcPts val="5280"/>
              </a:lnSpc>
            </a:pP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0363200" y="4533072"/>
            <a:ext cx="7153951" cy="4292371"/>
          </a:xfrm>
          <a:custGeom>
            <a:avLst/>
            <a:gdLst/>
            <a:ahLst/>
            <a:cxnLst/>
            <a:rect r="r" b="b" t="t" l="l"/>
            <a:pathLst>
              <a:path h="4292371" w="7153951">
                <a:moveTo>
                  <a:pt x="0" y="0"/>
                </a:moveTo>
                <a:lnTo>
                  <a:pt x="7153951" y="0"/>
                </a:lnTo>
                <a:lnTo>
                  <a:pt x="7153951" y="4292371"/>
                </a:lnTo>
                <a:lnTo>
                  <a:pt x="0" y="42923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643776" y="3979545"/>
            <a:ext cx="6541276" cy="3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For Enhanced Safety &amp; Well-Being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9730" y="933450"/>
            <a:ext cx="13968269" cy="1834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28"/>
              </a:lnSpc>
            </a:pPr>
            <a:r>
              <a:rPr lang="en-US" sz="4948">
                <a:solidFill>
                  <a:srgbClr val="000000"/>
                </a:solidFill>
                <a:latin typeface="League Spartan"/>
              </a:rPr>
              <a:t>TRANSFER : to spread and speed implementation of the Convention</a:t>
            </a:r>
          </a:p>
        </p:txBody>
      </p:sp>
      <p:grpSp>
        <p:nvGrpSpPr>
          <p:cNvPr name="Group 3" id="3"/>
          <p:cNvGrpSpPr/>
          <p:nvPr/>
        </p:nvGrpSpPr>
        <p:grpSpPr>
          <a:xfrm rot="3125807">
            <a:off x="16968968" y="3009682"/>
            <a:ext cx="8817011" cy="5306238"/>
            <a:chOff x="0" y="0"/>
            <a:chExt cx="11756015" cy="70749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3914414" y="238396"/>
            <a:ext cx="4071808" cy="1106175"/>
            <a:chOff x="0" y="0"/>
            <a:chExt cx="5429077" cy="14749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429123" cy="1474851"/>
            </a:xfrm>
            <a:custGeom>
              <a:avLst/>
              <a:gdLst/>
              <a:ahLst/>
              <a:cxnLst/>
              <a:rect r="r" b="b" t="t" l="l"/>
              <a:pathLst>
                <a:path h="1474851" w="5429123">
                  <a:moveTo>
                    <a:pt x="0" y="0"/>
                  </a:moveTo>
                  <a:lnTo>
                    <a:pt x="5429123" y="0"/>
                  </a:lnTo>
                  <a:lnTo>
                    <a:pt x="5429123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" t="0" r="-26" b="-3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4247895">
            <a:off x="7586360" y="10859729"/>
            <a:ext cx="8817011" cy="5306238"/>
            <a:chOff x="0" y="0"/>
            <a:chExt cx="11756015" cy="70749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9" id="9"/>
          <p:cNvGrpSpPr/>
          <p:nvPr/>
        </p:nvGrpSpPr>
        <p:grpSpPr>
          <a:xfrm rot="4247895">
            <a:off x="-1035967" y="-6660262"/>
            <a:ext cx="8817011" cy="5306238"/>
            <a:chOff x="0" y="0"/>
            <a:chExt cx="11756015" cy="707498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1" id="11"/>
          <p:cNvSpPr txBox="true"/>
          <p:nvPr/>
        </p:nvSpPr>
        <p:spPr>
          <a:xfrm rot="0">
            <a:off x="1628115" y="9317631"/>
            <a:ext cx="3553485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HK Grotesk"/>
              </a:rPr>
              <a:t>#Innovation4Inclusion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22652" y="4254298"/>
            <a:ext cx="3714546" cy="5993195"/>
          </a:xfrm>
          <a:custGeom>
            <a:avLst/>
            <a:gdLst/>
            <a:ahLst/>
            <a:cxnLst/>
            <a:rect r="r" b="b" t="t" l="l"/>
            <a:pathLst>
              <a:path h="5993195" w="3714546">
                <a:moveTo>
                  <a:pt x="0" y="0"/>
                </a:moveTo>
                <a:lnTo>
                  <a:pt x="3714546" y="0"/>
                </a:lnTo>
                <a:lnTo>
                  <a:pt x="3714546" y="5993195"/>
                </a:lnTo>
                <a:lnTo>
                  <a:pt x="0" y="59931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4612"/>
            </a:stretch>
          </a:blipFill>
        </p:spPr>
      </p:sp>
      <p:sp>
        <p:nvSpPr>
          <p:cNvPr name="AutoShape 13" id="13"/>
          <p:cNvSpPr/>
          <p:nvPr/>
        </p:nvSpPr>
        <p:spPr>
          <a:xfrm rot="5377531">
            <a:off x="3181288" y="6276975"/>
            <a:ext cx="5829425" cy="0"/>
          </a:xfrm>
          <a:prstGeom prst="line">
            <a:avLst/>
          </a:prstGeom>
          <a:ln cap="rnd" w="28575">
            <a:solidFill>
              <a:srgbClr val="C0504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6324600" y="3762476"/>
            <a:ext cx="5772647" cy="5800624"/>
          </a:xfrm>
          <a:custGeom>
            <a:avLst/>
            <a:gdLst/>
            <a:ahLst/>
            <a:cxnLst/>
            <a:rect r="r" b="b" t="t" l="l"/>
            <a:pathLst>
              <a:path h="5800624" w="5772647">
                <a:moveTo>
                  <a:pt x="0" y="0"/>
                </a:moveTo>
                <a:lnTo>
                  <a:pt x="5772647" y="0"/>
                </a:lnTo>
                <a:lnTo>
                  <a:pt x="5772647" y="5800624"/>
                </a:lnTo>
                <a:lnTo>
                  <a:pt x="0" y="5800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9283700" y="6731000"/>
            <a:ext cx="254000" cy="254000"/>
            <a:chOff x="0" y="0"/>
            <a:chExt cx="338667" cy="33866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6891" y="16891"/>
              <a:ext cx="304800" cy="304800"/>
            </a:xfrm>
            <a:custGeom>
              <a:avLst/>
              <a:gdLst/>
              <a:ahLst/>
              <a:cxnLst/>
              <a:rect r="r" b="b" t="t" l="l"/>
              <a:pathLst>
                <a:path h="304800" w="304800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cubicBezTo>
                    <a:pt x="236601" y="0"/>
                    <a:pt x="304800" y="68199"/>
                    <a:pt x="304800" y="152400"/>
                  </a:cubicBezTo>
                  <a:cubicBezTo>
                    <a:pt x="304800" y="236601"/>
                    <a:pt x="236601" y="304800"/>
                    <a:pt x="152400" y="304800"/>
                  </a:cubicBezTo>
                  <a:cubicBezTo>
                    <a:pt x="68199" y="304800"/>
                    <a:pt x="0" y="236601"/>
                    <a:pt x="0" y="152400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38709" cy="338709"/>
            </a:xfrm>
            <a:custGeom>
              <a:avLst/>
              <a:gdLst/>
              <a:ahLst/>
              <a:cxnLst/>
              <a:rect r="r" b="b" t="t" l="l"/>
              <a:pathLst>
                <a:path h="338709" w="338709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169291" y="16891"/>
                  </a:lnTo>
                  <a:lnTo>
                    <a:pt x="169291" y="0"/>
                  </a:lnTo>
                  <a:cubicBezTo>
                    <a:pt x="262890" y="0"/>
                    <a:pt x="338709" y="75819"/>
                    <a:pt x="338709" y="169291"/>
                  </a:cubicBezTo>
                  <a:lnTo>
                    <a:pt x="321691" y="169291"/>
                  </a:lnTo>
                  <a:lnTo>
                    <a:pt x="338582" y="169291"/>
                  </a:lnTo>
                  <a:cubicBezTo>
                    <a:pt x="338582" y="262763"/>
                    <a:pt x="262763" y="338582"/>
                    <a:pt x="169291" y="338582"/>
                  </a:cubicBezTo>
                  <a:lnTo>
                    <a:pt x="169291" y="321691"/>
                  </a:lnTo>
                  <a:lnTo>
                    <a:pt x="169291" y="338582"/>
                  </a:lnTo>
                  <a:cubicBezTo>
                    <a:pt x="75819" y="338709"/>
                    <a:pt x="0" y="262890"/>
                    <a:pt x="0" y="169291"/>
                  </a:cubicBezTo>
                  <a:lnTo>
                    <a:pt x="16891" y="169291"/>
                  </a:lnTo>
                  <a:lnTo>
                    <a:pt x="33909" y="169291"/>
                  </a:lnTo>
                  <a:lnTo>
                    <a:pt x="16891" y="169291"/>
                  </a:lnTo>
                  <a:lnTo>
                    <a:pt x="0" y="169291"/>
                  </a:lnTo>
                  <a:moveTo>
                    <a:pt x="33909" y="169291"/>
                  </a:moveTo>
                  <a:cubicBezTo>
                    <a:pt x="33909" y="178689"/>
                    <a:pt x="26289" y="186182"/>
                    <a:pt x="17018" y="186182"/>
                  </a:cubicBezTo>
                  <a:cubicBezTo>
                    <a:pt x="7747" y="186182"/>
                    <a:pt x="0" y="178689"/>
                    <a:pt x="0" y="169291"/>
                  </a:cubicBezTo>
                  <a:cubicBezTo>
                    <a:pt x="0" y="159893"/>
                    <a:pt x="7620" y="152400"/>
                    <a:pt x="16891" y="152400"/>
                  </a:cubicBezTo>
                  <a:cubicBezTo>
                    <a:pt x="26162" y="152400"/>
                    <a:pt x="33782" y="160020"/>
                    <a:pt x="33782" y="169291"/>
                  </a:cubicBezTo>
                  <a:cubicBezTo>
                    <a:pt x="33909" y="244094"/>
                    <a:pt x="94488" y="304800"/>
                    <a:pt x="169291" y="304800"/>
                  </a:cubicBezTo>
                  <a:cubicBezTo>
                    <a:pt x="244094" y="304800"/>
                    <a:pt x="304800" y="244094"/>
                    <a:pt x="304800" y="169291"/>
                  </a:cubicBezTo>
                  <a:cubicBezTo>
                    <a:pt x="304800" y="94488"/>
                    <a:pt x="244094" y="33909"/>
                    <a:pt x="169291" y="33909"/>
                  </a:cubicBezTo>
                  <a:lnTo>
                    <a:pt x="169291" y="16891"/>
                  </a:lnTo>
                  <a:lnTo>
                    <a:pt x="169291" y="33909"/>
                  </a:lnTo>
                  <a:cubicBezTo>
                    <a:pt x="94488" y="33909"/>
                    <a:pt x="33909" y="94488"/>
                    <a:pt x="33909" y="169291"/>
                  </a:cubicBezTo>
                  <a:close/>
                </a:path>
              </a:pathLst>
            </a:custGeom>
            <a:solidFill>
              <a:srgbClr val="1C334E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2515353" y="3749187"/>
            <a:ext cx="5772647" cy="5800624"/>
          </a:xfrm>
          <a:custGeom>
            <a:avLst/>
            <a:gdLst/>
            <a:ahLst/>
            <a:cxnLst/>
            <a:rect r="r" b="b" t="t" l="l"/>
            <a:pathLst>
              <a:path h="5800624" w="5772647">
                <a:moveTo>
                  <a:pt x="0" y="0"/>
                </a:moveTo>
                <a:lnTo>
                  <a:pt x="5772647" y="0"/>
                </a:lnTo>
                <a:lnTo>
                  <a:pt x="5772647" y="5800624"/>
                </a:lnTo>
                <a:lnTo>
                  <a:pt x="0" y="5800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5438568" y="6807200"/>
            <a:ext cx="254000" cy="254000"/>
            <a:chOff x="0" y="0"/>
            <a:chExt cx="338667" cy="3386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6891" y="16891"/>
              <a:ext cx="304800" cy="304800"/>
            </a:xfrm>
            <a:custGeom>
              <a:avLst/>
              <a:gdLst/>
              <a:ahLst/>
              <a:cxnLst/>
              <a:rect r="r" b="b" t="t" l="l"/>
              <a:pathLst>
                <a:path h="304800" w="304800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cubicBezTo>
                    <a:pt x="236601" y="0"/>
                    <a:pt x="304800" y="68199"/>
                    <a:pt x="304800" y="152400"/>
                  </a:cubicBezTo>
                  <a:cubicBezTo>
                    <a:pt x="304800" y="236601"/>
                    <a:pt x="236601" y="304800"/>
                    <a:pt x="152400" y="304800"/>
                  </a:cubicBezTo>
                  <a:cubicBezTo>
                    <a:pt x="68199" y="304800"/>
                    <a:pt x="0" y="236601"/>
                    <a:pt x="0" y="152400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38709" cy="338709"/>
            </a:xfrm>
            <a:custGeom>
              <a:avLst/>
              <a:gdLst/>
              <a:ahLst/>
              <a:cxnLst/>
              <a:rect r="r" b="b" t="t" l="l"/>
              <a:pathLst>
                <a:path h="338709" w="338709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169291" y="16891"/>
                  </a:lnTo>
                  <a:lnTo>
                    <a:pt x="169291" y="0"/>
                  </a:lnTo>
                  <a:cubicBezTo>
                    <a:pt x="262890" y="0"/>
                    <a:pt x="338709" y="75819"/>
                    <a:pt x="338709" y="169291"/>
                  </a:cubicBezTo>
                  <a:lnTo>
                    <a:pt x="321691" y="169291"/>
                  </a:lnTo>
                  <a:lnTo>
                    <a:pt x="338582" y="169291"/>
                  </a:lnTo>
                  <a:cubicBezTo>
                    <a:pt x="338582" y="262763"/>
                    <a:pt x="262763" y="338582"/>
                    <a:pt x="169291" y="338582"/>
                  </a:cubicBezTo>
                  <a:lnTo>
                    <a:pt x="169291" y="321691"/>
                  </a:lnTo>
                  <a:lnTo>
                    <a:pt x="169291" y="338582"/>
                  </a:lnTo>
                  <a:cubicBezTo>
                    <a:pt x="75819" y="338709"/>
                    <a:pt x="0" y="262890"/>
                    <a:pt x="0" y="169291"/>
                  </a:cubicBezTo>
                  <a:lnTo>
                    <a:pt x="16891" y="169291"/>
                  </a:lnTo>
                  <a:lnTo>
                    <a:pt x="33909" y="169291"/>
                  </a:lnTo>
                  <a:lnTo>
                    <a:pt x="16891" y="169291"/>
                  </a:lnTo>
                  <a:lnTo>
                    <a:pt x="0" y="169291"/>
                  </a:lnTo>
                  <a:moveTo>
                    <a:pt x="33909" y="169291"/>
                  </a:moveTo>
                  <a:cubicBezTo>
                    <a:pt x="33909" y="178689"/>
                    <a:pt x="26289" y="186182"/>
                    <a:pt x="17018" y="186182"/>
                  </a:cubicBezTo>
                  <a:cubicBezTo>
                    <a:pt x="7747" y="186182"/>
                    <a:pt x="0" y="178689"/>
                    <a:pt x="0" y="169291"/>
                  </a:cubicBezTo>
                  <a:cubicBezTo>
                    <a:pt x="0" y="159893"/>
                    <a:pt x="7620" y="152400"/>
                    <a:pt x="16891" y="152400"/>
                  </a:cubicBezTo>
                  <a:cubicBezTo>
                    <a:pt x="26162" y="152400"/>
                    <a:pt x="33782" y="160020"/>
                    <a:pt x="33782" y="169291"/>
                  </a:cubicBezTo>
                  <a:cubicBezTo>
                    <a:pt x="33909" y="244094"/>
                    <a:pt x="94488" y="304800"/>
                    <a:pt x="169291" y="304800"/>
                  </a:cubicBezTo>
                  <a:cubicBezTo>
                    <a:pt x="244094" y="304800"/>
                    <a:pt x="304800" y="244094"/>
                    <a:pt x="304800" y="169291"/>
                  </a:cubicBezTo>
                  <a:cubicBezTo>
                    <a:pt x="304800" y="94488"/>
                    <a:pt x="244094" y="33909"/>
                    <a:pt x="169291" y="33909"/>
                  </a:cubicBezTo>
                  <a:lnTo>
                    <a:pt x="169291" y="16891"/>
                  </a:lnTo>
                  <a:lnTo>
                    <a:pt x="169291" y="33909"/>
                  </a:lnTo>
                  <a:cubicBezTo>
                    <a:pt x="94488" y="33909"/>
                    <a:pt x="33909" y="94488"/>
                    <a:pt x="33909" y="169291"/>
                  </a:cubicBezTo>
                  <a:close/>
                </a:path>
              </a:pathLst>
            </a:custGeom>
            <a:solidFill>
              <a:srgbClr val="1C334E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5590968" y="6959600"/>
            <a:ext cx="254000" cy="254000"/>
            <a:chOff x="0" y="0"/>
            <a:chExt cx="338667" cy="33866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6891" y="16891"/>
              <a:ext cx="304800" cy="304800"/>
            </a:xfrm>
            <a:custGeom>
              <a:avLst/>
              <a:gdLst/>
              <a:ahLst/>
              <a:cxnLst/>
              <a:rect r="r" b="b" t="t" l="l"/>
              <a:pathLst>
                <a:path h="304800" w="304800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cubicBezTo>
                    <a:pt x="236601" y="0"/>
                    <a:pt x="304800" y="68199"/>
                    <a:pt x="304800" y="152400"/>
                  </a:cubicBezTo>
                  <a:cubicBezTo>
                    <a:pt x="304800" y="236601"/>
                    <a:pt x="236601" y="304800"/>
                    <a:pt x="152400" y="304800"/>
                  </a:cubicBezTo>
                  <a:cubicBezTo>
                    <a:pt x="68199" y="304800"/>
                    <a:pt x="0" y="236601"/>
                    <a:pt x="0" y="152400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38709" cy="338709"/>
            </a:xfrm>
            <a:custGeom>
              <a:avLst/>
              <a:gdLst/>
              <a:ahLst/>
              <a:cxnLst/>
              <a:rect r="r" b="b" t="t" l="l"/>
              <a:pathLst>
                <a:path h="338709" w="338709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169291" y="16891"/>
                  </a:lnTo>
                  <a:lnTo>
                    <a:pt x="169291" y="0"/>
                  </a:lnTo>
                  <a:cubicBezTo>
                    <a:pt x="262890" y="0"/>
                    <a:pt x="338709" y="75819"/>
                    <a:pt x="338709" y="169291"/>
                  </a:cubicBezTo>
                  <a:lnTo>
                    <a:pt x="321691" y="169291"/>
                  </a:lnTo>
                  <a:lnTo>
                    <a:pt x="338582" y="169291"/>
                  </a:lnTo>
                  <a:cubicBezTo>
                    <a:pt x="338582" y="262763"/>
                    <a:pt x="262763" y="338582"/>
                    <a:pt x="169291" y="338582"/>
                  </a:cubicBezTo>
                  <a:lnTo>
                    <a:pt x="169291" y="321691"/>
                  </a:lnTo>
                  <a:lnTo>
                    <a:pt x="169291" y="338582"/>
                  </a:lnTo>
                  <a:cubicBezTo>
                    <a:pt x="75819" y="338709"/>
                    <a:pt x="0" y="262890"/>
                    <a:pt x="0" y="169291"/>
                  </a:cubicBezTo>
                  <a:lnTo>
                    <a:pt x="16891" y="169291"/>
                  </a:lnTo>
                  <a:lnTo>
                    <a:pt x="33909" y="169291"/>
                  </a:lnTo>
                  <a:lnTo>
                    <a:pt x="16891" y="169291"/>
                  </a:lnTo>
                  <a:lnTo>
                    <a:pt x="0" y="169291"/>
                  </a:lnTo>
                  <a:moveTo>
                    <a:pt x="33909" y="169291"/>
                  </a:moveTo>
                  <a:cubicBezTo>
                    <a:pt x="33909" y="178689"/>
                    <a:pt x="26289" y="186182"/>
                    <a:pt x="17018" y="186182"/>
                  </a:cubicBezTo>
                  <a:cubicBezTo>
                    <a:pt x="7747" y="186182"/>
                    <a:pt x="0" y="178689"/>
                    <a:pt x="0" y="169291"/>
                  </a:cubicBezTo>
                  <a:cubicBezTo>
                    <a:pt x="0" y="159893"/>
                    <a:pt x="7620" y="152400"/>
                    <a:pt x="16891" y="152400"/>
                  </a:cubicBezTo>
                  <a:cubicBezTo>
                    <a:pt x="26162" y="152400"/>
                    <a:pt x="33782" y="160020"/>
                    <a:pt x="33782" y="169291"/>
                  </a:cubicBezTo>
                  <a:cubicBezTo>
                    <a:pt x="33909" y="244094"/>
                    <a:pt x="94488" y="304800"/>
                    <a:pt x="169291" y="304800"/>
                  </a:cubicBezTo>
                  <a:cubicBezTo>
                    <a:pt x="244094" y="304800"/>
                    <a:pt x="304800" y="244094"/>
                    <a:pt x="304800" y="169291"/>
                  </a:cubicBezTo>
                  <a:cubicBezTo>
                    <a:pt x="304800" y="94488"/>
                    <a:pt x="244094" y="33909"/>
                    <a:pt x="169291" y="33909"/>
                  </a:cubicBezTo>
                  <a:lnTo>
                    <a:pt x="169291" y="16891"/>
                  </a:lnTo>
                  <a:lnTo>
                    <a:pt x="169291" y="33909"/>
                  </a:lnTo>
                  <a:cubicBezTo>
                    <a:pt x="94488" y="33909"/>
                    <a:pt x="33909" y="94488"/>
                    <a:pt x="33909" y="169291"/>
                  </a:cubicBezTo>
                  <a:close/>
                </a:path>
              </a:pathLst>
            </a:custGeom>
            <a:solidFill>
              <a:srgbClr val="1C334E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5743368" y="6402818"/>
            <a:ext cx="254000" cy="254000"/>
            <a:chOff x="0" y="0"/>
            <a:chExt cx="338667" cy="33866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16891" y="16891"/>
              <a:ext cx="304800" cy="304800"/>
            </a:xfrm>
            <a:custGeom>
              <a:avLst/>
              <a:gdLst/>
              <a:ahLst/>
              <a:cxnLst/>
              <a:rect r="r" b="b" t="t" l="l"/>
              <a:pathLst>
                <a:path h="304800" w="304800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cubicBezTo>
                    <a:pt x="236601" y="0"/>
                    <a:pt x="304800" y="68199"/>
                    <a:pt x="304800" y="152400"/>
                  </a:cubicBezTo>
                  <a:cubicBezTo>
                    <a:pt x="304800" y="236601"/>
                    <a:pt x="236601" y="304800"/>
                    <a:pt x="152400" y="304800"/>
                  </a:cubicBezTo>
                  <a:cubicBezTo>
                    <a:pt x="68199" y="304800"/>
                    <a:pt x="0" y="236601"/>
                    <a:pt x="0" y="152400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38709" cy="338709"/>
            </a:xfrm>
            <a:custGeom>
              <a:avLst/>
              <a:gdLst/>
              <a:ahLst/>
              <a:cxnLst/>
              <a:rect r="r" b="b" t="t" l="l"/>
              <a:pathLst>
                <a:path h="338709" w="338709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169291" y="16891"/>
                  </a:lnTo>
                  <a:lnTo>
                    <a:pt x="169291" y="0"/>
                  </a:lnTo>
                  <a:cubicBezTo>
                    <a:pt x="262890" y="0"/>
                    <a:pt x="338709" y="75819"/>
                    <a:pt x="338709" y="169291"/>
                  </a:cubicBezTo>
                  <a:lnTo>
                    <a:pt x="321691" y="169291"/>
                  </a:lnTo>
                  <a:lnTo>
                    <a:pt x="338582" y="169291"/>
                  </a:lnTo>
                  <a:cubicBezTo>
                    <a:pt x="338582" y="262763"/>
                    <a:pt x="262763" y="338582"/>
                    <a:pt x="169291" y="338582"/>
                  </a:cubicBezTo>
                  <a:lnTo>
                    <a:pt x="169291" y="321691"/>
                  </a:lnTo>
                  <a:lnTo>
                    <a:pt x="169291" y="338582"/>
                  </a:lnTo>
                  <a:cubicBezTo>
                    <a:pt x="75819" y="338709"/>
                    <a:pt x="0" y="262890"/>
                    <a:pt x="0" y="169291"/>
                  </a:cubicBezTo>
                  <a:lnTo>
                    <a:pt x="16891" y="169291"/>
                  </a:lnTo>
                  <a:lnTo>
                    <a:pt x="33909" y="169291"/>
                  </a:lnTo>
                  <a:lnTo>
                    <a:pt x="16891" y="169291"/>
                  </a:lnTo>
                  <a:lnTo>
                    <a:pt x="0" y="169291"/>
                  </a:lnTo>
                  <a:moveTo>
                    <a:pt x="33909" y="169291"/>
                  </a:moveTo>
                  <a:cubicBezTo>
                    <a:pt x="33909" y="178689"/>
                    <a:pt x="26289" y="186182"/>
                    <a:pt x="17018" y="186182"/>
                  </a:cubicBezTo>
                  <a:cubicBezTo>
                    <a:pt x="7747" y="186182"/>
                    <a:pt x="0" y="178689"/>
                    <a:pt x="0" y="169291"/>
                  </a:cubicBezTo>
                  <a:cubicBezTo>
                    <a:pt x="0" y="159893"/>
                    <a:pt x="7620" y="152400"/>
                    <a:pt x="16891" y="152400"/>
                  </a:cubicBezTo>
                  <a:cubicBezTo>
                    <a:pt x="26162" y="152400"/>
                    <a:pt x="33782" y="160020"/>
                    <a:pt x="33782" y="169291"/>
                  </a:cubicBezTo>
                  <a:cubicBezTo>
                    <a:pt x="33909" y="244094"/>
                    <a:pt x="94488" y="304800"/>
                    <a:pt x="169291" y="304800"/>
                  </a:cubicBezTo>
                  <a:cubicBezTo>
                    <a:pt x="244094" y="304800"/>
                    <a:pt x="304800" y="244094"/>
                    <a:pt x="304800" y="169291"/>
                  </a:cubicBezTo>
                  <a:cubicBezTo>
                    <a:pt x="304800" y="94488"/>
                    <a:pt x="244094" y="33909"/>
                    <a:pt x="169291" y="33909"/>
                  </a:cubicBezTo>
                  <a:lnTo>
                    <a:pt x="169291" y="16891"/>
                  </a:lnTo>
                  <a:lnTo>
                    <a:pt x="169291" y="33909"/>
                  </a:lnTo>
                  <a:cubicBezTo>
                    <a:pt x="94488" y="33909"/>
                    <a:pt x="33909" y="94488"/>
                    <a:pt x="33909" y="169291"/>
                  </a:cubicBezTo>
                  <a:close/>
                </a:path>
              </a:pathLst>
            </a:custGeom>
            <a:solidFill>
              <a:srgbClr val="1C334E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5684500" y="6555218"/>
            <a:ext cx="254000" cy="254000"/>
            <a:chOff x="0" y="0"/>
            <a:chExt cx="338667" cy="33866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6891" y="16891"/>
              <a:ext cx="304800" cy="304800"/>
            </a:xfrm>
            <a:custGeom>
              <a:avLst/>
              <a:gdLst/>
              <a:ahLst/>
              <a:cxnLst/>
              <a:rect r="r" b="b" t="t" l="l"/>
              <a:pathLst>
                <a:path h="304800" w="304800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cubicBezTo>
                    <a:pt x="236601" y="0"/>
                    <a:pt x="304800" y="68199"/>
                    <a:pt x="304800" y="152400"/>
                  </a:cubicBezTo>
                  <a:cubicBezTo>
                    <a:pt x="304800" y="236601"/>
                    <a:pt x="236601" y="304800"/>
                    <a:pt x="152400" y="304800"/>
                  </a:cubicBezTo>
                  <a:cubicBezTo>
                    <a:pt x="68199" y="304800"/>
                    <a:pt x="0" y="236601"/>
                    <a:pt x="0" y="152400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38709" cy="338709"/>
            </a:xfrm>
            <a:custGeom>
              <a:avLst/>
              <a:gdLst/>
              <a:ahLst/>
              <a:cxnLst/>
              <a:rect r="r" b="b" t="t" l="l"/>
              <a:pathLst>
                <a:path h="338709" w="338709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169291" y="16891"/>
                  </a:lnTo>
                  <a:lnTo>
                    <a:pt x="169291" y="0"/>
                  </a:lnTo>
                  <a:cubicBezTo>
                    <a:pt x="262890" y="0"/>
                    <a:pt x="338709" y="75819"/>
                    <a:pt x="338709" y="169291"/>
                  </a:cubicBezTo>
                  <a:lnTo>
                    <a:pt x="321691" y="169291"/>
                  </a:lnTo>
                  <a:lnTo>
                    <a:pt x="338582" y="169291"/>
                  </a:lnTo>
                  <a:cubicBezTo>
                    <a:pt x="338582" y="262763"/>
                    <a:pt x="262763" y="338582"/>
                    <a:pt x="169291" y="338582"/>
                  </a:cubicBezTo>
                  <a:lnTo>
                    <a:pt x="169291" y="321691"/>
                  </a:lnTo>
                  <a:lnTo>
                    <a:pt x="169291" y="338582"/>
                  </a:lnTo>
                  <a:cubicBezTo>
                    <a:pt x="75819" y="338709"/>
                    <a:pt x="0" y="262890"/>
                    <a:pt x="0" y="169291"/>
                  </a:cubicBezTo>
                  <a:lnTo>
                    <a:pt x="16891" y="169291"/>
                  </a:lnTo>
                  <a:lnTo>
                    <a:pt x="33909" y="169291"/>
                  </a:lnTo>
                  <a:lnTo>
                    <a:pt x="16891" y="169291"/>
                  </a:lnTo>
                  <a:lnTo>
                    <a:pt x="0" y="169291"/>
                  </a:lnTo>
                  <a:moveTo>
                    <a:pt x="33909" y="169291"/>
                  </a:moveTo>
                  <a:cubicBezTo>
                    <a:pt x="33909" y="178689"/>
                    <a:pt x="26289" y="186182"/>
                    <a:pt x="17018" y="186182"/>
                  </a:cubicBezTo>
                  <a:cubicBezTo>
                    <a:pt x="7747" y="186182"/>
                    <a:pt x="0" y="178689"/>
                    <a:pt x="0" y="169291"/>
                  </a:cubicBezTo>
                  <a:cubicBezTo>
                    <a:pt x="0" y="159893"/>
                    <a:pt x="7620" y="152400"/>
                    <a:pt x="16891" y="152400"/>
                  </a:cubicBezTo>
                  <a:cubicBezTo>
                    <a:pt x="26162" y="152400"/>
                    <a:pt x="33782" y="160020"/>
                    <a:pt x="33782" y="169291"/>
                  </a:cubicBezTo>
                  <a:cubicBezTo>
                    <a:pt x="33909" y="244094"/>
                    <a:pt x="94488" y="304800"/>
                    <a:pt x="169291" y="304800"/>
                  </a:cubicBezTo>
                  <a:cubicBezTo>
                    <a:pt x="244094" y="304800"/>
                    <a:pt x="304800" y="244094"/>
                    <a:pt x="304800" y="169291"/>
                  </a:cubicBezTo>
                  <a:cubicBezTo>
                    <a:pt x="304800" y="94488"/>
                    <a:pt x="244094" y="33909"/>
                    <a:pt x="169291" y="33909"/>
                  </a:cubicBezTo>
                  <a:lnTo>
                    <a:pt x="169291" y="16891"/>
                  </a:lnTo>
                  <a:lnTo>
                    <a:pt x="169291" y="33909"/>
                  </a:lnTo>
                  <a:cubicBezTo>
                    <a:pt x="94488" y="33909"/>
                    <a:pt x="33909" y="94488"/>
                    <a:pt x="33909" y="169291"/>
                  </a:cubicBezTo>
                  <a:close/>
                </a:path>
              </a:pathLst>
            </a:custGeom>
            <a:solidFill>
              <a:srgbClr val="1C334E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5074900" y="6707618"/>
            <a:ext cx="254000" cy="254000"/>
            <a:chOff x="0" y="0"/>
            <a:chExt cx="338667" cy="33866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16891" y="16891"/>
              <a:ext cx="304800" cy="304800"/>
            </a:xfrm>
            <a:custGeom>
              <a:avLst/>
              <a:gdLst/>
              <a:ahLst/>
              <a:cxnLst/>
              <a:rect r="r" b="b" t="t" l="l"/>
              <a:pathLst>
                <a:path h="304800" w="304800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cubicBezTo>
                    <a:pt x="236601" y="0"/>
                    <a:pt x="304800" y="68199"/>
                    <a:pt x="304800" y="152400"/>
                  </a:cubicBezTo>
                  <a:cubicBezTo>
                    <a:pt x="304800" y="236601"/>
                    <a:pt x="236601" y="304800"/>
                    <a:pt x="152400" y="304800"/>
                  </a:cubicBezTo>
                  <a:cubicBezTo>
                    <a:pt x="68199" y="304800"/>
                    <a:pt x="0" y="236601"/>
                    <a:pt x="0" y="152400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38709" cy="338709"/>
            </a:xfrm>
            <a:custGeom>
              <a:avLst/>
              <a:gdLst/>
              <a:ahLst/>
              <a:cxnLst/>
              <a:rect r="r" b="b" t="t" l="l"/>
              <a:pathLst>
                <a:path h="338709" w="338709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169291" y="16891"/>
                  </a:lnTo>
                  <a:lnTo>
                    <a:pt x="169291" y="0"/>
                  </a:lnTo>
                  <a:cubicBezTo>
                    <a:pt x="262890" y="0"/>
                    <a:pt x="338709" y="75819"/>
                    <a:pt x="338709" y="169291"/>
                  </a:cubicBezTo>
                  <a:lnTo>
                    <a:pt x="321691" y="169291"/>
                  </a:lnTo>
                  <a:lnTo>
                    <a:pt x="338582" y="169291"/>
                  </a:lnTo>
                  <a:cubicBezTo>
                    <a:pt x="338582" y="262763"/>
                    <a:pt x="262763" y="338582"/>
                    <a:pt x="169291" y="338582"/>
                  </a:cubicBezTo>
                  <a:lnTo>
                    <a:pt x="169291" y="321691"/>
                  </a:lnTo>
                  <a:lnTo>
                    <a:pt x="169291" y="338582"/>
                  </a:lnTo>
                  <a:cubicBezTo>
                    <a:pt x="75819" y="338709"/>
                    <a:pt x="0" y="262890"/>
                    <a:pt x="0" y="169291"/>
                  </a:cubicBezTo>
                  <a:lnTo>
                    <a:pt x="16891" y="169291"/>
                  </a:lnTo>
                  <a:lnTo>
                    <a:pt x="33909" y="169291"/>
                  </a:lnTo>
                  <a:lnTo>
                    <a:pt x="16891" y="169291"/>
                  </a:lnTo>
                  <a:lnTo>
                    <a:pt x="0" y="169291"/>
                  </a:lnTo>
                  <a:moveTo>
                    <a:pt x="33909" y="169291"/>
                  </a:moveTo>
                  <a:cubicBezTo>
                    <a:pt x="33909" y="178689"/>
                    <a:pt x="26289" y="186182"/>
                    <a:pt x="17018" y="186182"/>
                  </a:cubicBezTo>
                  <a:cubicBezTo>
                    <a:pt x="7747" y="186182"/>
                    <a:pt x="0" y="178689"/>
                    <a:pt x="0" y="169291"/>
                  </a:cubicBezTo>
                  <a:cubicBezTo>
                    <a:pt x="0" y="159893"/>
                    <a:pt x="7620" y="152400"/>
                    <a:pt x="16891" y="152400"/>
                  </a:cubicBezTo>
                  <a:cubicBezTo>
                    <a:pt x="26162" y="152400"/>
                    <a:pt x="33782" y="160020"/>
                    <a:pt x="33782" y="169291"/>
                  </a:cubicBezTo>
                  <a:cubicBezTo>
                    <a:pt x="33909" y="244094"/>
                    <a:pt x="94488" y="304800"/>
                    <a:pt x="169291" y="304800"/>
                  </a:cubicBezTo>
                  <a:cubicBezTo>
                    <a:pt x="244094" y="304800"/>
                    <a:pt x="304800" y="244094"/>
                    <a:pt x="304800" y="169291"/>
                  </a:cubicBezTo>
                  <a:cubicBezTo>
                    <a:pt x="304800" y="94488"/>
                    <a:pt x="244094" y="33909"/>
                    <a:pt x="169291" y="33909"/>
                  </a:cubicBezTo>
                  <a:lnTo>
                    <a:pt x="169291" y="16891"/>
                  </a:lnTo>
                  <a:lnTo>
                    <a:pt x="169291" y="33909"/>
                  </a:lnTo>
                  <a:cubicBezTo>
                    <a:pt x="94488" y="33909"/>
                    <a:pt x="33909" y="94488"/>
                    <a:pt x="33909" y="169291"/>
                  </a:cubicBezTo>
                  <a:close/>
                </a:path>
              </a:pathLst>
            </a:custGeom>
            <a:solidFill>
              <a:srgbClr val="1C334E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4770100" y="6860018"/>
            <a:ext cx="254000" cy="254000"/>
            <a:chOff x="0" y="0"/>
            <a:chExt cx="338667" cy="338667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16891" y="16891"/>
              <a:ext cx="304800" cy="304800"/>
            </a:xfrm>
            <a:custGeom>
              <a:avLst/>
              <a:gdLst/>
              <a:ahLst/>
              <a:cxnLst/>
              <a:rect r="r" b="b" t="t" l="l"/>
              <a:pathLst>
                <a:path h="304800" w="304800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cubicBezTo>
                    <a:pt x="236601" y="0"/>
                    <a:pt x="304800" y="68199"/>
                    <a:pt x="304800" y="152400"/>
                  </a:cubicBezTo>
                  <a:cubicBezTo>
                    <a:pt x="304800" y="236601"/>
                    <a:pt x="236601" y="304800"/>
                    <a:pt x="152400" y="304800"/>
                  </a:cubicBezTo>
                  <a:cubicBezTo>
                    <a:pt x="68199" y="304800"/>
                    <a:pt x="0" y="236601"/>
                    <a:pt x="0" y="152400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38709" cy="338709"/>
            </a:xfrm>
            <a:custGeom>
              <a:avLst/>
              <a:gdLst/>
              <a:ahLst/>
              <a:cxnLst/>
              <a:rect r="r" b="b" t="t" l="l"/>
              <a:pathLst>
                <a:path h="338709" w="338709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169291" y="16891"/>
                  </a:lnTo>
                  <a:lnTo>
                    <a:pt x="169291" y="0"/>
                  </a:lnTo>
                  <a:cubicBezTo>
                    <a:pt x="262890" y="0"/>
                    <a:pt x="338709" y="75819"/>
                    <a:pt x="338709" y="169291"/>
                  </a:cubicBezTo>
                  <a:lnTo>
                    <a:pt x="321691" y="169291"/>
                  </a:lnTo>
                  <a:lnTo>
                    <a:pt x="338582" y="169291"/>
                  </a:lnTo>
                  <a:cubicBezTo>
                    <a:pt x="338582" y="262763"/>
                    <a:pt x="262763" y="338582"/>
                    <a:pt x="169291" y="338582"/>
                  </a:cubicBezTo>
                  <a:lnTo>
                    <a:pt x="169291" y="321691"/>
                  </a:lnTo>
                  <a:lnTo>
                    <a:pt x="169291" y="338582"/>
                  </a:lnTo>
                  <a:cubicBezTo>
                    <a:pt x="75819" y="338709"/>
                    <a:pt x="0" y="262890"/>
                    <a:pt x="0" y="169291"/>
                  </a:cubicBezTo>
                  <a:lnTo>
                    <a:pt x="16891" y="169291"/>
                  </a:lnTo>
                  <a:lnTo>
                    <a:pt x="33909" y="169291"/>
                  </a:lnTo>
                  <a:lnTo>
                    <a:pt x="16891" y="169291"/>
                  </a:lnTo>
                  <a:lnTo>
                    <a:pt x="0" y="169291"/>
                  </a:lnTo>
                  <a:moveTo>
                    <a:pt x="33909" y="169291"/>
                  </a:moveTo>
                  <a:cubicBezTo>
                    <a:pt x="33909" y="178689"/>
                    <a:pt x="26289" y="186182"/>
                    <a:pt x="17018" y="186182"/>
                  </a:cubicBezTo>
                  <a:cubicBezTo>
                    <a:pt x="7747" y="186182"/>
                    <a:pt x="0" y="178689"/>
                    <a:pt x="0" y="169291"/>
                  </a:cubicBezTo>
                  <a:cubicBezTo>
                    <a:pt x="0" y="159893"/>
                    <a:pt x="7620" y="152400"/>
                    <a:pt x="16891" y="152400"/>
                  </a:cubicBezTo>
                  <a:cubicBezTo>
                    <a:pt x="26162" y="152400"/>
                    <a:pt x="33782" y="160020"/>
                    <a:pt x="33782" y="169291"/>
                  </a:cubicBezTo>
                  <a:cubicBezTo>
                    <a:pt x="33909" y="244094"/>
                    <a:pt x="94488" y="304800"/>
                    <a:pt x="169291" y="304800"/>
                  </a:cubicBezTo>
                  <a:cubicBezTo>
                    <a:pt x="244094" y="304800"/>
                    <a:pt x="304800" y="244094"/>
                    <a:pt x="304800" y="169291"/>
                  </a:cubicBezTo>
                  <a:cubicBezTo>
                    <a:pt x="304800" y="94488"/>
                    <a:pt x="244094" y="33909"/>
                    <a:pt x="169291" y="33909"/>
                  </a:cubicBezTo>
                  <a:lnTo>
                    <a:pt x="169291" y="16891"/>
                  </a:lnTo>
                  <a:lnTo>
                    <a:pt x="169291" y="33909"/>
                  </a:lnTo>
                  <a:cubicBezTo>
                    <a:pt x="94488" y="33909"/>
                    <a:pt x="33909" y="94488"/>
                    <a:pt x="33909" y="169291"/>
                  </a:cubicBezTo>
                  <a:close/>
                </a:path>
              </a:pathLst>
            </a:custGeom>
            <a:solidFill>
              <a:srgbClr val="1C334E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5227300" y="6860018"/>
            <a:ext cx="254000" cy="254000"/>
            <a:chOff x="0" y="0"/>
            <a:chExt cx="338667" cy="338667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16891" y="16891"/>
              <a:ext cx="304800" cy="304800"/>
            </a:xfrm>
            <a:custGeom>
              <a:avLst/>
              <a:gdLst/>
              <a:ahLst/>
              <a:cxnLst/>
              <a:rect r="r" b="b" t="t" l="l"/>
              <a:pathLst>
                <a:path h="304800" w="304800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cubicBezTo>
                    <a:pt x="236601" y="0"/>
                    <a:pt x="304800" y="68199"/>
                    <a:pt x="304800" y="152400"/>
                  </a:cubicBezTo>
                  <a:cubicBezTo>
                    <a:pt x="304800" y="236601"/>
                    <a:pt x="236601" y="304800"/>
                    <a:pt x="152400" y="304800"/>
                  </a:cubicBezTo>
                  <a:cubicBezTo>
                    <a:pt x="68199" y="304800"/>
                    <a:pt x="0" y="236601"/>
                    <a:pt x="0" y="152400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38709" cy="338709"/>
            </a:xfrm>
            <a:custGeom>
              <a:avLst/>
              <a:gdLst/>
              <a:ahLst/>
              <a:cxnLst/>
              <a:rect r="r" b="b" t="t" l="l"/>
              <a:pathLst>
                <a:path h="338709" w="338709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169291" y="16891"/>
                  </a:lnTo>
                  <a:lnTo>
                    <a:pt x="169291" y="0"/>
                  </a:lnTo>
                  <a:cubicBezTo>
                    <a:pt x="262890" y="0"/>
                    <a:pt x="338709" y="75819"/>
                    <a:pt x="338709" y="169291"/>
                  </a:cubicBezTo>
                  <a:lnTo>
                    <a:pt x="321691" y="169291"/>
                  </a:lnTo>
                  <a:lnTo>
                    <a:pt x="338582" y="169291"/>
                  </a:lnTo>
                  <a:cubicBezTo>
                    <a:pt x="338582" y="262763"/>
                    <a:pt x="262763" y="338582"/>
                    <a:pt x="169291" y="338582"/>
                  </a:cubicBezTo>
                  <a:lnTo>
                    <a:pt x="169291" y="321691"/>
                  </a:lnTo>
                  <a:lnTo>
                    <a:pt x="169291" y="338582"/>
                  </a:lnTo>
                  <a:cubicBezTo>
                    <a:pt x="75819" y="338709"/>
                    <a:pt x="0" y="262890"/>
                    <a:pt x="0" y="169291"/>
                  </a:cubicBezTo>
                  <a:lnTo>
                    <a:pt x="16891" y="169291"/>
                  </a:lnTo>
                  <a:lnTo>
                    <a:pt x="33909" y="169291"/>
                  </a:lnTo>
                  <a:lnTo>
                    <a:pt x="16891" y="169291"/>
                  </a:lnTo>
                  <a:lnTo>
                    <a:pt x="0" y="169291"/>
                  </a:lnTo>
                  <a:moveTo>
                    <a:pt x="33909" y="169291"/>
                  </a:moveTo>
                  <a:cubicBezTo>
                    <a:pt x="33909" y="178689"/>
                    <a:pt x="26289" y="186182"/>
                    <a:pt x="17018" y="186182"/>
                  </a:cubicBezTo>
                  <a:cubicBezTo>
                    <a:pt x="7747" y="186182"/>
                    <a:pt x="0" y="178689"/>
                    <a:pt x="0" y="169291"/>
                  </a:cubicBezTo>
                  <a:cubicBezTo>
                    <a:pt x="0" y="159893"/>
                    <a:pt x="7620" y="152400"/>
                    <a:pt x="16891" y="152400"/>
                  </a:cubicBezTo>
                  <a:cubicBezTo>
                    <a:pt x="26162" y="152400"/>
                    <a:pt x="33782" y="160020"/>
                    <a:pt x="33782" y="169291"/>
                  </a:cubicBezTo>
                  <a:cubicBezTo>
                    <a:pt x="33909" y="244094"/>
                    <a:pt x="94488" y="304800"/>
                    <a:pt x="169291" y="304800"/>
                  </a:cubicBezTo>
                  <a:cubicBezTo>
                    <a:pt x="244094" y="304800"/>
                    <a:pt x="304800" y="244094"/>
                    <a:pt x="304800" y="169291"/>
                  </a:cubicBezTo>
                  <a:cubicBezTo>
                    <a:pt x="304800" y="94488"/>
                    <a:pt x="244094" y="33909"/>
                    <a:pt x="169291" y="33909"/>
                  </a:cubicBezTo>
                  <a:lnTo>
                    <a:pt x="169291" y="16891"/>
                  </a:lnTo>
                  <a:lnTo>
                    <a:pt x="169291" y="33909"/>
                  </a:lnTo>
                  <a:cubicBezTo>
                    <a:pt x="94488" y="33909"/>
                    <a:pt x="33909" y="94488"/>
                    <a:pt x="33909" y="169291"/>
                  </a:cubicBezTo>
                  <a:close/>
                </a:path>
              </a:pathLst>
            </a:custGeom>
            <a:solidFill>
              <a:srgbClr val="1C334E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15379700" y="6174218"/>
            <a:ext cx="254000" cy="254000"/>
            <a:chOff x="0" y="0"/>
            <a:chExt cx="338667" cy="33866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16891" y="16891"/>
              <a:ext cx="304800" cy="304800"/>
            </a:xfrm>
            <a:custGeom>
              <a:avLst/>
              <a:gdLst/>
              <a:ahLst/>
              <a:cxnLst/>
              <a:rect r="r" b="b" t="t" l="l"/>
              <a:pathLst>
                <a:path h="304800" w="304800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cubicBezTo>
                    <a:pt x="236601" y="0"/>
                    <a:pt x="304800" y="68199"/>
                    <a:pt x="304800" y="152400"/>
                  </a:cubicBezTo>
                  <a:cubicBezTo>
                    <a:pt x="304800" y="236601"/>
                    <a:pt x="236601" y="304800"/>
                    <a:pt x="152400" y="304800"/>
                  </a:cubicBezTo>
                  <a:cubicBezTo>
                    <a:pt x="68199" y="304800"/>
                    <a:pt x="0" y="236601"/>
                    <a:pt x="0" y="152400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338709" cy="338709"/>
            </a:xfrm>
            <a:custGeom>
              <a:avLst/>
              <a:gdLst/>
              <a:ahLst/>
              <a:cxnLst/>
              <a:rect r="r" b="b" t="t" l="l"/>
              <a:pathLst>
                <a:path h="338709" w="338709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169291" y="16891"/>
                  </a:lnTo>
                  <a:lnTo>
                    <a:pt x="169291" y="0"/>
                  </a:lnTo>
                  <a:cubicBezTo>
                    <a:pt x="262890" y="0"/>
                    <a:pt x="338709" y="75819"/>
                    <a:pt x="338709" y="169291"/>
                  </a:cubicBezTo>
                  <a:lnTo>
                    <a:pt x="321691" y="169291"/>
                  </a:lnTo>
                  <a:lnTo>
                    <a:pt x="338582" y="169291"/>
                  </a:lnTo>
                  <a:cubicBezTo>
                    <a:pt x="338582" y="262763"/>
                    <a:pt x="262763" y="338582"/>
                    <a:pt x="169291" y="338582"/>
                  </a:cubicBezTo>
                  <a:lnTo>
                    <a:pt x="169291" y="321691"/>
                  </a:lnTo>
                  <a:lnTo>
                    <a:pt x="169291" y="338582"/>
                  </a:lnTo>
                  <a:cubicBezTo>
                    <a:pt x="75819" y="338709"/>
                    <a:pt x="0" y="262890"/>
                    <a:pt x="0" y="169291"/>
                  </a:cubicBezTo>
                  <a:lnTo>
                    <a:pt x="16891" y="169291"/>
                  </a:lnTo>
                  <a:lnTo>
                    <a:pt x="33909" y="169291"/>
                  </a:lnTo>
                  <a:lnTo>
                    <a:pt x="16891" y="169291"/>
                  </a:lnTo>
                  <a:lnTo>
                    <a:pt x="0" y="169291"/>
                  </a:lnTo>
                  <a:moveTo>
                    <a:pt x="33909" y="169291"/>
                  </a:moveTo>
                  <a:cubicBezTo>
                    <a:pt x="33909" y="178689"/>
                    <a:pt x="26289" y="186182"/>
                    <a:pt x="17018" y="186182"/>
                  </a:cubicBezTo>
                  <a:cubicBezTo>
                    <a:pt x="7747" y="186182"/>
                    <a:pt x="0" y="178689"/>
                    <a:pt x="0" y="169291"/>
                  </a:cubicBezTo>
                  <a:cubicBezTo>
                    <a:pt x="0" y="159893"/>
                    <a:pt x="7620" y="152400"/>
                    <a:pt x="16891" y="152400"/>
                  </a:cubicBezTo>
                  <a:cubicBezTo>
                    <a:pt x="26162" y="152400"/>
                    <a:pt x="33782" y="160020"/>
                    <a:pt x="33782" y="169291"/>
                  </a:cubicBezTo>
                  <a:cubicBezTo>
                    <a:pt x="33909" y="244094"/>
                    <a:pt x="94488" y="304800"/>
                    <a:pt x="169291" y="304800"/>
                  </a:cubicBezTo>
                  <a:cubicBezTo>
                    <a:pt x="244094" y="304800"/>
                    <a:pt x="304800" y="244094"/>
                    <a:pt x="304800" y="169291"/>
                  </a:cubicBezTo>
                  <a:cubicBezTo>
                    <a:pt x="304800" y="94488"/>
                    <a:pt x="244094" y="33909"/>
                    <a:pt x="169291" y="33909"/>
                  </a:cubicBezTo>
                  <a:lnTo>
                    <a:pt x="169291" y="16891"/>
                  </a:lnTo>
                  <a:lnTo>
                    <a:pt x="169291" y="33909"/>
                  </a:lnTo>
                  <a:cubicBezTo>
                    <a:pt x="94488" y="33909"/>
                    <a:pt x="33909" y="94488"/>
                    <a:pt x="33909" y="169291"/>
                  </a:cubicBezTo>
                  <a:close/>
                </a:path>
              </a:pathLst>
            </a:custGeom>
            <a:solidFill>
              <a:srgbClr val="1C334E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5989300" y="6326618"/>
            <a:ext cx="254000" cy="254000"/>
            <a:chOff x="0" y="0"/>
            <a:chExt cx="338667" cy="338667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16891" y="16891"/>
              <a:ext cx="304800" cy="304800"/>
            </a:xfrm>
            <a:custGeom>
              <a:avLst/>
              <a:gdLst/>
              <a:ahLst/>
              <a:cxnLst/>
              <a:rect r="r" b="b" t="t" l="l"/>
              <a:pathLst>
                <a:path h="304800" w="304800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cubicBezTo>
                    <a:pt x="236601" y="0"/>
                    <a:pt x="304800" y="68199"/>
                    <a:pt x="304800" y="152400"/>
                  </a:cubicBezTo>
                  <a:cubicBezTo>
                    <a:pt x="304800" y="236601"/>
                    <a:pt x="236601" y="304800"/>
                    <a:pt x="152400" y="304800"/>
                  </a:cubicBezTo>
                  <a:cubicBezTo>
                    <a:pt x="68199" y="304800"/>
                    <a:pt x="0" y="236601"/>
                    <a:pt x="0" y="152400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338709" cy="338709"/>
            </a:xfrm>
            <a:custGeom>
              <a:avLst/>
              <a:gdLst/>
              <a:ahLst/>
              <a:cxnLst/>
              <a:rect r="r" b="b" t="t" l="l"/>
              <a:pathLst>
                <a:path h="338709" w="338709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169291" y="16891"/>
                  </a:lnTo>
                  <a:lnTo>
                    <a:pt x="169291" y="0"/>
                  </a:lnTo>
                  <a:cubicBezTo>
                    <a:pt x="262890" y="0"/>
                    <a:pt x="338709" y="75819"/>
                    <a:pt x="338709" y="169291"/>
                  </a:cubicBezTo>
                  <a:lnTo>
                    <a:pt x="321691" y="169291"/>
                  </a:lnTo>
                  <a:lnTo>
                    <a:pt x="338582" y="169291"/>
                  </a:lnTo>
                  <a:cubicBezTo>
                    <a:pt x="338582" y="262763"/>
                    <a:pt x="262763" y="338582"/>
                    <a:pt x="169291" y="338582"/>
                  </a:cubicBezTo>
                  <a:lnTo>
                    <a:pt x="169291" y="321691"/>
                  </a:lnTo>
                  <a:lnTo>
                    <a:pt x="169291" y="338582"/>
                  </a:lnTo>
                  <a:cubicBezTo>
                    <a:pt x="75819" y="338709"/>
                    <a:pt x="0" y="262890"/>
                    <a:pt x="0" y="169291"/>
                  </a:cubicBezTo>
                  <a:lnTo>
                    <a:pt x="16891" y="169291"/>
                  </a:lnTo>
                  <a:lnTo>
                    <a:pt x="33909" y="169291"/>
                  </a:lnTo>
                  <a:lnTo>
                    <a:pt x="16891" y="169291"/>
                  </a:lnTo>
                  <a:lnTo>
                    <a:pt x="0" y="169291"/>
                  </a:lnTo>
                  <a:moveTo>
                    <a:pt x="33909" y="169291"/>
                  </a:moveTo>
                  <a:cubicBezTo>
                    <a:pt x="33909" y="178689"/>
                    <a:pt x="26289" y="186182"/>
                    <a:pt x="17018" y="186182"/>
                  </a:cubicBezTo>
                  <a:cubicBezTo>
                    <a:pt x="7747" y="186182"/>
                    <a:pt x="0" y="178689"/>
                    <a:pt x="0" y="169291"/>
                  </a:cubicBezTo>
                  <a:cubicBezTo>
                    <a:pt x="0" y="159893"/>
                    <a:pt x="7620" y="152400"/>
                    <a:pt x="16891" y="152400"/>
                  </a:cubicBezTo>
                  <a:cubicBezTo>
                    <a:pt x="26162" y="152400"/>
                    <a:pt x="33782" y="160020"/>
                    <a:pt x="33782" y="169291"/>
                  </a:cubicBezTo>
                  <a:cubicBezTo>
                    <a:pt x="33909" y="244094"/>
                    <a:pt x="94488" y="304800"/>
                    <a:pt x="169291" y="304800"/>
                  </a:cubicBezTo>
                  <a:cubicBezTo>
                    <a:pt x="244094" y="304800"/>
                    <a:pt x="304800" y="244094"/>
                    <a:pt x="304800" y="169291"/>
                  </a:cubicBezTo>
                  <a:cubicBezTo>
                    <a:pt x="304800" y="94488"/>
                    <a:pt x="244094" y="33909"/>
                    <a:pt x="169291" y="33909"/>
                  </a:cubicBezTo>
                  <a:lnTo>
                    <a:pt x="169291" y="16891"/>
                  </a:lnTo>
                  <a:lnTo>
                    <a:pt x="169291" y="33909"/>
                  </a:lnTo>
                  <a:cubicBezTo>
                    <a:pt x="94488" y="33909"/>
                    <a:pt x="33909" y="94488"/>
                    <a:pt x="33909" y="169291"/>
                  </a:cubicBezTo>
                  <a:close/>
                </a:path>
              </a:pathLst>
            </a:custGeom>
            <a:solidFill>
              <a:srgbClr val="1C334E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2142194" y="6654800"/>
            <a:ext cx="443506" cy="482600"/>
            <a:chOff x="0" y="0"/>
            <a:chExt cx="591341" cy="643467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16891" y="16891"/>
              <a:ext cx="557530" cy="609600"/>
            </a:xfrm>
            <a:custGeom>
              <a:avLst/>
              <a:gdLst/>
              <a:ahLst/>
              <a:cxnLst/>
              <a:rect r="r" b="b" t="t" l="l"/>
              <a:pathLst>
                <a:path h="609600" w="557530">
                  <a:moveTo>
                    <a:pt x="0" y="152400"/>
                  </a:moveTo>
                  <a:lnTo>
                    <a:pt x="278765" y="152400"/>
                  </a:lnTo>
                  <a:lnTo>
                    <a:pt x="278765" y="0"/>
                  </a:lnTo>
                  <a:lnTo>
                    <a:pt x="557530" y="304800"/>
                  </a:lnTo>
                  <a:lnTo>
                    <a:pt x="278765" y="609600"/>
                  </a:lnTo>
                  <a:lnTo>
                    <a:pt x="278765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4F81BD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-1397"/>
              <a:ext cx="592963" cy="646176"/>
            </a:xfrm>
            <a:custGeom>
              <a:avLst/>
              <a:gdLst/>
              <a:ahLst/>
              <a:cxnLst/>
              <a:rect r="r" b="b" t="t" l="l"/>
              <a:pathLst>
                <a:path h="646176" w="592963">
                  <a:moveTo>
                    <a:pt x="16891" y="153797"/>
                  </a:moveTo>
                  <a:lnTo>
                    <a:pt x="295656" y="153797"/>
                  </a:lnTo>
                  <a:lnTo>
                    <a:pt x="295656" y="170688"/>
                  </a:lnTo>
                  <a:lnTo>
                    <a:pt x="278765" y="170688"/>
                  </a:lnTo>
                  <a:lnTo>
                    <a:pt x="278765" y="18288"/>
                  </a:lnTo>
                  <a:cubicBezTo>
                    <a:pt x="278765" y="11303"/>
                    <a:pt x="283083" y="5080"/>
                    <a:pt x="289560" y="2540"/>
                  </a:cubicBezTo>
                  <a:cubicBezTo>
                    <a:pt x="296037" y="0"/>
                    <a:pt x="303530" y="1778"/>
                    <a:pt x="308229" y="6858"/>
                  </a:cubicBezTo>
                  <a:lnTo>
                    <a:pt x="586994" y="311658"/>
                  </a:lnTo>
                  <a:cubicBezTo>
                    <a:pt x="592963" y="318135"/>
                    <a:pt x="592963" y="328041"/>
                    <a:pt x="586994" y="334518"/>
                  </a:cubicBezTo>
                  <a:lnTo>
                    <a:pt x="308229" y="639318"/>
                  </a:lnTo>
                  <a:cubicBezTo>
                    <a:pt x="303530" y="644525"/>
                    <a:pt x="296164" y="646176"/>
                    <a:pt x="289560" y="643636"/>
                  </a:cubicBezTo>
                  <a:cubicBezTo>
                    <a:pt x="282956" y="641096"/>
                    <a:pt x="278765" y="634873"/>
                    <a:pt x="278765" y="627888"/>
                  </a:cubicBezTo>
                  <a:lnTo>
                    <a:pt x="278765" y="475488"/>
                  </a:lnTo>
                  <a:lnTo>
                    <a:pt x="295656" y="475488"/>
                  </a:lnTo>
                  <a:lnTo>
                    <a:pt x="295656" y="492379"/>
                  </a:lnTo>
                  <a:lnTo>
                    <a:pt x="16891" y="492379"/>
                  </a:lnTo>
                  <a:cubicBezTo>
                    <a:pt x="7620" y="492506"/>
                    <a:pt x="0" y="484886"/>
                    <a:pt x="0" y="475488"/>
                  </a:cubicBezTo>
                  <a:lnTo>
                    <a:pt x="0" y="170688"/>
                  </a:lnTo>
                  <a:cubicBezTo>
                    <a:pt x="0" y="161417"/>
                    <a:pt x="7620" y="153797"/>
                    <a:pt x="16891" y="153797"/>
                  </a:cubicBezTo>
                  <a:moveTo>
                    <a:pt x="16891" y="187706"/>
                  </a:moveTo>
                  <a:lnTo>
                    <a:pt x="16891" y="170688"/>
                  </a:lnTo>
                  <a:lnTo>
                    <a:pt x="33909" y="170688"/>
                  </a:lnTo>
                  <a:lnTo>
                    <a:pt x="33909" y="475488"/>
                  </a:lnTo>
                  <a:lnTo>
                    <a:pt x="16891" y="475488"/>
                  </a:lnTo>
                  <a:lnTo>
                    <a:pt x="16891" y="458597"/>
                  </a:lnTo>
                  <a:lnTo>
                    <a:pt x="295656" y="458597"/>
                  </a:lnTo>
                  <a:cubicBezTo>
                    <a:pt x="305054" y="458597"/>
                    <a:pt x="312547" y="466217"/>
                    <a:pt x="312547" y="475488"/>
                  </a:cubicBezTo>
                  <a:lnTo>
                    <a:pt x="312547" y="627888"/>
                  </a:lnTo>
                  <a:lnTo>
                    <a:pt x="295656" y="627888"/>
                  </a:lnTo>
                  <a:lnTo>
                    <a:pt x="283210" y="616458"/>
                  </a:lnTo>
                  <a:lnTo>
                    <a:pt x="561975" y="311658"/>
                  </a:lnTo>
                  <a:lnTo>
                    <a:pt x="574421" y="323088"/>
                  </a:lnTo>
                  <a:lnTo>
                    <a:pt x="561975" y="334518"/>
                  </a:lnTo>
                  <a:lnTo>
                    <a:pt x="283210" y="29718"/>
                  </a:lnTo>
                  <a:lnTo>
                    <a:pt x="295656" y="18288"/>
                  </a:lnTo>
                  <a:lnTo>
                    <a:pt x="312547" y="18288"/>
                  </a:lnTo>
                  <a:lnTo>
                    <a:pt x="312547" y="170688"/>
                  </a:lnTo>
                  <a:cubicBezTo>
                    <a:pt x="312547" y="180086"/>
                    <a:pt x="304927" y="187579"/>
                    <a:pt x="295656" y="187579"/>
                  </a:cubicBezTo>
                  <a:lnTo>
                    <a:pt x="16891" y="187579"/>
                  </a:lnTo>
                  <a:close/>
                </a:path>
              </a:pathLst>
            </a:custGeom>
            <a:solidFill>
              <a:srgbClr val="1C334E"/>
            </a:solid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9730" y="1154070"/>
            <a:ext cx="13892069" cy="949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28"/>
              </a:lnSpc>
            </a:pPr>
            <a:r>
              <a:rPr lang="en-US" sz="4948">
                <a:solidFill>
                  <a:srgbClr val="000000"/>
                </a:solidFill>
                <a:latin typeface="League Spartan"/>
              </a:rPr>
              <a:t>Our Framework</a:t>
            </a:r>
          </a:p>
        </p:txBody>
      </p:sp>
      <p:grpSp>
        <p:nvGrpSpPr>
          <p:cNvPr name="Group 3" id="3"/>
          <p:cNvGrpSpPr/>
          <p:nvPr/>
        </p:nvGrpSpPr>
        <p:grpSpPr>
          <a:xfrm rot="3125807">
            <a:off x="16968968" y="3009682"/>
            <a:ext cx="8817011" cy="5306238"/>
            <a:chOff x="0" y="0"/>
            <a:chExt cx="11756015" cy="70749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3914414" y="238396"/>
            <a:ext cx="4071808" cy="1106175"/>
            <a:chOff x="0" y="0"/>
            <a:chExt cx="5429077" cy="14749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429123" cy="1474851"/>
            </a:xfrm>
            <a:custGeom>
              <a:avLst/>
              <a:gdLst/>
              <a:ahLst/>
              <a:cxnLst/>
              <a:rect r="r" b="b" t="t" l="l"/>
              <a:pathLst>
                <a:path h="1474851" w="5429123">
                  <a:moveTo>
                    <a:pt x="0" y="0"/>
                  </a:moveTo>
                  <a:lnTo>
                    <a:pt x="5429123" y="0"/>
                  </a:lnTo>
                  <a:lnTo>
                    <a:pt x="5429123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" t="0" r="-26" b="-3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4247895">
            <a:off x="7586360" y="10859729"/>
            <a:ext cx="8817011" cy="5306238"/>
            <a:chOff x="0" y="0"/>
            <a:chExt cx="11756015" cy="70749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9" id="9"/>
          <p:cNvGrpSpPr/>
          <p:nvPr/>
        </p:nvGrpSpPr>
        <p:grpSpPr>
          <a:xfrm rot="4247895">
            <a:off x="-1035967" y="-6660262"/>
            <a:ext cx="8817011" cy="5306238"/>
            <a:chOff x="0" y="0"/>
            <a:chExt cx="11756015" cy="707498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302160" y="9233702"/>
            <a:ext cx="4141753" cy="856593"/>
          </a:xfrm>
          <a:custGeom>
            <a:avLst/>
            <a:gdLst/>
            <a:ahLst/>
            <a:cxnLst/>
            <a:rect r="r" b="b" t="t" l="l"/>
            <a:pathLst>
              <a:path h="856593" w="4141753">
                <a:moveTo>
                  <a:pt x="0" y="0"/>
                </a:moveTo>
                <a:lnTo>
                  <a:pt x="4141753" y="0"/>
                </a:lnTo>
                <a:lnTo>
                  <a:pt x="4141753" y="856593"/>
                </a:lnTo>
                <a:lnTo>
                  <a:pt x="0" y="856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28115" y="9317631"/>
            <a:ext cx="3553485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HK Grotesk"/>
              </a:rPr>
              <a:t>#Innovation4Inclusion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017226" y="9450379"/>
            <a:ext cx="3117062" cy="640695"/>
            <a:chOff x="0" y="0"/>
            <a:chExt cx="4156083" cy="85426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56075" cy="854202"/>
            </a:xfrm>
            <a:custGeom>
              <a:avLst/>
              <a:gdLst/>
              <a:ahLst/>
              <a:cxnLst/>
              <a:rect r="r" b="b" t="t" l="l"/>
              <a:pathLst>
                <a:path h="854202" w="4156075">
                  <a:moveTo>
                    <a:pt x="0" y="0"/>
                  </a:moveTo>
                  <a:lnTo>
                    <a:pt x="4156075" y="0"/>
                  </a:lnTo>
                  <a:lnTo>
                    <a:pt x="4156075" y="854202"/>
                  </a:lnTo>
                  <a:lnTo>
                    <a:pt x="0" y="8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305" r="0" b="-1311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3078177" y="2774789"/>
            <a:ext cx="12872141" cy="5597182"/>
          </a:xfrm>
          <a:custGeom>
            <a:avLst/>
            <a:gdLst/>
            <a:ahLst/>
            <a:cxnLst/>
            <a:rect r="r" b="b" t="t" l="l"/>
            <a:pathLst>
              <a:path h="5597182" w="12872141">
                <a:moveTo>
                  <a:pt x="0" y="0"/>
                </a:moveTo>
                <a:lnTo>
                  <a:pt x="12872141" y="0"/>
                </a:lnTo>
                <a:lnTo>
                  <a:pt x="12872141" y="5597182"/>
                </a:lnTo>
                <a:lnTo>
                  <a:pt x="0" y="55971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9730" y="1154070"/>
            <a:ext cx="13892069" cy="949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28"/>
              </a:lnSpc>
            </a:pPr>
            <a:r>
              <a:rPr lang="en-US" sz="4948">
                <a:solidFill>
                  <a:srgbClr val="000000"/>
                </a:solidFill>
                <a:latin typeface="League Spartan"/>
              </a:rPr>
              <a:t>A methodological challenge</a:t>
            </a:r>
          </a:p>
        </p:txBody>
      </p:sp>
      <p:grpSp>
        <p:nvGrpSpPr>
          <p:cNvPr name="Group 3" id="3"/>
          <p:cNvGrpSpPr/>
          <p:nvPr/>
        </p:nvGrpSpPr>
        <p:grpSpPr>
          <a:xfrm rot="3125807">
            <a:off x="16968968" y="3009682"/>
            <a:ext cx="8817011" cy="5306238"/>
            <a:chOff x="0" y="0"/>
            <a:chExt cx="11756015" cy="70749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3914414" y="238396"/>
            <a:ext cx="4071808" cy="1106175"/>
            <a:chOff x="0" y="0"/>
            <a:chExt cx="5429077" cy="14749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429123" cy="1474851"/>
            </a:xfrm>
            <a:custGeom>
              <a:avLst/>
              <a:gdLst/>
              <a:ahLst/>
              <a:cxnLst/>
              <a:rect r="r" b="b" t="t" l="l"/>
              <a:pathLst>
                <a:path h="1474851" w="5429123">
                  <a:moveTo>
                    <a:pt x="0" y="0"/>
                  </a:moveTo>
                  <a:lnTo>
                    <a:pt x="5429123" y="0"/>
                  </a:lnTo>
                  <a:lnTo>
                    <a:pt x="5429123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" t="0" r="-26" b="-3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4247895">
            <a:off x="7586360" y="10859729"/>
            <a:ext cx="8817011" cy="5306238"/>
            <a:chOff x="0" y="0"/>
            <a:chExt cx="11756015" cy="70749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9" id="9"/>
          <p:cNvGrpSpPr/>
          <p:nvPr/>
        </p:nvGrpSpPr>
        <p:grpSpPr>
          <a:xfrm rot="4247895">
            <a:off x="-1035967" y="-6660262"/>
            <a:ext cx="8817011" cy="5306238"/>
            <a:chOff x="0" y="0"/>
            <a:chExt cx="11756015" cy="707498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302160" y="9233702"/>
            <a:ext cx="4141753" cy="856593"/>
          </a:xfrm>
          <a:custGeom>
            <a:avLst/>
            <a:gdLst/>
            <a:ahLst/>
            <a:cxnLst/>
            <a:rect r="r" b="b" t="t" l="l"/>
            <a:pathLst>
              <a:path h="856593" w="4141753">
                <a:moveTo>
                  <a:pt x="0" y="0"/>
                </a:moveTo>
                <a:lnTo>
                  <a:pt x="4141753" y="0"/>
                </a:lnTo>
                <a:lnTo>
                  <a:pt x="4141753" y="856593"/>
                </a:lnTo>
                <a:lnTo>
                  <a:pt x="0" y="856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28115" y="9317631"/>
            <a:ext cx="3553485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HK Grotesk"/>
              </a:rPr>
              <a:t>#Innovation4Inclusion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017226" y="9450379"/>
            <a:ext cx="3117062" cy="640695"/>
            <a:chOff x="0" y="0"/>
            <a:chExt cx="4156083" cy="85426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56075" cy="854202"/>
            </a:xfrm>
            <a:custGeom>
              <a:avLst/>
              <a:gdLst/>
              <a:ahLst/>
              <a:cxnLst/>
              <a:rect r="r" b="b" t="t" l="l"/>
              <a:pathLst>
                <a:path h="854202" w="4156075">
                  <a:moveTo>
                    <a:pt x="0" y="0"/>
                  </a:moveTo>
                  <a:lnTo>
                    <a:pt x="4156075" y="0"/>
                  </a:lnTo>
                  <a:lnTo>
                    <a:pt x="4156075" y="854202"/>
                  </a:lnTo>
                  <a:lnTo>
                    <a:pt x="0" y="8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305" r="0" b="-1311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859720" y="6647763"/>
            <a:ext cx="1536790" cy="1478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19"/>
              </a:lnSpc>
            </a:pPr>
            <a:r>
              <a:rPr lang="en-US" sz="9600" spc="-382">
                <a:solidFill>
                  <a:srgbClr val="FF0000"/>
                </a:solidFill>
                <a:latin typeface="Open Sans"/>
              </a:rPr>
              <a:t>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17317" y="6145795"/>
            <a:ext cx="4710063" cy="2472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2600" indent="-241300" lvl="1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Open Sans"/>
              </a:rPr>
              <a:t>Complexity</a:t>
            </a:r>
          </a:p>
          <a:p>
            <a:pPr algn="l" marL="482600" indent="-241300" lvl="1">
              <a:lnSpc>
                <a:spcPts val="4800"/>
              </a:lnSpc>
              <a:buFont typeface="Arial"/>
              <a:buChar char="•"/>
            </a:pPr>
            <a:r>
              <a:rPr lang="en-US" sz="4000" spc="-159" u="sng">
                <a:solidFill>
                  <a:srgbClr val="000000"/>
                </a:solidFill>
                <a:latin typeface="Open Sans Bold"/>
              </a:rPr>
              <a:t>Context</a:t>
            </a:r>
          </a:p>
          <a:p>
            <a:pPr algn="l" marL="482600" indent="-241300" lvl="1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Open Sans"/>
              </a:rPr>
              <a:t>Experience</a:t>
            </a:r>
          </a:p>
          <a:p>
            <a:pPr algn="l" marL="482600" indent="-241300" lvl="1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Open Sans"/>
              </a:rPr>
              <a:t>Produce useful data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6814904" y="2610562"/>
            <a:ext cx="11347673" cy="4934299"/>
          </a:xfrm>
          <a:custGeom>
            <a:avLst/>
            <a:gdLst/>
            <a:ahLst/>
            <a:cxnLst/>
            <a:rect r="r" b="b" t="t" l="l"/>
            <a:pathLst>
              <a:path h="4934299" w="11347673">
                <a:moveTo>
                  <a:pt x="0" y="0"/>
                </a:moveTo>
                <a:lnTo>
                  <a:pt x="11347673" y="0"/>
                </a:lnTo>
                <a:lnTo>
                  <a:pt x="11347673" y="4934299"/>
                </a:lnTo>
                <a:lnTo>
                  <a:pt x="0" y="49342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AutoShape 18" id="18"/>
          <p:cNvSpPr/>
          <p:nvPr/>
        </p:nvSpPr>
        <p:spPr>
          <a:xfrm rot="-1182124">
            <a:off x="5669247" y="6691576"/>
            <a:ext cx="5467992" cy="0"/>
          </a:xfrm>
          <a:prstGeom prst="line">
            <a:avLst/>
          </a:prstGeom>
          <a:ln cap="rnd" w="57150">
            <a:solidFill>
              <a:srgbClr val="FF0000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9730" y="1154070"/>
            <a:ext cx="13892069" cy="949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28"/>
              </a:lnSpc>
            </a:pPr>
            <a:r>
              <a:rPr lang="en-US" sz="4948">
                <a:solidFill>
                  <a:srgbClr val="000000"/>
                </a:solidFill>
                <a:latin typeface="League Spartan"/>
              </a:rPr>
              <a:t>TIAP : a research to address this challenge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90574" y="3727894"/>
            <a:ext cx="15785182" cy="630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0860" indent="-265430" lvl="1">
              <a:lnSpc>
                <a:spcPts val="5649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uli"/>
              </a:rPr>
              <a:t>Aim : defining a methodology to produce knowledge in the process of transfer</a:t>
            </a:r>
          </a:p>
          <a:p>
            <a:pPr algn="l" marL="530860" indent="-265430" lvl="1">
              <a:lnSpc>
                <a:spcPts val="5649"/>
              </a:lnSpc>
            </a:pPr>
          </a:p>
          <a:p>
            <a:pPr algn="l" marL="530860" indent="-265430" lvl="1">
              <a:lnSpc>
                <a:spcPts val="5649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uli"/>
              </a:rPr>
              <a:t>How ? By learning lessons from </a:t>
            </a:r>
            <a:r>
              <a:rPr lang="en-US" sz="4400" u="sng">
                <a:solidFill>
                  <a:srgbClr val="000000"/>
                </a:solidFill>
                <a:latin typeface="Muli Bold"/>
              </a:rPr>
              <a:t>transferability</a:t>
            </a:r>
            <a:r>
              <a:rPr lang="en-US" sz="4400">
                <a:solidFill>
                  <a:srgbClr val="000000"/>
                </a:solidFill>
                <a:latin typeface="Muli"/>
              </a:rPr>
              <a:t> in public health</a:t>
            </a:r>
          </a:p>
          <a:p>
            <a:pPr algn="l" marL="530860" indent="-265430" lvl="1">
              <a:lnSpc>
                <a:spcPts val="5649"/>
              </a:lnSpc>
            </a:pPr>
          </a:p>
          <a:p>
            <a:pPr algn="l" marL="530860" indent="-265430" lvl="1">
              <a:lnSpc>
                <a:spcPts val="5649"/>
              </a:lnSpc>
            </a:pPr>
          </a:p>
          <a:p>
            <a:pPr algn="l" marL="530860" indent="-265430" lvl="1">
              <a:lnSpc>
                <a:spcPts val="5649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3125807">
            <a:off x="16968968" y="3009682"/>
            <a:ext cx="8817011" cy="5306238"/>
            <a:chOff x="0" y="0"/>
            <a:chExt cx="11756015" cy="70749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3914414" y="238396"/>
            <a:ext cx="4071808" cy="1106175"/>
            <a:chOff x="0" y="0"/>
            <a:chExt cx="5429077" cy="14749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429123" cy="1474851"/>
            </a:xfrm>
            <a:custGeom>
              <a:avLst/>
              <a:gdLst/>
              <a:ahLst/>
              <a:cxnLst/>
              <a:rect r="r" b="b" t="t" l="l"/>
              <a:pathLst>
                <a:path h="1474851" w="5429123">
                  <a:moveTo>
                    <a:pt x="0" y="0"/>
                  </a:moveTo>
                  <a:lnTo>
                    <a:pt x="5429123" y="0"/>
                  </a:lnTo>
                  <a:lnTo>
                    <a:pt x="5429123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" t="0" r="-26" b="-3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4247895">
            <a:off x="7586360" y="10859729"/>
            <a:ext cx="8817011" cy="5306238"/>
            <a:chOff x="0" y="0"/>
            <a:chExt cx="11756015" cy="70749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0" id="10"/>
          <p:cNvGrpSpPr/>
          <p:nvPr/>
        </p:nvGrpSpPr>
        <p:grpSpPr>
          <a:xfrm rot="4247895">
            <a:off x="-1035967" y="-6660262"/>
            <a:ext cx="8817011" cy="5306238"/>
            <a:chOff x="0" y="0"/>
            <a:chExt cx="11756015" cy="707498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302160" y="9233702"/>
            <a:ext cx="4141753" cy="856593"/>
          </a:xfrm>
          <a:custGeom>
            <a:avLst/>
            <a:gdLst/>
            <a:ahLst/>
            <a:cxnLst/>
            <a:rect r="r" b="b" t="t" l="l"/>
            <a:pathLst>
              <a:path h="856593" w="4141753">
                <a:moveTo>
                  <a:pt x="0" y="0"/>
                </a:moveTo>
                <a:lnTo>
                  <a:pt x="4141753" y="0"/>
                </a:lnTo>
                <a:lnTo>
                  <a:pt x="4141753" y="856593"/>
                </a:lnTo>
                <a:lnTo>
                  <a:pt x="0" y="856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628115" y="9317631"/>
            <a:ext cx="3553485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HK Grotesk"/>
              </a:rPr>
              <a:t>#Innovation4Inclusion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5017226" y="9450379"/>
            <a:ext cx="3117062" cy="640695"/>
            <a:chOff x="0" y="0"/>
            <a:chExt cx="4156083" cy="85426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156075" cy="854202"/>
            </a:xfrm>
            <a:custGeom>
              <a:avLst/>
              <a:gdLst/>
              <a:ahLst/>
              <a:cxnLst/>
              <a:rect r="r" b="b" t="t" l="l"/>
              <a:pathLst>
                <a:path h="854202" w="4156075">
                  <a:moveTo>
                    <a:pt x="0" y="0"/>
                  </a:moveTo>
                  <a:lnTo>
                    <a:pt x="4156075" y="0"/>
                  </a:lnTo>
                  <a:lnTo>
                    <a:pt x="4156075" y="854202"/>
                  </a:lnTo>
                  <a:lnTo>
                    <a:pt x="0" y="8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305" r="0" b="-1311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7994" y="-337593"/>
            <a:ext cx="5210502" cy="7815754"/>
            <a:chOff x="0" y="0"/>
            <a:chExt cx="6947336" cy="104210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947281" cy="10420985"/>
            </a:xfrm>
            <a:custGeom>
              <a:avLst/>
              <a:gdLst/>
              <a:ahLst/>
              <a:cxnLst/>
              <a:rect r="r" b="b" t="t" l="l"/>
              <a:pathLst>
                <a:path h="10420985" w="6947281">
                  <a:moveTo>
                    <a:pt x="0" y="9893046"/>
                  </a:moveTo>
                  <a:lnTo>
                    <a:pt x="0" y="527939"/>
                  </a:lnTo>
                  <a:cubicBezTo>
                    <a:pt x="0" y="236220"/>
                    <a:pt x="236220" y="0"/>
                    <a:pt x="527939" y="0"/>
                  </a:cubicBezTo>
                  <a:lnTo>
                    <a:pt x="6419342" y="0"/>
                  </a:lnTo>
                  <a:cubicBezTo>
                    <a:pt x="6711188" y="0"/>
                    <a:pt x="6947281" y="237617"/>
                    <a:pt x="6947281" y="527939"/>
                  </a:cubicBezTo>
                  <a:lnTo>
                    <a:pt x="6947281" y="9892919"/>
                  </a:lnTo>
                  <a:cubicBezTo>
                    <a:pt x="6947281" y="10184765"/>
                    <a:pt x="6711061" y="10420858"/>
                    <a:pt x="6419342" y="10420858"/>
                  </a:cubicBezTo>
                  <a:lnTo>
                    <a:pt x="527939" y="10420858"/>
                  </a:lnTo>
                  <a:cubicBezTo>
                    <a:pt x="237617" y="10420985"/>
                    <a:pt x="0" y="10184765"/>
                    <a:pt x="0" y="9893046"/>
                  </a:cubicBezTo>
                  <a:close/>
                </a:path>
              </a:pathLst>
            </a:custGeom>
            <a:blipFill>
              <a:blip r:embed="rId2"/>
              <a:stretch>
                <a:fillRect l="-62500" t="0" r="-62501" b="-1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897994" y="8032830"/>
            <a:ext cx="5210502" cy="2798201"/>
          </a:xfrm>
          <a:custGeom>
            <a:avLst/>
            <a:gdLst/>
            <a:ahLst/>
            <a:cxnLst/>
            <a:rect r="r" b="b" t="t" l="l"/>
            <a:pathLst>
              <a:path h="2798201" w="5210502">
                <a:moveTo>
                  <a:pt x="0" y="0"/>
                </a:moveTo>
                <a:lnTo>
                  <a:pt x="5210502" y="0"/>
                </a:lnTo>
                <a:lnTo>
                  <a:pt x="5210502" y="2798201"/>
                </a:lnTo>
                <a:lnTo>
                  <a:pt x="0" y="2798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914414" y="238396"/>
            <a:ext cx="4071808" cy="1106175"/>
            <a:chOff x="0" y="0"/>
            <a:chExt cx="5429077" cy="14749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429123" cy="1474851"/>
            </a:xfrm>
            <a:custGeom>
              <a:avLst/>
              <a:gdLst/>
              <a:ahLst/>
              <a:cxnLst/>
              <a:rect r="r" b="b" t="t" l="l"/>
              <a:pathLst>
                <a:path h="1474851" w="5429123">
                  <a:moveTo>
                    <a:pt x="0" y="0"/>
                  </a:moveTo>
                  <a:lnTo>
                    <a:pt x="5429123" y="0"/>
                  </a:lnTo>
                  <a:lnTo>
                    <a:pt x="5429123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7" t="0" r="-26" b="-3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302160" y="9233702"/>
            <a:ext cx="4141753" cy="856593"/>
          </a:xfrm>
          <a:custGeom>
            <a:avLst/>
            <a:gdLst/>
            <a:ahLst/>
            <a:cxnLst/>
            <a:rect r="r" b="b" t="t" l="l"/>
            <a:pathLst>
              <a:path h="856593" w="4141753">
                <a:moveTo>
                  <a:pt x="0" y="0"/>
                </a:moveTo>
                <a:lnTo>
                  <a:pt x="4141753" y="0"/>
                </a:lnTo>
                <a:lnTo>
                  <a:pt x="4141753" y="856593"/>
                </a:lnTo>
                <a:lnTo>
                  <a:pt x="0" y="8565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3641590" y="9240169"/>
            <a:ext cx="4492698" cy="850905"/>
            <a:chOff x="0" y="0"/>
            <a:chExt cx="5990264" cy="11345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990209" cy="1134491"/>
            </a:xfrm>
            <a:custGeom>
              <a:avLst/>
              <a:gdLst/>
              <a:ahLst/>
              <a:cxnLst/>
              <a:rect r="r" b="b" t="t" l="l"/>
              <a:pathLst>
                <a:path h="1134491" w="5990209">
                  <a:moveTo>
                    <a:pt x="0" y="0"/>
                  </a:moveTo>
                  <a:lnTo>
                    <a:pt x="5990209" y="0"/>
                  </a:lnTo>
                  <a:lnTo>
                    <a:pt x="5990209" y="1134491"/>
                  </a:lnTo>
                  <a:lnTo>
                    <a:pt x="0" y="113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5679" r="0" b="-5683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850325" y="1675425"/>
            <a:ext cx="9026674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39"/>
              </a:lnSpc>
            </a:pPr>
            <a:r>
              <a:rPr lang="en-US" sz="6700">
                <a:solidFill>
                  <a:srgbClr val="000000"/>
                </a:solidFill>
                <a:latin typeface="League Spartan"/>
              </a:rPr>
              <a:t>Methodology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28115" y="9317631"/>
            <a:ext cx="3553485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HK Grotesk"/>
              </a:rPr>
              <a:t>#Innovation4Inclusion</a:t>
            </a:r>
          </a:p>
        </p:txBody>
      </p:sp>
      <p:grpSp>
        <p:nvGrpSpPr>
          <p:cNvPr name="Group 12" id="12"/>
          <p:cNvGrpSpPr/>
          <p:nvPr/>
        </p:nvGrpSpPr>
        <p:grpSpPr>
          <a:xfrm rot="5400000">
            <a:off x="6636376" y="3588096"/>
            <a:ext cx="2434234" cy="1711583"/>
            <a:chOff x="0" y="0"/>
            <a:chExt cx="3245645" cy="22821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6891" y="16891"/>
              <a:ext cx="3211830" cy="2248154"/>
            </a:xfrm>
            <a:custGeom>
              <a:avLst/>
              <a:gdLst/>
              <a:ahLst/>
              <a:cxnLst/>
              <a:rect r="r" b="b" t="t" l="l"/>
              <a:pathLst>
                <a:path h="2248154" w="3211830">
                  <a:moveTo>
                    <a:pt x="0" y="0"/>
                  </a:moveTo>
                  <a:lnTo>
                    <a:pt x="2082673" y="0"/>
                  </a:lnTo>
                  <a:lnTo>
                    <a:pt x="3211830" y="1124077"/>
                  </a:lnTo>
                  <a:lnTo>
                    <a:pt x="2082673" y="2248154"/>
                  </a:lnTo>
                  <a:lnTo>
                    <a:pt x="0" y="2248154"/>
                  </a:lnTo>
                  <a:lnTo>
                    <a:pt x="1129157" y="1124204"/>
                  </a:lnTo>
                  <a:close/>
                </a:path>
              </a:pathLst>
            </a:custGeom>
            <a:solidFill>
              <a:srgbClr val="4F81BD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-1397" y="0"/>
              <a:ext cx="3247009" cy="2281936"/>
            </a:xfrm>
            <a:custGeom>
              <a:avLst/>
              <a:gdLst/>
              <a:ahLst/>
              <a:cxnLst/>
              <a:rect r="r" b="b" t="t" l="l"/>
              <a:pathLst>
                <a:path h="2281936" w="3247009">
                  <a:moveTo>
                    <a:pt x="18288" y="0"/>
                  </a:moveTo>
                  <a:lnTo>
                    <a:pt x="2100961" y="0"/>
                  </a:lnTo>
                  <a:cubicBezTo>
                    <a:pt x="2105406" y="0"/>
                    <a:pt x="2109724" y="1778"/>
                    <a:pt x="2112899" y="4953"/>
                  </a:cubicBezTo>
                  <a:lnTo>
                    <a:pt x="3242056" y="1129030"/>
                  </a:lnTo>
                  <a:cubicBezTo>
                    <a:pt x="3245231" y="1132205"/>
                    <a:pt x="3247009" y="1136523"/>
                    <a:pt x="3247009" y="1140968"/>
                  </a:cubicBezTo>
                  <a:cubicBezTo>
                    <a:pt x="3247009" y="1145413"/>
                    <a:pt x="3245231" y="1149731"/>
                    <a:pt x="3242056" y="1152906"/>
                  </a:cubicBezTo>
                  <a:lnTo>
                    <a:pt x="2112899" y="2276983"/>
                  </a:lnTo>
                  <a:cubicBezTo>
                    <a:pt x="2109724" y="2280158"/>
                    <a:pt x="2105406" y="2281936"/>
                    <a:pt x="2100961" y="2281936"/>
                  </a:cubicBezTo>
                  <a:lnTo>
                    <a:pt x="18288" y="2281936"/>
                  </a:lnTo>
                  <a:cubicBezTo>
                    <a:pt x="11430" y="2281936"/>
                    <a:pt x="5207" y="2277745"/>
                    <a:pt x="2667" y="2271522"/>
                  </a:cubicBezTo>
                  <a:cubicBezTo>
                    <a:pt x="127" y="2265299"/>
                    <a:pt x="1524" y="2257933"/>
                    <a:pt x="6350" y="2253107"/>
                  </a:cubicBezTo>
                  <a:lnTo>
                    <a:pt x="1135507" y="1129030"/>
                  </a:lnTo>
                  <a:lnTo>
                    <a:pt x="1147445" y="1140968"/>
                  </a:lnTo>
                  <a:lnTo>
                    <a:pt x="1135507" y="1152906"/>
                  </a:lnTo>
                  <a:lnTo>
                    <a:pt x="6350" y="28956"/>
                  </a:lnTo>
                  <a:cubicBezTo>
                    <a:pt x="1524" y="24130"/>
                    <a:pt x="0" y="16764"/>
                    <a:pt x="2667" y="10414"/>
                  </a:cubicBezTo>
                  <a:cubicBezTo>
                    <a:pt x="5334" y="4064"/>
                    <a:pt x="11430" y="0"/>
                    <a:pt x="18288" y="0"/>
                  </a:cubicBezTo>
                  <a:moveTo>
                    <a:pt x="18288" y="33909"/>
                  </a:moveTo>
                  <a:lnTo>
                    <a:pt x="18288" y="16891"/>
                  </a:lnTo>
                  <a:lnTo>
                    <a:pt x="30226" y="4953"/>
                  </a:lnTo>
                  <a:lnTo>
                    <a:pt x="1159383" y="1129030"/>
                  </a:lnTo>
                  <a:cubicBezTo>
                    <a:pt x="1162558" y="1132205"/>
                    <a:pt x="1164336" y="1136523"/>
                    <a:pt x="1164336" y="1140968"/>
                  </a:cubicBezTo>
                  <a:cubicBezTo>
                    <a:pt x="1164336" y="1145413"/>
                    <a:pt x="1162558" y="1149731"/>
                    <a:pt x="1159383" y="1152906"/>
                  </a:cubicBezTo>
                  <a:lnTo>
                    <a:pt x="30226" y="2277237"/>
                  </a:lnTo>
                  <a:lnTo>
                    <a:pt x="18288" y="2265299"/>
                  </a:lnTo>
                  <a:lnTo>
                    <a:pt x="18288" y="2248408"/>
                  </a:lnTo>
                  <a:lnTo>
                    <a:pt x="2100961" y="2248408"/>
                  </a:lnTo>
                  <a:lnTo>
                    <a:pt x="2100961" y="2265299"/>
                  </a:lnTo>
                  <a:lnTo>
                    <a:pt x="2089023" y="2253361"/>
                  </a:lnTo>
                  <a:lnTo>
                    <a:pt x="3218180" y="1129030"/>
                  </a:lnTo>
                  <a:lnTo>
                    <a:pt x="3230118" y="1140968"/>
                  </a:lnTo>
                  <a:lnTo>
                    <a:pt x="3218180" y="1152906"/>
                  </a:lnTo>
                  <a:lnTo>
                    <a:pt x="2089023" y="28956"/>
                  </a:lnTo>
                  <a:lnTo>
                    <a:pt x="2100961" y="17018"/>
                  </a:lnTo>
                  <a:lnTo>
                    <a:pt x="2100961" y="33909"/>
                  </a:lnTo>
                  <a:lnTo>
                    <a:pt x="18288" y="33909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027547" y="4156858"/>
            <a:ext cx="1651893" cy="631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4700" spc="-187">
                <a:solidFill>
                  <a:srgbClr val="FFFFFF"/>
                </a:solidFill>
                <a:latin typeface="Open Sans"/>
              </a:rPr>
              <a:t>Step 1</a:t>
            </a:r>
          </a:p>
        </p:txBody>
      </p:sp>
      <p:grpSp>
        <p:nvGrpSpPr>
          <p:cNvPr name="Group 16" id="16"/>
          <p:cNvGrpSpPr/>
          <p:nvPr/>
        </p:nvGrpSpPr>
        <p:grpSpPr>
          <a:xfrm rot="5400000">
            <a:off x="12634881" y="-724225"/>
            <a:ext cx="1591142" cy="9493136"/>
            <a:chOff x="0" y="0"/>
            <a:chExt cx="2121523" cy="1265751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6891" y="16891"/>
              <a:ext cx="2087753" cy="12623673"/>
            </a:xfrm>
            <a:custGeom>
              <a:avLst/>
              <a:gdLst/>
              <a:ahLst/>
              <a:cxnLst/>
              <a:rect r="r" b="b" t="t" l="l"/>
              <a:pathLst>
                <a:path h="12623673" w="2087753">
                  <a:moveTo>
                    <a:pt x="347980" y="0"/>
                  </a:moveTo>
                  <a:lnTo>
                    <a:pt x="1739773" y="0"/>
                  </a:lnTo>
                  <a:cubicBezTo>
                    <a:pt x="1931924" y="0"/>
                    <a:pt x="2087753" y="157861"/>
                    <a:pt x="2087753" y="352679"/>
                  </a:cubicBezTo>
                  <a:lnTo>
                    <a:pt x="2087753" y="12623673"/>
                  </a:lnTo>
                  <a:lnTo>
                    <a:pt x="0" y="12623673"/>
                  </a:lnTo>
                  <a:lnTo>
                    <a:pt x="0" y="352679"/>
                  </a:lnTo>
                  <a:cubicBezTo>
                    <a:pt x="0" y="157861"/>
                    <a:pt x="155829" y="0"/>
                    <a:pt x="347980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121535" cy="12657455"/>
            </a:xfrm>
            <a:custGeom>
              <a:avLst/>
              <a:gdLst/>
              <a:ahLst/>
              <a:cxnLst/>
              <a:rect r="r" b="b" t="t" l="l"/>
              <a:pathLst>
                <a:path h="12657455" w="2121535">
                  <a:moveTo>
                    <a:pt x="364871" y="0"/>
                  </a:moveTo>
                  <a:lnTo>
                    <a:pt x="1756664" y="0"/>
                  </a:lnTo>
                  <a:lnTo>
                    <a:pt x="1756664" y="16891"/>
                  </a:lnTo>
                  <a:lnTo>
                    <a:pt x="1756664" y="0"/>
                  </a:lnTo>
                  <a:lnTo>
                    <a:pt x="1756664" y="16891"/>
                  </a:lnTo>
                  <a:lnTo>
                    <a:pt x="1756664" y="0"/>
                  </a:lnTo>
                  <a:cubicBezTo>
                    <a:pt x="1958340" y="0"/>
                    <a:pt x="2121535" y="165735"/>
                    <a:pt x="2121535" y="369570"/>
                  </a:cubicBezTo>
                  <a:lnTo>
                    <a:pt x="2104644" y="369570"/>
                  </a:lnTo>
                  <a:lnTo>
                    <a:pt x="2121535" y="369570"/>
                  </a:lnTo>
                  <a:lnTo>
                    <a:pt x="2121535" y="12640564"/>
                  </a:lnTo>
                  <a:cubicBezTo>
                    <a:pt x="2121535" y="12649962"/>
                    <a:pt x="2113915" y="12657455"/>
                    <a:pt x="2104644" y="12657455"/>
                  </a:cubicBezTo>
                  <a:lnTo>
                    <a:pt x="16891" y="12657455"/>
                  </a:lnTo>
                  <a:cubicBezTo>
                    <a:pt x="7493" y="12657455"/>
                    <a:pt x="0" y="12649835"/>
                    <a:pt x="0" y="12640564"/>
                  </a:cubicBezTo>
                  <a:lnTo>
                    <a:pt x="0" y="369570"/>
                  </a:lnTo>
                  <a:lnTo>
                    <a:pt x="16891" y="369570"/>
                  </a:lnTo>
                  <a:lnTo>
                    <a:pt x="0" y="369570"/>
                  </a:lnTo>
                  <a:cubicBezTo>
                    <a:pt x="0" y="165735"/>
                    <a:pt x="163195" y="0"/>
                    <a:pt x="364871" y="0"/>
                  </a:cubicBezTo>
                  <a:cubicBezTo>
                    <a:pt x="370205" y="0"/>
                    <a:pt x="375158" y="2413"/>
                    <a:pt x="378333" y="6731"/>
                  </a:cubicBezTo>
                  <a:lnTo>
                    <a:pt x="364871" y="17018"/>
                  </a:lnTo>
                  <a:lnTo>
                    <a:pt x="364871" y="0"/>
                  </a:lnTo>
                  <a:moveTo>
                    <a:pt x="364871" y="33909"/>
                  </a:moveTo>
                  <a:cubicBezTo>
                    <a:pt x="359537" y="33909"/>
                    <a:pt x="354584" y="31496"/>
                    <a:pt x="351409" y="27178"/>
                  </a:cubicBezTo>
                  <a:lnTo>
                    <a:pt x="364871" y="16891"/>
                  </a:lnTo>
                  <a:lnTo>
                    <a:pt x="364871" y="33909"/>
                  </a:lnTo>
                  <a:cubicBezTo>
                    <a:pt x="182245" y="33909"/>
                    <a:pt x="33909" y="183896"/>
                    <a:pt x="33909" y="369570"/>
                  </a:cubicBezTo>
                  <a:lnTo>
                    <a:pt x="33909" y="12640564"/>
                  </a:lnTo>
                  <a:lnTo>
                    <a:pt x="16891" y="12640564"/>
                  </a:lnTo>
                  <a:lnTo>
                    <a:pt x="16891" y="12623673"/>
                  </a:lnTo>
                  <a:lnTo>
                    <a:pt x="2104644" y="12623673"/>
                  </a:lnTo>
                  <a:lnTo>
                    <a:pt x="2104644" y="12640564"/>
                  </a:lnTo>
                  <a:lnTo>
                    <a:pt x="2087753" y="12640564"/>
                  </a:lnTo>
                  <a:lnTo>
                    <a:pt x="2087753" y="369570"/>
                  </a:lnTo>
                  <a:cubicBezTo>
                    <a:pt x="2087753" y="183896"/>
                    <a:pt x="1939290" y="33909"/>
                    <a:pt x="1756791" y="33909"/>
                  </a:cubicBezTo>
                  <a:lnTo>
                    <a:pt x="364871" y="33909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9146165" y="3420679"/>
            <a:ext cx="8913148" cy="1279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20"/>
              </a:lnSpc>
            </a:pPr>
            <a:r>
              <a:rPr lang="en-US" sz="6500" spc="-259">
                <a:solidFill>
                  <a:srgbClr val="000000"/>
                </a:solidFill>
                <a:latin typeface="Open Sans"/>
              </a:rPr>
              <a:t>Identify components</a:t>
            </a:r>
          </a:p>
        </p:txBody>
      </p:sp>
      <p:grpSp>
        <p:nvGrpSpPr>
          <p:cNvPr name="Group 20" id="20"/>
          <p:cNvGrpSpPr/>
          <p:nvPr/>
        </p:nvGrpSpPr>
        <p:grpSpPr>
          <a:xfrm rot="5400000">
            <a:off x="6636376" y="5808605"/>
            <a:ext cx="2434234" cy="1711583"/>
            <a:chOff x="0" y="0"/>
            <a:chExt cx="3245645" cy="228211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6891" y="16891"/>
              <a:ext cx="3211830" cy="2248154"/>
            </a:xfrm>
            <a:custGeom>
              <a:avLst/>
              <a:gdLst/>
              <a:ahLst/>
              <a:cxnLst/>
              <a:rect r="r" b="b" t="t" l="l"/>
              <a:pathLst>
                <a:path h="2248154" w="3211830">
                  <a:moveTo>
                    <a:pt x="0" y="0"/>
                  </a:moveTo>
                  <a:lnTo>
                    <a:pt x="2082673" y="0"/>
                  </a:lnTo>
                  <a:lnTo>
                    <a:pt x="3211830" y="1124077"/>
                  </a:lnTo>
                  <a:lnTo>
                    <a:pt x="2082673" y="2248154"/>
                  </a:lnTo>
                  <a:lnTo>
                    <a:pt x="0" y="2248154"/>
                  </a:lnTo>
                  <a:lnTo>
                    <a:pt x="1129157" y="1124204"/>
                  </a:lnTo>
                  <a:close/>
                </a:path>
              </a:pathLst>
            </a:custGeom>
            <a:solidFill>
              <a:srgbClr val="4F81BD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-1397" y="0"/>
              <a:ext cx="3247009" cy="2281936"/>
            </a:xfrm>
            <a:custGeom>
              <a:avLst/>
              <a:gdLst/>
              <a:ahLst/>
              <a:cxnLst/>
              <a:rect r="r" b="b" t="t" l="l"/>
              <a:pathLst>
                <a:path h="2281936" w="3247009">
                  <a:moveTo>
                    <a:pt x="18288" y="0"/>
                  </a:moveTo>
                  <a:lnTo>
                    <a:pt x="2100961" y="0"/>
                  </a:lnTo>
                  <a:cubicBezTo>
                    <a:pt x="2105406" y="0"/>
                    <a:pt x="2109724" y="1778"/>
                    <a:pt x="2112899" y="4953"/>
                  </a:cubicBezTo>
                  <a:lnTo>
                    <a:pt x="3242056" y="1129030"/>
                  </a:lnTo>
                  <a:cubicBezTo>
                    <a:pt x="3245231" y="1132205"/>
                    <a:pt x="3247009" y="1136523"/>
                    <a:pt x="3247009" y="1140968"/>
                  </a:cubicBezTo>
                  <a:cubicBezTo>
                    <a:pt x="3247009" y="1145413"/>
                    <a:pt x="3245231" y="1149731"/>
                    <a:pt x="3242056" y="1152906"/>
                  </a:cubicBezTo>
                  <a:lnTo>
                    <a:pt x="2112899" y="2276983"/>
                  </a:lnTo>
                  <a:cubicBezTo>
                    <a:pt x="2109724" y="2280158"/>
                    <a:pt x="2105406" y="2281936"/>
                    <a:pt x="2100961" y="2281936"/>
                  </a:cubicBezTo>
                  <a:lnTo>
                    <a:pt x="18288" y="2281936"/>
                  </a:lnTo>
                  <a:cubicBezTo>
                    <a:pt x="11430" y="2281936"/>
                    <a:pt x="5207" y="2277745"/>
                    <a:pt x="2667" y="2271522"/>
                  </a:cubicBezTo>
                  <a:cubicBezTo>
                    <a:pt x="127" y="2265299"/>
                    <a:pt x="1524" y="2257933"/>
                    <a:pt x="6350" y="2253107"/>
                  </a:cubicBezTo>
                  <a:lnTo>
                    <a:pt x="1135507" y="1129030"/>
                  </a:lnTo>
                  <a:lnTo>
                    <a:pt x="1147445" y="1140968"/>
                  </a:lnTo>
                  <a:lnTo>
                    <a:pt x="1135507" y="1152906"/>
                  </a:lnTo>
                  <a:lnTo>
                    <a:pt x="6350" y="28956"/>
                  </a:lnTo>
                  <a:cubicBezTo>
                    <a:pt x="1524" y="24130"/>
                    <a:pt x="0" y="16764"/>
                    <a:pt x="2667" y="10414"/>
                  </a:cubicBezTo>
                  <a:cubicBezTo>
                    <a:pt x="5334" y="4064"/>
                    <a:pt x="11430" y="0"/>
                    <a:pt x="18288" y="0"/>
                  </a:cubicBezTo>
                  <a:moveTo>
                    <a:pt x="18288" y="33909"/>
                  </a:moveTo>
                  <a:lnTo>
                    <a:pt x="18288" y="16891"/>
                  </a:lnTo>
                  <a:lnTo>
                    <a:pt x="30226" y="4953"/>
                  </a:lnTo>
                  <a:lnTo>
                    <a:pt x="1159383" y="1129030"/>
                  </a:lnTo>
                  <a:cubicBezTo>
                    <a:pt x="1162558" y="1132205"/>
                    <a:pt x="1164336" y="1136523"/>
                    <a:pt x="1164336" y="1140968"/>
                  </a:cubicBezTo>
                  <a:cubicBezTo>
                    <a:pt x="1164336" y="1145413"/>
                    <a:pt x="1162558" y="1149731"/>
                    <a:pt x="1159383" y="1152906"/>
                  </a:cubicBezTo>
                  <a:lnTo>
                    <a:pt x="30226" y="2277237"/>
                  </a:lnTo>
                  <a:lnTo>
                    <a:pt x="18288" y="2265299"/>
                  </a:lnTo>
                  <a:lnTo>
                    <a:pt x="18288" y="2248408"/>
                  </a:lnTo>
                  <a:lnTo>
                    <a:pt x="2100961" y="2248408"/>
                  </a:lnTo>
                  <a:lnTo>
                    <a:pt x="2100961" y="2265299"/>
                  </a:lnTo>
                  <a:lnTo>
                    <a:pt x="2089023" y="2253361"/>
                  </a:lnTo>
                  <a:lnTo>
                    <a:pt x="3218180" y="1129030"/>
                  </a:lnTo>
                  <a:lnTo>
                    <a:pt x="3230118" y="1140968"/>
                  </a:lnTo>
                  <a:lnTo>
                    <a:pt x="3218180" y="1152906"/>
                  </a:lnTo>
                  <a:lnTo>
                    <a:pt x="2089023" y="28956"/>
                  </a:lnTo>
                  <a:lnTo>
                    <a:pt x="2100961" y="17018"/>
                  </a:lnTo>
                  <a:lnTo>
                    <a:pt x="2100961" y="33909"/>
                  </a:lnTo>
                  <a:lnTo>
                    <a:pt x="18288" y="33909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7027547" y="6377367"/>
            <a:ext cx="1651893" cy="631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4700" spc="-187">
                <a:solidFill>
                  <a:srgbClr val="FFFFFF"/>
                </a:solidFill>
                <a:latin typeface="Open Sans"/>
              </a:rPr>
              <a:t>Step 2</a:t>
            </a:r>
          </a:p>
        </p:txBody>
      </p:sp>
      <p:grpSp>
        <p:nvGrpSpPr>
          <p:cNvPr name="Group 24" id="24"/>
          <p:cNvGrpSpPr/>
          <p:nvPr/>
        </p:nvGrpSpPr>
        <p:grpSpPr>
          <a:xfrm rot="5400000">
            <a:off x="12634881" y="1496284"/>
            <a:ext cx="1591142" cy="9493136"/>
            <a:chOff x="0" y="0"/>
            <a:chExt cx="2121523" cy="1265751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6891" y="16891"/>
              <a:ext cx="2087753" cy="12623673"/>
            </a:xfrm>
            <a:custGeom>
              <a:avLst/>
              <a:gdLst/>
              <a:ahLst/>
              <a:cxnLst/>
              <a:rect r="r" b="b" t="t" l="l"/>
              <a:pathLst>
                <a:path h="12623673" w="2087753">
                  <a:moveTo>
                    <a:pt x="347980" y="0"/>
                  </a:moveTo>
                  <a:lnTo>
                    <a:pt x="1739773" y="0"/>
                  </a:lnTo>
                  <a:cubicBezTo>
                    <a:pt x="1931924" y="0"/>
                    <a:pt x="2087753" y="157861"/>
                    <a:pt x="2087753" y="352679"/>
                  </a:cubicBezTo>
                  <a:lnTo>
                    <a:pt x="2087753" y="12623673"/>
                  </a:lnTo>
                  <a:lnTo>
                    <a:pt x="0" y="12623673"/>
                  </a:lnTo>
                  <a:lnTo>
                    <a:pt x="0" y="352679"/>
                  </a:lnTo>
                  <a:cubicBezTo>
                    <a:pt x="0" y="157861"/>
                    <a:pt x="155829" y="0"/>
                    <a:pt x="347980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121535" cy="12657455"/>
            </a:xfrm>
            <a:custGeom>
              <a:avLst/>
              <a:gdLst/>
              <a:ahLst/>
              <a:cxnLst/>
              <a:rect r="r" b="b" t="t" l="l"/>
              <a:pathLst>
                <a:path h="12657455" w="2121535">
                  <a:moveTo>
                    <a:pt x="364871" y="0"/>
                  </a:moveTo>
                  <a:lnTo>
                    <a:pt x="1756664" y="0"/>
                  </a:lnTo>
                  <a:lnTo>
                    <a:pt x="1756664" y="16891"/>
                  </a:lnTo>
                  <a:lnTo>
                    <a:pt x="1756664" y="0"/>
                  </a:lnTo>
                  <a:lnTo>
                    <a:pt x="1756664" y="16891"/>
                  </a:lnTo>
                  <a:lnTo>
                    <a:pt x="1756664" y="0"/>
                  </a:lnTo>
                  <a:cubicBezTo>
                    <a:pt x="1958340" y="0"/>
                    <a:pt x="2121535" y="165735"/>
                    <a:pt x="2121535" y="369570"/>
                  </a:cubicBezTo>
                  <a:lnTo>
                    <a:pt x="2104644" y="369570"/>
                  </a:lnTo>
                  <a:lnTo>
                    <a:pt x="2121535" y="369570"/>
                  </a:lnTo>
                  <a:lnTo>
                    <a:pt x="2121535" y="12640564"/>
                  </a:lnTo>
                  <a:cubicBezTo>
                    <a:pt x="2121535" y="12649962"/>
                    <a:pt x="2113915" y="12657455"/>
                    <a:pt x="2104644" y="12657455"/>
                  </a:cubicBezTo>
                  <a:lnTo>
                    <a:pt x="16891" y="12657455"/>
                  </a:lnTo>
                  <a:cubicBezTo>
                    <a:pt x="7493" y="12657455"/>
                    <a:pt x="0" y="12649835"/>
                    <a:pt x="0" y="12640564"/>
                  </a:cubicBezTo>
                  <a:lnTo>
                    <a:pt x="0" y="369570"/>
                  </a:lnTo>
                  <a:lnTo>
                    <a:pt x="16891" y="369570"/>
                  </a:lnTo>
                  <a:lnTo>
                    <a:pt x="0" y="369570"/>
                  </a:lnTo>
                  <a:cubicBezTo>
                    <a:pt x="0" y="165735"/>
                    <a:pt x="163195" y="0"/>
                    <a:pt x="364871" y="0"/>
                  </a:cubicBezTo>
                  <a:cubicBezTo>
                    <a:pt x="370205" y="0"/>
                    <a:pt x="375158" y="2413"/>
                    <a:pt x="378333" y="6731"/>
                  </a:cubicBezTo>
                  <a:lnTo>
                    <a:pt x="364871" y="17018"/>
                  </a:lnTo>
                  <a:lnTo>
                    <a:pt x="364871" y="0"/>
                  </a:lnTo>
                  <a:moveTo>
                    <a:pt x="364871" y="33909"/>
                  </a:moveTo>
                  <a:cubicBezTo>
                    <a:pt x="359537" y="33909"/>
                    <a:pt x="354584" y="31496"/>
                    <a:pt x="351409" y="27178"/>
                  </a:cubicBezTo>
                  <a:lnTo>
                    <a:pt x="364871" y="16891"/>
                  </a:lnTo>
                  <a:lnTo>
                    <a:pt x="364871" y="33909"/>
                  </a:lnTo>
                  <a:cubicBezTo>
                    <a:pt x="182245" y="33909"/>
                    <a:pt x="33909" y="183896"/>
                    <a:pt x="33909" y="369570"/>
                  </a:cubicBezTo>
                  <a:lnTo>
                    <a:pt x="33909" y="12640564"/>
                  </a:lnTo>
                  <a:lnTo>
                    <a:pt x="16891" y="12640564"/>
                  </a:lnTo>
                  <a:lnTo>
                    <a:pt x="16891" y="12623673"/>
                  </a:lnTo>
                  <a:lnTo>
                    <a:pt x="2104644" y="12623673"/>
                  </a:lnTo>
                  <a:lnTo>
                    <a:pt x="2104644" y="12640564"/>
                  </a:lnTo>
                  <a:lnTo>
                    <a:pt x="2087753" y="12640564"/>
                  </a:lnTo>
                  <a:lnTo>
                    <a:pt x="2087753" y="369570"/>
                  </a:lnTo>
                  <a:cubicBezTo>
                    <a:pt x="2087753" y="183896"/>
                    <a:pt x="1939290" y="33909"/>
                    <a:pt x="1756791" y="33909"/>
                  </a:cubicBezTo>
                  <a:lnTo>
                    <a:pt x="364871" y="33909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9146165" y="5641188"/>
            <a:ext cx="8913148" cy="1279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20"/>
              </a:lnSpc>
            </a:pPr>
            <a:r>
              <a:rPr lang="en-US" sz="6500" spc="-259">
                <a:solidFill>
                  <a:srgbClr val="000000"/>
                </a:solidFill>
                <a:latin typeface="Open Sans"/>
              </a:rPr>
              <a:t>Elaborate</a:t>
            </a:r>
          </a:p>
        </p:txBody>
      </p:sp>
      <p:grpSp>
        <p:nvGrpSpPr>
          <p:cNvPr name="Group 28" id="28"/>
          <p:cNvGrpSpPr/>
          <p:nvPr/>
        </p:nvGrpSpPr>
        <p:grpSpPr>
          <a:xfrm rot="5400000">
            <a:off x="6636376" y="8029114"/>
            <a:ext cx="2434234" cy="1711583"/>
            <a:chOff x="0" y="0"/>
            <a:chExt cx="3245645" cy="228211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6891" y="16891"/>
              <a:ext cx="3211830" cy="2248154"/>
            </a:xfrm>
            <a:custGeom>
              <a:avLst/>
              <a:gdLst/>
              <a:ahLst/>
              <a:cxnLst/>
              <a:rect r="r" b="b" t="t" l="l"/>
              <a:pathLst>
                <a:path h="2248154" w="3211830">
                  <a:moveTo>
                    <a:pt x="0" y="0"/>
                  </a:moveTo>
                  <a:lnTo>
                    <a:pt x="2082673" y="0"/>
                  </a:lnTo>
                  <a:lnTo>
                    <a:pt x="3211830" y="1124077"/>
                  </a:lnTo>
                  <a:lnTo>
                    <a:pt x="2082673" y="2248154"/>
                  </a:lnTo>
                  <a:lnTo>
                    <a:pt x="0" y="2248154"/>
                  </a:lnTo>
                  <a:lnTo>
                    <a:pt x="1129157" y="1124204"/>
                  </a:lnTo>
                  <a:close/>
                </a:path>
              </a:pathLst>
            </a:custGeom>
            <a:solidFill>
              <a:srgbClr val="4F81BD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-1397" y="0"/>
              <a:ext cx="3247009" cy="2281936"/>
            </a:xfrm>
            <a:custGeom>
              <a:avLst/>
              <a:gdLst/>
              <a:ahLst/>
              <a:cxnLst/>
              <a:rect r="r" b="b" t="t" l="l"/>
              <a:pathLst>
                <a:path h="2281936" w="3247009">
                  <a:moveTo>
                    <a:pt x="18288" y="0"/>
                  </a:moveTo>
                  <a:lnTo>
                    <a:pt x="2100961" y="0"/>
                  </a:lnTo>
                  <a:cubicBezTo>
                    <a:pt x="2105406" y="0"/>
                    <a:pt x="2109724" y="1778"/>
                    <a:pt x="2112899" y="4953"/>
                  </a:cubicBezTo>
                  <a:lnTo>
                    <a:pt x="3242056" y="1129030"/>
                  </a:lnTo>
                  <a:cubicBezTo>
                    <a:pt x="3245231" y="1132205"/>
                    <a:pt x="3247009" y="1136523"/>
                    <a:pt x="3247009" y="1140968"/>
                  </a:cubicBezTo>
                  <a:cubicBezTo>
                    <a:pt x="3247009" y="1145413"/>
                    <a:pt x="3245231" y="1149731"/>
                    <a:pt x="3242056" y="1152906"/>
                  </a:cubicBezTo>
                  <a:lnTo>
                    <a:pt x="2112899" y="2276983"/>
                  </a:lnTo>
                  <a:cubicBezTo>
                    <a:pt x="2109724" y="2280158"/>
                    <a:pt x="2105406" y="2281936"/>
                    <a:pt x="2100961" y="2281936"/>
                  </a:cubicBezTo>
                  <a:lnTo>
                    <a:pt x="18288" y="2281936"/>
                  </a:lnTo>
                  <a:cubicBezTo>
                    <a:pt x="11430" y="2281936"/>
                    <a:pt x="5207" y="2277745"/>
                    <a:pt x="2667" y="2271522"/>
                  </a:cubicBezTo>
                  <a:cubicBezTo>
                    <a:pt x="127" y="2265299"/>
                    <a:pt x="1524" y="2257933"/>
                    <a:pt x="6350" y="2253107"/>
                  </a:cubicBezTo>
                  <a:lnTo>
                    <a:pt x="1135507" y="1129030"/>
                  </a:lnTo>
                  <a:lnTo>
                    <a:pt x="1147445" y="1140968"/>
                  </a:lnTo>
                  <a:lnTo>
                    <a:pt x="1135507" y="1152906"/>
                  </a:lnTo>
                  <a:lnTo>
                    <a:pt x="6350" y="28956"/>
                  </a:lnTo>
                  <a:cubicBezTo>
                    <a:pt x="1524" y="24130"/>
                    <a:pt x="0" y="16764"/>
                    <a:pt x="2667" y="10414"/>
                  </a:cubicBezTo>
                  <a:cubicBezTo>
                    <a:pt x="5334" y="4064"/>
                    <a:pt x="11430" y="0"/>
                    <a:pt x="18288" y="0"/>
                  </a:cubicBezTo>
                  <a:moveTo>
                    <a:pt x="18288" y="33909"/>
                  </a:moveTo>
                  <a:lnTo>
                    <a:pt x="18288" y="16891"/>
                  </a:lnTo>
                  <a:lnTo>
                    <a:pt x="30226" y="4953"/>
                  </a:lnTo>
                  <a:lnTo>
                    <a:pt x="1159383" y="1129030"/>
                  </a:lnTo>
                  <a:cubicBezTo>
                    <a:pt x="1162558" y="1132205"/>
                    <a:pt x="1164336" y="1136523"/>
                    <a:pt x="1164336" y="1140968"/>
                  </a:cubicBezTo>
                  <a:cubicBezTo>
                    <a:pt x="1164336" y="1145413"/>
                    <a:pt x="1162558" y="1149731"/>
                    <a:pt x="1159383" y="1152906"/>
                  </a:cubicBezTo>
                  <a:lnTo>
                    <a:pt x="30226" y="2277237"/>
                  </a:lnTo>
                  <a:lnTo>
                    <a:pt x="18288" y="2265299"/>
                  </a:lnTo>
                  <a:lnTo>
                    <a:pt x="18288" y="2248408"/>
                  </a:lnTo>
                  <a:lnTo>
                    <a:pt x="2100961" y="2248408"/>
                  </a:lnTo>
                  <a:lnTo>
                    <a:pt x="2100961" y="2265299"/>
                  </a:lnTo>
                  <a:lnTo>
                    <a:pt x="2089023" y="2253361"/>
                  </a:lnTo>
                  <a:lnTo>
                    <a:pt x="3218180" y="1129030"/>
                  </a:lnTo>
                  <a:lnTo>
                    <a:pt x="3230118" y="1140968"/>
                  </a:lnTo>
                  <a:lnTo>
                    <a:pt x="3218180" y="1152906"/>
                  </a:lnTo>
                  <a:lnTo>
                    <a:pt x="2089023" y="28956"/>
                  </a:lnTo>
                  <a:lnTo>
                    <a:pt x="2100961" y="17018"/>
                  </a:lnTo>
                  <a:lnTo>
                    <a:pt x="2100961" y="33909"/>
                  </a:lnTo>
                  <a:lnTo>
                    <a:pt x="18288" y="33909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7027547" y="8597876"/>
            <a:ext cx="1651893" cy="631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4700" spc="-187">
                <a:solidFill>
                  <a:srgbClr val="FFFFFF"/>
                </a:solidFill>
                <a:latin typeface="Open Sans"/>
              </a:rPr>
              <a:t>Step 3</a:t>
            </a:r>
          </a:p>
        </p:txBody>
      </p:sp>
      <p:grpSp>
        <p:nvGrpSpPr>
          <p:cNvPr name="Group 32" id="32"/>
          <p:cNvGrpSpPr/>
          <p:nvPr/>
        </p:nvGrpSpPr>
        <p:grpSpPr>
          <a:xfrm rot="5400000">
            <a:off x="12634881" y="3716792"/>
            <a:ext cx="1591142" cy="9493136"/>
            <a:chOff x="0" y="0"/>
            <a:chExt cx="2121523" cy="1265751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16891" y="16891"/>
              <a:ext cx="2087753" cy="12623673"/>
            </a:xfrm>
            <a:custGeom>
              <a:avLst/>
              <a:gdLst/>
              <a:ahLst/>
              <a:cxnLst/>
              <a:rect r="r" b="b" t="t" l="l"/>
              <a:pathLst>
                <a:path h="12623673" w="2087753">
                  <a:moveTo>
                    <a:pt x="347980" y="0"/>
                  </a:moveTo>
                  <a:lnTo>
                    <a:pt x="1739773" y="0"/>
                  </a:lnTo>
                  <a:cubicBezTo>
                    <a:pt x="1931924" y="0"/>
                    <a:pt x="2087753" y="157861"/>
                    <a:pt x="2087753" y="352679"/>
                  </a:cubicBezTo>
                  <a:lnTo>
                    <a:pt x="2087753" y="12623673"/>
                  </a:lnTo>
                  <a:lnTo>
                    <a:pt x="0" y="12623673"/>
                  </a:lnTo>
                  <a:lnTo>
                    <a:pt x="0" y="352679"/>
                  </a:lnTo>
                  <a:cubicBezTo>
                    <a:pt x="0" y="157861"/>
                    <a:pt x="155829" y="0"/>
                    <a:pt x="347980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121535" cy="12657455"/>
            </a:xfrm>
            <a:custGeom>
              <a:avLst/>
              <a:gdLst/>
              <a:ahLst/>
              <a:cxnLst/>
              <a:rect r="r" b="b" t="t" l="l"/>
              <a:pathLst>
                <a:path h="12657455" w="2121535">
                  <a:moveTo>
                    <a:pt x="364871" y="0"/>
                  </a:moveTo>
                  <a:lnTo>
                    <a:pt x="1756664" y="0"/>
                  </a:lnTo>
                  <a:lnTo>
                    <a:pt x="1756664" y="16891"/>
                  </a:lnTo>
                  <a:lnTo>
                    <a:pt x="1756664" y="0"/>
                  </a:lnTo>
                  <a:lnTo>
                    <a:pt x="1756664" y="16891"/>
                  </a:lnTo>
                  <a:lnTo>
                    <a:pt x="1756664" y="0"/>
                  </a:lnTo>
                  <a:cubicBezTo>
                    <a:pt x="1958340" y="0"/>
                    <a:pt x="2121535" y="165735"/>
                    <a:pt x="2121535" y="369570"/>
                  </a:cubicBezTo>
                  <a:lnTo>
                    <a:pt x="2104644" y="369570"/>
                  </a:lnTo>
                  <a:lnTo>
                    <a:pt x="2121535" y="369570"/>
                  </a:lnTo>
                  <a:lnTo>
                    <a:pt x="2121535" y="12640564"/>
                  </a:lnTo>
                  <a:cubicBezTo>
                    <a:pt x="2121535" y="12649962"/>
                    <a:pt x="2113915" y="12657455"/>
                    <a:pt x="2104644" y="12657455"/>
                  </a:cubicBezTo>
                  <a:lnTo>
                    <a:pt x="16891" y="12657455"/>
                  </a:lnTo>
                  <a:cubicBezTo>
                    <a:pt x="7493" y="12657455"/>
                    <a:pt x="0" y="12649835"/>
                    <a:pt x="0" y="12640564"/>
                  </a:cubicBezTo>
                  <a:lnTo>
                    <a:pt x="0" y="369570"/>
                  </a:lnTo>
                  <a:lnTo>
                    <a:pt x="16891" y="369570"/>
                  </a:lnTo>
                  <a:lnTo>
                    <a:pt x="0" y="369570"/>
                  </a:lnTo>
                  <a:cubicBezTo>
                    <a:pt x="0" y="165735"/>
                    <a:pt x="163195" y="0"/>
                    <a:pt x="364871" y="0"/>
                  </a:cubicBezTo>
                  <a:cubicBezTo>
                    <a:pt x="370205" y="0"/>
                    <a:pt x="375158" y="2413"/>
                    <a:pt x="378333" y="6731"/>
                  </a:cubicBezTo>
                  <a:lnTo>
                    <a:pt x="364871" y="17018"/>
                  </a:lnTo>
                  <a:lnTo>
                    <a:pt x="364871" y="0"/>
                  </a:lnTo>
                  <a:moveTo>
                    <a:pt x="364871" y="33909"/>
                  </a:moveTo>
                  <a:cubicBezTo>
                    <a:pt x="359537" y="33909"/>
                    <a:pt x="354584" y="31496"/>
                    <a:pt x="351409" y="27178"/>
                  </a:cubicBezTo>
                  <a:lnTo>
                    <a:pt x="364871" y="16891"/>
                  </a:lnTo>
                  <a:lnTo>
                    <a:pt x="364871" y="33909"/>
                  </a:lnTo>
                  <a:cubicBezTo>
                    <a:pt x="182245" y="33909"/>
                    <a:pt x="33909" y="183896"/>
                    <a:pt x="33909" y="369570"/>
                  </a:cubicBezTo>
                  <a:lnTo>
                    <a:pt x="33909" y="12640564"/>
                  </a:lnTo>
                  <a:lnTo>
                    <a:pt x="16891" y="12640564"/>
                  </a:lnTo>
                  <a:lnTo>
                    <a:pt x="16891" y="12623673"/>
                  </a:lnTo>
                  <a:lnTo>
                    <a:pt x="2104644" y="12623673"/>
                  </a:lnTo>
                  <a:lnTo>
                    <a:pt x="2104644" y="12640564"/>
                  </a:lnTo>
                  <a:lnTo>
                    <a:pt x="2087753" y="12640564"/>
                  </a:lnTo>
                  <a:lnTo>
                    <a:pt x="2087753" y="369570"/>
                  </a:lnTo>
                  <a:cubicBezTo>
                    <a:pt x="2087753" y="183896"/>
                    <a:pt x="1939290" y="33909"/>
                    <a:pt x="1756791" y="33909"/>
                  </a:cubicBezTo>
                  <a:lnTo>
                    <a:pt x="364871" y="33909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9146165" y="7861697"/>
            <a:ext cx="8913148" cy="1279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20"/>
              </a:lnSpc>
            </a:pPr>
            <a:r>
              <a:rPr lang="en-US" sz="6500" spc="-259">
                <a:solidFill>
                  <a:srgbClr val="000000"/>
                </a:solidFill>
                <a:latin typeface="Open Sans"/>
              </a:rPr>
              <a:t>Validate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2991" y="248779"/>
            <a:ext cx="5741753" cy="1559843"/>
            <a:chOff x="0" y="0"/>
            <a:chExt cx="7655671" cy="2079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655687" cy="2079752"/>
            </a:xfrm>
            <a:custGeom>
              <a:avLst/>
              <a:gdLst/>
              <a:ahLst/>
              <a:cxnLst/>
              <a:rect r="r" b="b" t="t" l="l"/>
              <a:pathLst>
                <a:path h="2079752" w="7655687">
                  <a:moveTo>
                    <a:pt x="0" y="0"/>
                  </a:moveTo>
                  <a:lnTo>
                    <a:pt x="7655687" y="0"/>
                  </a:lnTo>
                  <a:lnTo>
                    <a:pt x="7655687" y="2079752"/>
                  </a:lnTo>
                  <a:lnTo>
                    <a:pt x="0" y="2079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" t="0" r="-27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2818398">
            <a:off x="4572187" y="9633518"/>
            <a:ext cx="13927056" cy="8381555"/>
            <a:chOff x="0" y="0"/>
            <a:chExt cx="18569408" cy="1117540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69432" cy="11175365"/>
            </a:xfrm>
            <a:custGeom>
              <a:avLst/>
              <a:gdLst/>
              <a:ahLst/>
              <a:cxnLst/>
              <a:rect r="r" b="b" t="t" l="l"/>
              <a:pathLst>
                <a:path h="11175365" w="18569432">
                  <a:moveTo>
                    <a:pt x="0" y="0"/>
                  </a:moveTo>
                  <a:lnTo>
                    <a:pt x="18569432" y="0"/>
                  </a:lnTo>
                  <a:lnTo>
                    <a:pt x="18569432" y="11175365"/>
                  </a:lnTo>
                  <a:lnTo>
                    <a:pt x="0" y="11175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2199934" y="9459969"/>
            <a:ext cx="2358387" cy="640695"/>
            <a:chOff x="0" y="0"/>
            <a:chExt cx="3144516" cy="8542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44520" cy="854202"/>
            </a:xfrm>
            <a:custGeom>
              <a:avLst/>
              <a:gdLst/>
              <a:ahLst/>
              <a:cxnLst/>
              <a:rect r="r" b="b" t="t" l="l"/>
              <a:pathLst>
                <a:path h="854202" w="3144520">
                  <a:moveTo>
                    <a:pt x="0" y="0"/>
                  </a:moveTo>
                  <a:lnTo>
                    <a:pt x="3144520" y="0"/>
                  </a:lnTo>
                  <a:lnTo>
                    <a:pt x="3144520" y="854202"/>
                  </a:lnTo>
                  <a:lnTo>
                    <a:pt x="0" y="8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3" t="0" r="-33" b="-6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509731" y="9459969"/>
            <a:ext cx="1472862" cy="640695"/>
            <a:chOff x="0" y="0"/>
            <a:chExt cx="1963816" cy="8542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63801" cy="854202"/>
            </a:xfrm>
            <a:custGeom>
              <a:avLst/>
              <a:gdLst/>
              <a:ahLst/>
              <a:cxnLst/>
              <a:rect r="r" b="b" t="t" l="l"/>
              <a:pathLst>
                <a:path h="854202" w="1963801">
                  <a:moveTo>
                    <a:pt x="0" y="0"/>
                  </a:moveTo>
                  <a:lnTo>
                    <a:pt x="1963801" y="0"/>
                  </a:lnTo>
                  <a:lnTo>
                    <a:pt x="1963801" y="854202"/>
                  </a:lnTo>
                  <a:lnTo>
                    <a:pt x="0" y="8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27" r="0" b="-233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073621" y="9206953"/>
            <a:ext cx="4141753" cy="856593"/>
          </a:xfrm>
          <a:custGeom>
            <a:avLst/>
            <a:gdLst/>
            <a:ahLst/>
            <a:cxnLst/>
            <a:rect r="r" b="b" t="t" l="l"/>
            <a:pathLst>
              <a:path h="856593" w="4141753">
                <a:moveTo>
                  <a:pt x="0" y="0"/>
                </a:moveTo>
                <a:lnTo>
                  <a:pt x="4141753" y="0"/>
                </a:lnTo>
                <a:lnTo>
                  <a:pt x="4141753" y="856593"/>
                </a:lnTo>
                <a:lnTo>
                  <a:pt x="0" y="8565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9787133" y="1028700"/>
            <a:ext cx="8848057" cy="8151138"/>
            <a:chOff x="0" y="0"/>
            <a:chExt cx="11797409" cy="1086818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797411" cy="10868279"/>
            </a:xfrm>
            <a:custGeom>
              <a:avLst/>
              <a:gdLst/>
              <a:ahLst/>
              <a:cxnLst/>
              <a:rect r="r" b="b" t="t" l="l"/>
              <a:pathLst>
                <a:path h="10868279" w="11797411">
                  <a:moveTo>
                    <a:pt x="2234311" y="740156"/>
                  </a:moveTo>
                  <a:lnTo>
                    <a:pt x="326898" y="4029710"/>
                  </a:lnTo>
                  <a:cubicBezTo>
                    <a:pt x="0" y="4592447"/>
                    <a:pt x="79375" y="5302123"/>
                    <a:pt x="520700" y="5780786"/>
                  </a:cubicBezTo>
                  <a:lnTo>
                    <a:pt x="4769866" y="10389616"/>
                  </a:lnTo>
                  <a:cubicBezTo>
                    <a:pt x="5050028" y="10695432"/>
                    <a:pt x="5446903" y="10868279"/>
                    <a:pt x="5860161" y="10868279"/>
                  </a:cubicBezTo>
                  <a:lnTo>
                    <a:pt x="10312527" y="10868279"/>
                  </a:lnTo>
                  <a:cubicBezTo>
                    <a:pt x="11132058" y="10868279"/>
                    <a:pt x="11797411" y="10202926"/>
                    <a:pt x="11797411" y="9383395"/>
                  </a:cubicBezTo>
                  <a:lnTo>
                    <a:pt x="11797411" y="3476371"/>
                  </a:lnTo>
                  <a:cubicBezTo>
                    <a:pt x="11797411" y="3170555"/>
                    <a:pt x="11704066" y="2871724"/>
                    <a:pt x="11526520" y="2621915"/>
                  </a:cubicBezTo>
                  <a:lnTo>
                    <a:pt x="10125710" y="630428"/>
                  </a:lnTo>
                  <a:cubicBezTo>
                    <a:pt x="9847961" y="235839"/>
                    <a:pt x="9394952" y="0"/>
                    <a:pt x="8911717" y="0"/>
                  </a:cubicBezTo>
                  <a:lnTo>
                    <a:pt x="3518408" y="0"/>
                  </a:lnTo>
                  <a:cubicBezTo>
                    <a:pt x="2988437" y="0"/>
                    <a:pt x="2498090" y="282448"/>
                    <a:pt x="2234311" y="740156"/>
                  </a:cubicBezTo>
                  <a:close/>
                </a:path>
              </a:pathLst>
            </a:custGeom>
            <a:blipFill>
              <a:blip r:embed="rId7"/>
              <a:stretch>
                <a:fillRect l="-20352" t="0" r="-19267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3290593">
            <a:off x="14600570" y="-4443969"/>
            <a:ext cx="8817011" cy="5306238"/>
            <a:chOff x="0" y="0"/>
            <a:chExt cx="11756015" cy="707498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15017226" y="9450379"/>
            <a:ext cx="3117062" cy="640695"/>
            <a:chOff x="0" y="0"/>
            <a:chExt cx="4156083" cy="85426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156075" cy="854202"/>
            </a:xfrm>
            <a:custGeom>
              <a:avLst/>
              <a:gdLst/>
              <a:ahLst/>
              <a:cxnLst/>
              <a:rect r="r" b="b" t="t" l="l"/>
              <a:pathLst>
                <a:path h="854202" w="4156075">
                  <a:moveTo>
                    <a:pt x="0" y="0"/>
                  </a:moveTo>
                  <a:lnTo>
                    <a:pt x="4156075" y="0"/>
                  </a:lnTo>
                  <a:lnTo>
                    <a:pt x="4156075" y="854202"/>
                  </a:lnTo>
                  <a:lnTo>
                    <a:pt x="0" y="8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1305" r="0" b="-1311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7377022" y="9341696"/>
            <a:ext cx="3519578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HK Grotesk"/>
              </a:rPr>
              <a:t>#Innovation4Inclusion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7054" y="2260883"/>
            <a:ext cx="8848057" cy="2527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69"/>
              </a:lnSpc>
            </a:pPr>
            <a:r>
              <a:rPr lang="en-US" sz="4549">
                <a:solidFill>
                  <a:srgbClr val="000000"/>
                </a:solidFill>
                <a:latin typeface="League Spartan"/>
              </a:rPr>
              <a:t>Name of Workshop 4: </a:t>
            </a:r>
          </a:p>
          <a:p>
            <a:pPr algn="l">
              <a:lnSpc>
                <a:spcPts val="6369"/>
              </a:lnSpc>
            </a:pPr>
            <a:r>
              <a:rPr lang="en-US" sz="3600">
                <a:solidFill>
                  <a:srgbClr val="000000"/>
                </a:solidFill>
                <a:latin typeface="League Spartan"/>
              </a:rPr>
              <a:t>Research to foster innovation in disability services 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7054" y="5278571"/>
            <a:ext cx="9678516" cy="2971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8"/>
              </a:lnSpc>
            </a:pPr>
            <a:r>
              <a:rPr lang="en-US" sz="3399">
                <a:solidFill>
                  <a:srgbClr val="000000"/>
                </a:solidFill>
                <a:latin typeface="Muli"/>
              </a:rPr>
              <a:t>Speaker: Klaus Niederlander, </a:t>
            </a:r>
          </a:p>
          <a:p>
            <a:pPr>
              <a:lnSpc>
                <a:spcPts val="4758"/>
              </a:lnSpc>
            </a:pPr>
            <a:r>
              <a:rPr lang="en-US" sz="3399">
                <a:solidFill>
                  <a:srgbClr val="000000"/>
                </a:solidFill>
                <a:latin typeface="Muli"/>
              </a:rPr>
              <a:t>CEO Echocare BV, Netherlands</a:t>
            </a:r>
          </a:p>
          <a:p>
            <a:pPr>
              <a:lnSpc>
                <a:spcPts val="4758"/>
              </a:lnSpc>
            </a:pPr>
            <a:r>
              <a:rPr lang="en-US" sz="3399">
                <a:solidFill>
                  <a:srgbClr val="000000"/>
                </a:solidFill>
                <a:latin typeface="Muli"/>
              </a:rPr>
              <a:t>Former Director of Active &amp; Assisted Living (AAL) Programme</a:t>
            </a:r>
          </a:p>
          <a:p>
            <a:pPr algn="l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3125807">
            <a:off x="16968968" y="3009682"/>
            <a:ext cx="8817011" cy="5306238"/>
            <a:chOff x="0" y="0"/>
            <a:chExt cx="11756015" cy="70749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3914414" y="238396"/>
            <a:ext cx="4071808" cy="1106175"/>
            <a:chOff x="0" y="0"/>
            <a:chExt cx="5429077" cy="1474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429123" cy="1474851"/>
            </a:xfrm>
            <a:custGeom>
              <a:avLst/>
              <a:gdLst/>
              <a:ahLst/>
              <a:cxnLst/>
              <a:rect r="r" b="b" t="t" l="l"/>
              <a:pathLst>
                <a:path h="1474851" w="5429123">
                  <a:moveTo>
                    <a:pt x="0" y="0"/>
                  </a:moveTo>
                  <a:lnTo>
                    <a:pt x="5429123" y="0"/>
                  </a:lnTo>
                  <a:lnTo>
                    <a:pt x="5429123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" t="0" r="-26" b="-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4247895">
            <a:off x="7586360" y="10859729"/>
            <a:ext cx="8817011" cy="5306238"/>
            <a:chOff x="0" y="0"/>
            <a:chExt cx="11756015" cy="70749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4247895">
            <a:off x="-1035967" y="-6660262"/>
            <a:ext cx="8817011" cy="5306238"/>
            <a:chOff x="0" y="0"/>
            <a:chExt cx="11756015" cy="70749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02160" y="9233702"/>
            <a:ext cx="4141753" cy="856593"/>
          </a:xfrm>
          <a:custGeom>
            <a:avLst/>
            <a:gdLst/>
            <a:ahLst/>
            <a:cxnLst/>
            <a:rect r="r" b="b" t="t" l="l"/>
            <a:pathLst>
              <a:path h="856593" w="4141753">
                <a:moveTo>
                  <a:pt x="0" y="0"/>
                </a:moveTo>
                <a:lnTo>
                  <a:pt x="4141753" y="0"/>
                </a:lnTo>
                <a:lnTo>
                  <a:pt x="4141753" y="856593"/>
                </a:lnTo>
                <a:lnTo>
                  <a:pt x="0" y="856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28115" y="9317631"/>
            <a:ext cx="3553485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HK Grotesk"/>
              </a:rPr>
              <a:t>#Innovation4Inclusion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017226" y="9450379"/>
            <a:ext cx="3117062" cy="640695"/>
            <a:chOff x="0" y="0"/>
            <a:chExt cx="4156083" cy="8542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156075" cy="854202"/>
            </a:xfrm>
            <a:custGeom>
              <a:avLst/>
              <a:gdLst/>
              <a:ahLst/>
              <a:cxnLst/>
              <a:rect r="r" b="b" t="t" l="l"/>
              <a:pathLst>
                <a:path h="854202" w="4156075">
                  <a:moveTo>
                    <a:pt x="0" y="0"/>
                  </a:moveTo>
                  <a:lnTo>
                    <a:pt x="4156075" y="0"/>
                  </a:lnTo>
                  <a:lnTo>
                    <a:pt x="4156075" y="854202"/>
                  </a:lnTo>
                  <a:lnTo>
                    <a:pt x="0" y="8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305" r="0" b="-1311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72440" y="1760220"/>
            <a:ext cx="16504920" cy="203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spc="-263">
                <a:solidFill>
                  <a:srgbClr val="202122"/>
                </a:solidFill>
                <a:latin typeface="Open Sans"/>
              </a:rPr>
              <a:t>The ‘innovation’ system as many of us experience it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3992586" y="3848100"/>
            <a:ext cx="10409214" cy="4554645"/>
          </a:xfrm>
          <a:custGeom>
            <a:avLst/>
            <a:gdLst/>
            <a:ahLst/>
            <a:cxnLst/>
            <a:rect r="r" b="b" t="t" l="l"/>
            <a:pathLst>
              <a:path h="4554645" w="10409214">
                <a:moveTo>
                  <a:pt x="0" y="0"/>
                </a:moveTo>
                <a:lnTo>
                  <a:pt x="10409214" y="0"/>
                </a:lnTo>
                <a:lnTo>
                  <a:pt x="10409214" y="4554645"/>
                </a:lnTo>
                <a:lnTo>
                  <a:pt x="0" y="45546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270" t="0" r="-427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3978820" y="7219385"/>
            <a:ext cx="9891309" cy="926368"/>
            <a:chOff x="0" y="0"/>
            <a:chExt cx="13188412" cy="123515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6891" y="16891"/>
              <a:ext cx="13151739" cy="1195324"/>
            </a:xfrm>
            <a:custGeom>
              <a:avLst/>
              <a:gdLst/>
              <a:ahLst/>
              <a:cxnLst/>
              <a:rect r="r" b="b" t="t" l="l"/>
              <a:pathLst>
                <a:path h="1195324" w="13151739">
                  <a:moveTo>
                    <a:pt x="0" y="0"/>
                  </a:moveTo>
                  <a:lnTo>
                    <a:pt x="13151739" y="0"/>
                  </a:lnTo>
                  <a:lnTo>
                    <a:pt x="13151739" y="1195324"/>
                  </a:lnTo>
                  <a:lnTo>
                    <a:pt x="0" y="11953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185521" cy="1229233"/>
            </a:xfrm>
            <a:custGeom>
              <a:avLst/>
              <a:gdLst/>
              <a:ahLst/>
              <a:cxnLst/>
              <a:rect r="r" b="b" t="t" l="l"/>
              <a:pathLst>
                <a:path h="1229233" w="13185521">
                  <a:moveTo>
                    <a:pt x="16891" y="0"/>
                  </a:moveTo>
                  <a:lnTo>
                    <a:pt x="13168630" y="0"/>
                  </a:lnTo>
                  <a:cubicBezTo>
                    <a:pt x="13178028" y="0"/>
                    <a:pt x="13185521" y="7620"/>
                    <a:pt x="13185521" y="16891"/>
                  </a:cubicBezTo>
                  <a:lnTo>
                    <a:pt x="13185521" y="1212215"/>
                  </a:lnTo>
                  <a:cubicBezTo>
                    <a:pt x="13185521" y="1221613"/>
                    <a:pt x="13177901" y="1229106"/>
                    <a:pt x="13168630" y="1229106"/>
                  </a:cubicBezTo>
                  <a:lnTo>
                    <a:pt x="16891" y="1229106"/>
                  </a:lnTo>
                  <a:cubicBezTo>
                    <a:pt x="7620" y="1229233"/>
                    <a:pt x="0" y="1221613"/>
                    <a:pt x="0" y="121221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212215"/>
                  </a:lnTo>
                  <a:lnTo>
                    <a:pt x="16891" y="1212215"/>
                  </a:lnTo>
                  <a:lnTo>
                    <a:pt x="16891" y="1195324"/>
                  </a:lnTo>
                  <a:lnTo>
                    <a:pt x="13168630" y="1195324"/>
                  </a:lnTo>
                  <a:lnTo>
                    <a:pt x="13168630" y="1212215"/>
                  </a:lnTo>
                  <a:lnTo>
                    <a:pt x="13151740" y="1212215"/>
                  </a:lnTo>
                  <a:lnTo>
                    <a:pt x="13151740" y="16891"/>
                  </a:lnTo>
                  <a:lnTo>
                    <a:pt x="13168630" y="16891"/>
                  </a:lnTo>
                  <a:lnTo>
                    <a:pt x="1316863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1C334E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4779916" y="7466242"/>
            <a:ext cx="1468992" cy="442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Research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422911" y="7468869"/>
            <a:ext cx="1265654" cy="442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Funding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856275" y="7466242"/>
            <a:ext cx="1265654" cy="442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Practice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416676" y="7466241"/>
            <a:ext cx="1265654" cy="442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Needs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3125807">
            <a:off x="16968968" y="3009682"/>
            <a:ext cx="8817011" cy="5306238"/>
            <a:chOff x="0" y="0"/>
            <a:chExt cx="11756015" cy="70749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3914414" y="238396"/>
            <a:ext cx="4071808" cy="1106175"/>
            <a:chOff x="0" y="0"/>
            <a:chExt cx="5429077" cy="1474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429123" cy="1474851"/>
            </a:xfrm>
            <a:custGeom>
              <a:avLst/>
              <a:gdLst/>
              <a:ahLst/>
              <a:cxnLst/>
              <a:rect r="r" b="b" t="t" l="l"/>
              <a:pathLst>
                <a:path h="1474851" w="5429123">
                  <a:moveTo>
                    <a:pt x="0" y="0"/>
                  </a:moveTo>
                  <a:lnTo>
                    <a:pt x="5429123" y="0"/>
                  </a:lnTo>
                  <a:lnTo>
                    <a:pt x="5429123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" t="0" r="-26" b="-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4247895">
            <a:off x="8142408" y="11204340"/>
            <a:ext cx="8817011" cy="5306238"/>
            <a:chOff x="0" y="0"/>
            <a:chExt cx="11756015" cy="70749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4247895">
            <a:off x="-1035967" y="-6660262"/>
            <a:ext cx="8817011" cy="5306238"/>
            <a:chOff x="0" y="0"/>
            <a:chExt cx="11756015" cy="70749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756009" cy="7075043"/>
            </a:xfrm>
            <a:custGeom>
              <a:avLst/>
              <a:gdLst/>
              <a:ahLst/>
              <a:cxnLst/>
              <a:rect r="r" b="b" t="t" l="l"/>
              <a:pathLst>
                <a:path h="7075043" w="11756009">
                  <a:moveTo>
                    <a:pt x="0" y="0"/>
                  </a:moveTo>
                  <a:lnTo>
                    <a:pt x="11756009" y="0"/>
                  </a:lnTo>
                  <a:lnTo>
                    <a:pt x="11756009" y="7075043"/>
                  </a:lnTo>
                  <a:lnTo>
                    <a:pt x="0" y="7075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A42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02160" y="9233702"/>
            <a:ext cx="4141753" cy="856593"/>
          </a:xfrm>
          <a:custGeom>
            <a:avLst/>
            <a:gdLst/>
            <a:ahLst/>
            <a:cxnLst/>
            <a:rect r="r" b="b" t="t" l="l"/>
            <a:pathLst>
              <a:path h="856593" w="4141753">
                <a:moveTo>
                  <a:pt x="0" y="0"/>
                </a:moveTo>
                <a:lnTo>
                  <a:pt x="4141753" y="0"/>
                </a:lnTo>
                <a:lnTo>
                  <a:pt x="4141753" y="856593"/>
                </a:lnTo>
                <a:lnTo>
                  <a:pt x="0" y="856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28115" y="9317631"/>
            <a:ext cx="3553485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HK Grotesk"/>
              </a:rPr>
              <a:t>#Innovation4Inclusion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017226" y="9450379"/>
            <a:ext cx="3117062" cy="640695"/>
            <a:chOff x="0" y="0"/>
            <a:chExt cx="4156083" cy="8542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156075" cy="854202"/>
            </a:xfrm>
            <a:custGeom>
              <a:avLst/>
              <a:gdLst/>
              <a:ahLst/>
              <a:cxnLst/>
              <a:rect r="r" b="b" t="t" l="l"/>
              <a:pathLst>
                <a:path h="854202" w="4156075">
                  <a:moveTo>
                    <a:pt x="0" y="0"/>
                  </a:moveTo>
                  <a:lnTo>
                    <a:pt x="4156075" y="0"/>
                  </a:lnTo>
                  <a:lnTo>
                    <a:pt x="4156075" y="854202"/>
                  </a:lnTo>
                  <a:lnTo>
                    <a:pt x="0" y="8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305" r="0" b="-1311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72440" y="1760220"/>
            <a:ext cx="16504920" cy="1016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spc="-263">
                <a:solidFill>
                  <a:srgbClr val="202122"/>
                </a:solidFill>
                <a:latin typeface="Open Sans"/>
              </a:rPr>
              <a:t>The key ingredients for an Innovation System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8001000" y="6515100"/>
            <a:ext cx="2895620" cy="1741394"/>
          </a:xfrm>
          <a:custGeom>
            <a:avLst/>
            <a:gdLst/>
            <a:ahLst/>
            <a:cxnLst/>
            <a:rect r="r" b="b" t="t" l="l"/>
            <a:pathLst>
              <a:path h="1741394" w="2895620">
                <a:moveTo>
                  <a:pt x="0" y="0"/>
                </a:moveTo>
                <a:lnTo>
                  <a:pt x="2895620" y="0"/>
                </a:lnTo>
                <a:lnTo>
                  <a:pt x="2895620" y="1741394"/>
                </a:lnTo>
                <a:lnTo>
                  <a:pt x="0" y="17413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595460" y="3163294"/>
            <a:ext cx="1706679" cy="2560018"/>
          </a:xfrm>
          <a:custGeom>
            <a:avLst/>
            <a:gdLst/>
            <a:ahLst/>
            <a:cxnLst/>
            <a:rect r="r" b="b" t="t" l="l"/>
            <a:pathLst>
              <a:path h="2560018" w="1706679">
                <a:moveTo>
                  <a:pt x="0" y="0"/>
                </a:moveTo>
                <a:lnTo>
                  <a:pt x="1706679" y="0"/>
                </a:lnTo>
                <a:lnTo>
                  <a:pt x="1706679" y="2560018"/>
                </a:lnTo>
                <a:lnTo>
                  <a:pt x="0" y="25600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8151076" y="5803880"/>
            <a:ext cx="2595445" cy="3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Needs &amp; Aspirations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092440" y="8365666"/>
            <a:ext cx="2760554" cy="3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Ideas &amp; Collaboration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6055234" y="2909287"/>
            <a:ext cx="6214031" cy="6414621"/>
            <a:chOff x="0" y="0"/>
            <a:chExt cx="7958667" cy="821557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958709" cy="8215630"/>
            </a:xfrm>
            <a:custGeom>
              <a:avLst/>
              <a:gdLst/>
              <a:ahLst/>
              <a:cxnLst/>
              <a:rect r="r" b="b" t="t" l="l"/>
              <a:pathLst>
                <a:path h="8215630" w="7958709">
                  <a:moveTo>
                    <a:pt x="0" y="4107815"/>
                  </a:moveTo>
                  <a:cubicBezTo>
                    <a:pt x="0" y="1839595"/>
                    <a:pt x="1781048" y="0"/>
                    <a:pt x="3979291" y="0"/>
                  </a:cubicBezTo>
                  <a:lnTo>
                    <a:pt x="3979291" y="16891"/>
                  </a:lnTo>
                  <a:lnTo>
                    <a:pt x="3979291" y="0"/>
                  </a:lnTo>
                  <a:cubicBezTo>
                    <a:pt x="6177534" y="0"/>
                    <a:pt x="7958709" y="1839595"/>
                    <a:pt x="7958709" y="4107815"/>
                  </a:cubicBezTo>
                  <a:lnTo>
                    <a:pt x="7941818" y="4107815"/>
                  </a:lnTo>
                  <a:lnTo>
                    <a:pt x="7958709" y="4107815"/>
                  </a:lnTo>
                  <a:cubicBezTo>
                    <a:pt x="7958709" y="6375908"/>
                    <a:pt x="6177661" y="8215630"/>
                    <a:pt x="3979418" y="8215630"/>
                  </a:cubicBezTo>
                  <a:lnTo>
                    <a:pt x="3979418" y="8198739"/>
                  </a:lnTo>
                  <a:lnTo>
                    <a:pt x="3979418" y="8215630"/>
                  </a:lnTo>
                  <a:cubicBezTo>
                    <a:pt x="1781048" y="8215630"/>
                    <a:pt x="0" y="6375908"/>
                    <a:pt x="0" y="4107815"/>
                  </a:cubicBezTo>
                  <a:lnTo>
                    <a:pt x="16891" y="4107815"/>
                  </a:lnTo>
                  <a:lnTo>
                    <a:pt x="33909" y="4107815"/>
                  </a:lnTo>
                  <a:lnTo>
                    <a:pt x="16891" y="4107815"/>
                  </a:lnTo>
                  <a:lnTo>
                    <a:pt x="0" y="4107815"/>
                  </a:lnTo>
                  <a:moveTo>
                    <a:pt x="33909" y="4107815"/>
                  </a:moveTo>
                  <a:cubicBezTo>
                    <a:pt x="33909" y="4117213"/>
                    <a:pt x="26289" y="4124706"/>
                    <a:pt x="17018" y="4124706"/>
                  </a:cubicBezTo>
                  <a:cubicBezTo>
                    <a:pt x="7747" y="4124706"/>
                    <a:pt x="0" y="4117086"/>
                    <a:pt x="0" y="4107815"/>
                  </a:cubicBezTo>
                  <a:cubicBezTo>
                    <a:pt x="0" y="4098544"/>
                    <a:pt x="7620" y="4090924"/>
                    <a:pt x="16891" y="4090924"/>
                  </a:cubicBezTo>
                  <a:cubicBezTo>
                    <a:pt x="26162" y="4090924"/>
                    <a:pt x="33782" y="4098544"/>
                    <a:pt x="33782" y="4107815"/>
                  </a:cubicBezTo>
                  <a:cubicBezTo>
                    <a:pt x="33782" y="6358255"/>
                    <a:pt x="1800733" y="8181722"/>
                    <a:pt x="3979291" y="8181722"/>
                  </a:cubicBezTo>
                  <a:cubicBezTo>
                    <a:pt x="6157849" y="8181722"/>
                    <a:pt x="7924800" y="6358255"/>
                    <a:pt x="7924800" y="4107815"/>
                  </a:cubicBezTo>
                  <a:cubicBezTo>
                    <a:pt x="7924800" y="1857375"/>
                    <a:pt x="6157849" y="33909"/>
                    <a:pt x="3979291" y="33909"/>
                  </a:cubicBezTo>
                  <a:lnTo>
                    <a:pt x="3979291" y="16891"/>
                  </a:lnTo>
                  <a:lnTo>
                    <a:pt x="3979291" y="33909"/>
                  </a:lnTo>
                  <a:cubicBezTo>
                    <a:pt x="1800860" y="33909"/>
                    <a:pt x="33909" y="1857248"/>
                    <a:pt x="33909" y="4107815"/>
                  </a:cubicBezTo>
                  <a:close/>
                </a:path>
              </a:pathLst>
            </a:custGeom>
            <a:solidFill>
              <a:srgbClr val="1C334E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6263640" y="9465945"/>
            <a:ext cx="5797219" cy="3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 Bold"/>
              </a:rPr>
              <a:t>‘It takes 10% Innovation &amp; 90% Perseverance’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3562279" y="5767294"/>
            <a:ext cx="3276600" cy="2489200"/>
          </a:xfrm>
          <a:custGeom>
            <a:avLst/>
            <a:gdLst/>
            <a:ahLst/>
            <a:cxnLst/>
            <a:rect r="r" b="b" t="t" l="l"/>
            <a:pathLst>
              <a:path h="2489200" w="3276600">
                <a:moveTo>
                  <a:pt x="0" y="0"/>
                </a:moveTo>
                <a:lnTo>
                  <a:pt x="3276600" y="0"/>
                </a:lnTo>
                <a:lnTo>
                  <a:pt x="3276600" y="2489200"/>
                </a:lnTo>
                <a:lnTo>
                  <a:pt x="0" y="24892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20879" y="3524854"/>
            <a:ext cx="3337660" cy="1668830"/>
          </a:xfrm>
          <a:custGeom>
            <a:avLst/>
            <a:gdLst/>
            <a:ahLst/>
            <a:cxnLst/>
            <a:rect r="r" b="b" t="t" l="l"/>
            <a:pathLst>
              <a:path h="1668830" w="3337660">
                <a:moveTo>
                  <a:pt x="0" y="0"/>
                </a:moveTo>
                <a:lnTo>
                  <a:pt x="3337660" y="0"/>
                </a:lnTo>
                <a:lnTo>
                  <a:pt x="3337660" y="1668830"/>
                </a:lnTo>
                <a:lnTo>
                  <a:pt x="0" y="16688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3488851" y="3170646"/>
            <a:ext cx="3344332" cy="1881187"/>
          </a:xfrm>
          <a:custGeom>
            <a:avLst/>
            <a:gdLst/>
            <a:ahLst/>
            <a:cxnLst/>
            <a:rect r="r" b="b" t="t" l="l"/>
            <a:pathLst>
              <a:path h="1881187" w="3344332">
                <a:moveTo>
                  <a:pt x="0" y="0"/>
                </a:moveTo>
                <a:lnTo>
                  <a:pt x="3344332" y="0"/>
                </a:lnTo>
                <a:lnTo>
                  <a:pt x="3344332" y="1881187"/>
                </a:lnTo>
                <a:lnTo>
                  <a:pt x="0" y="18811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590454" y="6306442"/>
            <a:ext cx="2303437" cy="2238653"/>
          </a:xfrm>
          <a:custGeom>
            <a:avLst/>
            <a:gdLst/>
            <a:ahLst/>
            <a:cxnLst/>
            <a:rect r="r" b="b" t="t" l="l"/>
            <a:pathLst>
              <a:path h="2238653" w="2303437">
                <a:moveTo>
                  <a:pt x="0" y="0"/>
                </a:moveTo>
                <a:lnTo>
                  <a:pt x="2303437" y="0"/>
                </a:lnTo>
                <a:lnTo>
                  <a:pt x="2303437" y="2238653"/>
                </a:lnTo>
                <a:lnTo>
                  <a:pt x="0" y="22386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DAFweAc9rzY</dc:identifier>
  <dcterms:modified xsi:type="dcterms:W3CDTF">2011-08-01T06:04:30Z</dcterms:modified>
  <cp:revision>1</cp:revision>
  <dc:title>Speaker: Klaus Niederlander,</dc:title>
</cp:coreProperties>
</file>