
<file path=[Content_Types].xml><?xml version="1.0" encoding="utf-8"?>
<Types xmlns="http://schemas.openxmlformats.org/package/2006/content-types">
  <Default Extension="bin" ContentType="image/unknown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484" r:id="rId6"/>
    <p:sldId id="257" r:id="rId7"/>
    <p:sldId id="258" r:id="rId8"/>
    <p:sldId id="259" r:id="rId9"/>
    <p:sldId id="489" r:id="rId10"/>
    <p:sldId id="483" r:id="rId11"/>
    <p:sldId id="486" r:id="rId12"/>
    <p:sldId id="490" r:id="rId13"/>
    <p:sldId id="261" r:id="rId14"/>
    <p:sldId id="487" r:id="rId15"/>
    <p:sldId id="263" r:id="rId16"/>
    <p:sldId id="264" r:id="rId17"/>
  </p:sldIdLst>
  <p:sldSz cx="18288000" cy="10287000"/>
  <p:notesSz cx="6858000" cy="9144000"/>
  <p:embeddedFontLst>
    <p:embeddedFont>
      <p:font typeface="Bradley Hand ITC" panose="03070402050302030203" pitchFamily="66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Josefin Sans Regular" panose="020B0604020202020204" charset="0"/>
      <p:regular r:id="rId23"/>
    </p:embeddedFont>
    <p:embeddedFont>
      <p:font typeface="Oswald" panose="00000500000000000000" pitchFamily="2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286" autoAdjust="0"/>
  </p:normalViewPr>
  <p:slideViewPr>
    <p:cSldViewPr>
      <p:cViewPr varScale="1">
        <p:scale>
          <a:sx n="42" d="100"/>
          <a:sy n="42" d="100"/>
        </p:scale>
        <p:origin x="70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4EFADD-8F8A-4FF2-9A32-AEEC8DECCE05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FI"/>
        </a:p>
      </dgm:t>
    </dgm:pt>
    <dgm:pt modelId="{8B974BAB-6AAB-4775-86AF-56AE19C57FCE}">
      <dgm:prSet phldrT="[Text]" custT="1"/>
      <dgm:spPr/>
      <dgm:t>
        <a:bodyPr/>
        <a:lstStyle/>
        <a:p>
          <a:r>
            <a:rPr lang="en-GB" sz="2400" dirty="0"/>
            <a:t>Personal</a:t>
          </a:r>
          <a:endParaRPr lang="en-FI" sz="2400" dirty="0"/>
        </a:p>
      </dgm:t>
    </dgm:pt>
    <dgm:pt modelId="{456ED000-7B3A-4E61-98E1-2363B12D9E08}" type="parTrans" cxnId="{D994D71F-0366-4123-8AEF-55F7A8BE16CC}">
      <dgm:prSet/>
      <dgm:spPr/>
      <dgm:t>
        <a:bodyPr/>
        <a:lstStyle/>
        <a:p>
          <a:endParaRPr lang="en-FI"/>
        </a:p>
      </dgm:t>
    </dgm:pt>
    <dgm:pt modelId="{6696F106-BCA1-44C1-9E0C-C76E386C5F46}" type="sibTrans" cxnId="{D994D71F-0366-4123-8AEF-55F7A8BE16CC}">
      <dgm:prSet/>
      <dgm:spPr/>
      <dgm:t>
        <a:bodyPr/>
        <a:lstStyle/>
        <a:p>
          <a:endParaRPr lang="en-FI"/>
        </a:p>
      </dgm:t>
    </dgm:pt>
    <dgm:pt modelId="{3EFBDBE7-C809-4A04-BC00-21376C682858}">
      <dgm:prSet phldrT="[Text]" custT="1"/>
      <dgm:spPr/>
      <dgm:t>
        <a:bodyPr/>
        <a:lstStyle/>
        <a:p>
          <a:r>
            <a:rPr lang="en-GB" sz="3200" dirty="0"/>
            <a:t>System</a:t>
          </a:r>
        </a:p>
        <a:p>
          <a:r>
            <a:rPr lang="en-GB" sz="3200" dirty="0"/>
            <a:t>level</a:t>
          </a:r>
          <a:endParaRPr lang="en-FI" sz="3200" dirty="0"/>
        </a:p>
      </dgm:t>
    </dgm:pt>
    <dgm:pt modelId="{5CC84FD7-1F6A-49FE-AE6F-C66E0664BE24}" type="parTrans" cxnId="{61DD1C7E-CF59-4E9C-B585-F2D5C898B0E8}">
      <dgm:prSet/>
      <dgm:spPr/>
      <dgm:t>
        <a:bodyPr/>
        <a:lstStyle/>
        <a:p>
          <a:endParaRPr lang="en-FI"/>
        </a:p>
      </dgm:t>
    </dgm:pt>
    <dgm:pt modelId="{FA87DFEC-86BB-4079-8785-414A61CB5232}" type="sibTrans" cxnId="{61DD1C7E-CF59-4E9C-B585-F2D5C898B0E8}">
      <dgm:prSet/>
      <dgm:spPr/>
      <dgm:t>
        <a:bodyPr/>
        <a:lstStyle/>
        <a:p>
          <a:endParaRPr lang="en-FI"/>
        </a:p>
      </dgm:t>
    </dgm:pt>
    <dgm:pt modelId="{E90C0E64-F73B-4C4C-8A19-5E6218CE9DEB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2800" dirty="0"/>
            <a:t>Person in the centre</a:t>
          </a:r>
        </a:p>
      </dgm:t>
    </dgm:pt>
    <dgm:pt modelId="{BB8B877E-DE55-4AB3-AF80-B7130874050D}" type="parTrans" cxnId="{3725A9B4-134C-4428-816A-E36FD12D1B8A}">
      <dgm:prSet/>
      <dgm:spPr/>
      <dgm:t>
        <a:bodyPr/>
        <a:lstStyle/>
        <a:p>
          <a:endParaRPr lang="en-FI"/>
        </a:p>
      </dgm:t>
    </dgm:pt>
    <dgm:pt modelId="{272FF26C-C473-45CA-9CDB-5137B0EEBE88}" type="sibTrans" cxnId="{3725A9B4-134C-4428-816A-E36FD12D1B8A}">
      <dgm:prSet/>
      <dgm:spPr/>
      <dgm:t>
        <a:bodyPr/>
        <a:lstStyle/>
        <a:p>
          <a:endParaRPr lang="en-FI"/>
        </a:p>
      </dgm:t>
    </dgm:pt>
    <dgm:pt modelId="{238687F2-DD2A-4FD3-B710-9FA675B5E52A}">
      <dgm:prSet custT="1"/>
      <dgm:spPr/>
      <dgm:t>
        <a:bodyPr/>
        <a:lstStyle/>
        <a:p>
          <a:r>
            <a:rPr lang="en-GB" sz="2800" dirty="0" err="1"/>
            <a:t>Organisa</a:t>
          </a:r>
          <a:endParaRPr lang="en-GB" sz="2800" dirty="0"/>
        </a:p>
        <a:p>
          <a:r>
            <a:rPr lang="en-GB" sz="2800" dirty="0" err="1"/>
            <a:t>tional</a:t>
          </a:r>
          <a:endParaRPr lang="en-FI" sz="2800" dirty="0"/>
        </a:p>
      </dgm:t>
    </dgm:pt>
    <dgm:pt modelId="{6E847696-6E34-44B2-811E-D3716CD6D986}" type="parTrans" cxnId="{620BCF0E-5A61-4847-997F-450F17CAB07D}">
      <dgm:prSet/>
      <dgm:spPr/>
      <dgm:t>
        <a:bodyPr/>
        <a:lstStyle/>
        <a:p>
          <a:endParaRPr lang="en-FI"/>
        </a:p>
      </dgm:t>
    </dgm:pt>
    <dgm:pt modelId="{A52FC5F3-1216-4A95-8A40-D6FF9E4D2CC6}" type="sibTrans" cxnId="{620BCF0E-5A61-4847-997F-450F17CAB07D}">
      <dgm:prSet/>
      <dgm:spPr/>
      <dgm:t>
        <a:bodyPr/>
        <a:lstStyle/>
        <a:p>
          <a:endParaRPr lang="en-FI"/>
        </a:p>
      </dgm:t>
    </dgm:pt>
    <dgm:pt modelId="{072BA9CD-19FC-4BF9-969C-378860346BF1}" type="pres">
      <dgm:prSet presAssocID="{404EFADD-8F8A-4FF2-9A32-AEEC8DECCE05}" presName="compositeShape" presStyleCnt="0">
        <dgm:presLayoutVars>
          <dgm:chMax val="9"/>
          <dgm:dir/>
          <dgm:resizeHandles val="exact"/>
        </dgm:presLayoutVars>
      </dgm:prSet>
      <dgm:spPr/>
    </dgm:pt>
    <dgm:pt modelId="{45B75FB5-6BC6-4C90-9F3B-C7785189C477}" type="pres">
      <dgm:prSet presAssocID="{404EFADD-8F8A-4FF2-9A32-AEEC8DECCE05}" presName="triangle1" presStyleLbl="node1" presStyleIdx="0" presStyleCnt="4">
        <dgm:presLayoutVars>
          <dgm:bulletEnabled val="1"/>
        </dgm:presLayoutVars>
      </dgm:prSet>
      <dgm:spPr/>
    </dgm:pt>
    <dgm:pt modelId="{379DA6B1-F862-4B79-A00C-895EBF4A1F99}" type="pres">
      <dgm:prSet presAssocID="{404EFADD-8F8A-4FF2-9A32-AEEC8DECCE05}" presName="triangle2" presStyleLbl="node1" presStyleIdx="1" presStyleCnt="4">
        <dgm:presLayoutVars>
          <dgm:bulletEnabled val="1"/>
        </dgm:presLayoutVars>
      </dgm:prSet>
      <dgm:spPr/>
    </dgm:pt>
    <dgm:pt modelId="{DC449645-A9D6-43D9-9FCB-D4ADEA6BEF83}" type="pres">
      <dgm:prSet presAssocID="{404EFADD-8F8A-4FF2-9A32-AEEC8DECCE05}" presName="triangle3" presStyleLbl="node1" presStyleIdx="2" presStyleCnt="4">
        <dgm:presLayoutVars>
          <dgm:bulletEnabled val="1"/>
        </dgm:presLayoutVars>
      </dgm:prSet>
      <dgm:spPr/>
    </dgm:pt>
    <dgm:pt modelId="{8FA01627-4D17-4B18-99EF-18B417F41775}" type="pres">
      <dgm:prSet presAssocID="{404EFADD-8F8A-4FF2-9A32-AEEC8DECCE05}" presName="triangle4" presStyleLbl="node1" presStyleIdx="3" presStyleCnt="4" custScaleX="103230" custLinFactNeighborX="-249" custLinFactNeighborY="800">
        <dgm:presLayoutVars>
          <dgm:bulletEnabled val="1"/>
        </dgm:presLayoutVars>
      </dgm:prSet>
      <dgm:spPr/>
    </dgm:pt>
  </dgm:ptLst>
  <dgm:cxnLst>
    <dgm:cxn modelId="{620BCF0E-5A61-4847-997F-450F17CAB07D}" srcId="{404EFADD-8F8A-4FF2-9A32-AEEC8DECCE05}" destId="{238687F2-DD2A-4FD3-B710-9FA675B5E52A}" srcOrd="3" destOrd="0" parTransId="{6E847696-6E34-44B2-811E-D3716CD6D986}" sibTransId="{A52FC5F3-1216-4A95-8A40-D6FF9E4D2CC6}"/>
    <dgm:cxn modelId="{D994D71F-0366-4123-8AEF-55F7A8BE16CC}" srcId="{404EFADD-8F8A-4FF2-9A32-AEEC8DECCE05}" destId="{8B974BAB-6AAB-4775-86AF-56AE19C57FCE}" srcOrd="0" destOrd="0" parTransId="{456ED000-7B3A-4E61-98E1-2363B12D9E08}" sibTransId="{6696F106-BCA1-44C1-9E0C-C76E386C5F46}"/>
    <dgm:cxn modelId="{D1303751-F739-415A-8E67-69027E33446A}" type="presOf" srcId="{3EFBDBE7-C809-4A04-BC00-21376C682858}" destId="{379DA6B1-F862-4B79-A00C-895EBF4A1F99}" srcOrd="0" destOrd="0" presId="urn:microsoft.com/office/officeart/2005/8/layout/pyramid4"/>
    <dgm:cxn modelId="{61DD1C7E-CF59-4E9C-B585-F2D5C898B0E8}" srcId="{404EFADD-8F8A-4FF2-9A32-AEEC8DECCE05}" destId="{3EFBDBE7-C809-4A04-BC00-21376C682858}" srcOrd="1" destOrd="0" parTransId="{5CC84FD7-1F6A-49FE-AE6F-C66E0664BE24}" sibTransId="{FA87DFEC-86BB-4079-8785-414A61CB5232}"/>
    <dgm:cxn modelId="{A2B67892-12EE-4A65-8E54-084468D54760}" type="presOf" srcId="{404EFADD-8F8A-4FF2-9A32-AEEC8DECCE05}" destId="{072BA9CD-19FC-4BF9-969C-378860346BF1}" srcOrd="0" destOrd="0" presId="urn:microsoft.com/office/officeart/2005/8/layout/pyramid4"/>
    <dgm:cxn modelId="{4D33DDAC-2484-4614-A279-0D80B1C3130C}" type="presOf" srcId="{E90C0E64-F73B-4C4C-8A19-5E6218CE9DEB}" destId="{DC449645-A9D6-43D9-9FCB-D4ADEA6BEF83}" srcOrd="0" destOrd="0" presId="urn:microsoft.com/office/officeart/2005/8/layout/pyramid4"/>
    <dgm:cxn modelId="{DAA866B1-FE16-4AB4-B302-D280A1BFA6E8}" type="presOf" srcId="{8B974BAB-6AAB-4775-86AF-56AE19C57FCE}" destId="{45B75FB5-6BC6-4C90-9F3B-C7785189C477}" srcOrd="0" destOrd="0" presId="urn:microsoft.com/office/officeart/2005/8/layout/pyramid4"/>
    <dgm:cxn modelId="{3725A9B4-134C-4428-816A-E36FD12D1B8A}" srcId="{404EFADD-8F8A-4FF2-9A32-AEEC8DECCE05}" destId="{E90C0E64-F73B-4C4C-8A19-5E6218CE9DEB}" srcOrd="2" destOrd="0" parTransId="{BB8B877E-DE55-4AB3-AF80-B7130874050D}" sibTransId="{272FF26C-C473-45CA-9CDB-5137B0EEBE88}"/>
    <dgm:cxn modelId="{50F363FE-D1E9-4345-95B4-74FA2A1BBFA1}" type="presOf" srcId="{238687F2-DD2A-4FD3-B710-9FA675B5E52A}" destId="{8FA01627-4D17-4B18-99EF-18B417F41775}" srcOrd="0" destOrd="0" presId="urn:microsoft.com/office/officeart/2005/8/layout/pyramid4"/>
    <dgm:cxn modelId="{9C16DB6C-824D-4FD5-B3D8-D829AA7BC410}" type="presParOf" srcId="{072BA9CD-19FC-4BF9-969C-378860346BF1}" destId="{45B75FB5-6BC6-4C90-9F3B-C7785189C477}" srcOrd="0" destOrd="0" presId="urn:microsoft.com/office/officeart/2005/8/layout/pyramid4"/>
    <dgm:cxn modelId="{55BED8E4-CECA-4C08-933D-3B13B0B41ACD}" type="presParOf" srcId="{072BA9CD-19FC-4BF9-969C-378860346BF1}" destId="{379DA6B1-F862-4B79-A00C-895EBF4A1F99}" srcOrd="1" destOrd="0" presId="urn:microsoft.com/office/officeart/2005/8/layout/pyramid4"/>
    <dgm:cxn modelId="{E8320C8A-DEEA-4009-8BF0-2DA53459DA59}" type="presParOf" srcId="{072BA9CD-19FC-4BF9-969C-378860346BF1}" destId="{DC449645-A9D6-43D9-9FCB-D4ADEA6BEF83}" srcOrd="2" destOrd="0" presId="urn:microsoft.com/office/officeart/2005/8/layout/pyramid4"/>
    <dgm:cxn modelId="{EF661EEE-DA13-44C5-A118-5CCE50337802}" type="presParOf" srcId="{072BA9CD-19FC-4BF9-969C-378860346BF1}" destId="{8FA01627-4D17-4B18-99EF-18B417F41775}" srcOrd="3" destOrd="0" presId="urn:microsoft.com/office/officeart/2005/8/layout/pyramid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75FB5-6BC6-4C90-9F3B-C7785189C477}">
      <dsp:nvSpPr>
        <dsp:cNvPr id="0" name=""/>
        <dsp:cNvSpPr/>
      </dsp:nvSpPr>
      <dsp:spPr>
        <a:xfrm>
          <a:off x="2383721" y="0"/>
          <a:ext cx="3020346" cy="302034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Personal</a:t>
          </a:r>
          <a:endParaRPr lang="en-FI" sz="2400" kern="1200" dirty="0"/>
        </a:p>
      </dsp:txBody>
      <dsp:txXfrm>
        <a:off x="3138808" y="1510173"/>
        <a:ext cx="1510173" cy="1510173"/>
      </dsp:txXfrm>
    </dsp:sp>
    <dsp:sp modelId="{379DA6B1-F862-4B79-A00C-895EBF4A1F99}">
      <dsp:nvSpPr>
        <dsp:cNvPr id="0" name=""/>
        <dsp:cNvSpPr/>
      </dsp:nvSpPr>
      <dsp:spPr>
        <a:xfrm>
          <a:off x="873548" y="3020346"/>
          <a:ext cx="3020346" cy="302034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System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level</a:t>
          </a:r>
          <a:endParaRPr lang="en-FI" sz="3200" kern="1200" dirty="0"/>
        </a:p>
      </dsp:txBody>
      <dsp:txXfrm>
        <a:off x="1628635" y="4530519"/>
        <a:ext cx="1510173" cy="1510173"/>
      </dsp:txXfrm>
    </dsp:sp>
    <dsp:sp modelId="{DC449645-A9D6-43D9-9FCB-D4ADEA6BEF83}">
      <dsp:nvSpPr>
        <dsp:cNvPr id="0" name=""/>
        <dsp:cNvSpPr/>
      </dsp:nvSpPr>
      <dsp:spPr>
        <a:xfrm rot="10800000">
          <a:off x="2383721" y="3020346"/>
          <a:ext cx="3020346" cy="3020346"/>
        </a:xfrm>
        <a:prstGeom prst="triangl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Person in the centre</a:t>
          </a:r>
        </a:p>
      </dsp:txBody>
      <dsp:txXfrm rot="10800000">
        <a:off x="3138807" y="3020346"/>
        <a:ext cx="1510173" cy="1510173"/>
      </dsp:txXfrm>
    </dsp:sp>
    <dsp:sp modelId="{8FA01627-4D17-4B18-99EF-18B417F41775}">
      <dsp:nvSpPr>
        <dsp:cNvPr id="0" name=""/>
        <dsp:cNvSpPr/>
      </dsp:nvSpPr>
      <dsp:spPr>
        <a:xfrm>
          <a:off x="3837595" y="3020346"/>
          <a:ext cx="3117903" cy="302034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/>
            <a:t>Organisa</a:t>
          </a:r>
          <a:endParaRPr lang="en-GB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/>
            <a:t>tional</a:t>
          </a:r>
          <a:endParaRPr lang="en-FI" sz="2800" kern="1200" dirty="0"/>
        </a:p>
      </dsp:txBody>
      <dsp:txXfrm>
        <a:off x="4617071" y="4530519"/>
        <a:ext cx="1558951" cy="1510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hyperlink" Target="http://www.maeducation.f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arit.aalto@maeducation.f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education.fi/" TargetMode="External"/><Relationship Id="rId5" Type="http://schemas.openxmlformats.org/officeDocument/2006/relationships/hyperlink" Target="mailto:Maarit.aalto@maeducation.fi" TargetMode="Externa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1.bin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7038" y="5384293"/>
            <a:ext cx="9539745" cy="265671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3811223" y="-44971"/>
            <a:ext cx="4476777" cy="21708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70401" y="9559500"/>
            <a:ext cx="3152802" cy="664955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880643" y="2628257"/>
            <a:ext cx="6666491" cy="6666465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0035" r="-69387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788184" y="1281141"/>
            <a:ext cx="10794216" cy="3726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Workshop </a:t>
            </a:r>
            <a:r>
              <a:rPr lang="en-GB" sz="7050" i="0" dirty="0">
                <a:solidFill>
                  <a:srgbClr val="2B2B2B"/>
                </a:solidFill>
                <a:effectLst/>
                <a:latin typeface="Oswald" panose="00000500000000000000" pitchFamily="2" charset="0"/>
              </a:rPr>
              <a:t>8: Person-centred planning: what is it and how to get there?</a:t>
            </a:r>
            <a:endParaRPr lang="en-US" sz="7050" dirty="0">
              <a:solidFill>
                <a:srgbClr val="000000"/>
              </a:solidFill>
              <a:latin typeface="Oswald" panose="00000500000000000000" pitchFamily="2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558424" y="2170819"/>
            <a:ext cx="7302805" cy="720986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815046" y="5007867"/>
            <a:ext cx="7061295" cy="380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Maarit Aalto</a:t>
            </a:r>
          </a:p>
          <a:p>
            <a:r>
              <a:rPr lang="en-GB" sz="2800" dirty="0">
                <a:solidFill>
                  <a:schemeClr val="tx1"/>
                </a:solidFill>
              </a:rPr>
              <a:t>Educator</a:t>
            </a:r>
          </a:p>
          <a:p>
            <a:r>
              <a:rPr lang="en-GB" sz="2800" dirty="0" err="1">
                <a:solidFill>
                  <a:schemeClr val="tx1"/>
                </a:solidFill>
              </a:rPr>
              <a:t>M.A.Education</a:t>
            </a:r>
            <a:r>
              <a:rPr lang="en-GB" sz="2800" dirty="0">
                <a:solidFill>
                  <a:schemeClr val="tx1"/>
                </a:solidFill>
              </a:rPr>
              <a:t> &amp; Survey</a:t>
            </a:r>
          </a:p>
          <a:p>
            <a:r>
              <a:rPr lang="en-GB" sz="2800" dirty="0">
                <a:solidFill>
                  <a:schemeClr val="tx1"/>
                </a:solidFill>
              </a:rPr>
              <a:t>Member of EASPD European Expert Network Light House</a:t>
            </a:r>
          </a:p>
          <a:p>
            <a:r>
              <a:rPr lang="en-GB" sz="28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www.maeducation.fi</a:t>
            </a:r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maarit.aalto@maeducation.fi</a:t>
            </a:r>
          </a:p>
          <a:p>
            <a:pPr algn="ctr">
              <a:lnSpc>
                <a:spcPts val="5094"/>
              </a:lnSpc>
            </a:pPr>
            <a:endParaRPr lang="en-US" sz="4548" dirty="0">
              <a:solidFill>
                <a:srgbClr val="000000"/>
              </a:solidFill>
              <a:latin typeface="Josefin Sans Regular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022F7D-BB5E-1533-B523-8A8A4B3A7F71}"/>
              </a:ext>
            </a:extLst>
          </p:cNvPr>
          <p:cNvSpPr txBox="1"/>
          <p:nvPr/>
        </p:nvSpPr>
        <p:spPr>
          <a:xfrm>
            <a:off x="132834" y="9547824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C664F9-3E1C-539C-2CD0-38558A0A10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59" y="8339305"/>
            <a:ext cx="906353" cy="7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D90F9-6F33-7A8F-3E70-E46150C4524A}"/>
              </a:ext>
            </a:extLst>
          </p:cNvPr>
          <p:cNvSpPr txBox="1"/>
          <p:nvPr/>
        </p:nvSpPr>
        <p:spPr>
          <a:xfrm>
            <a:off x="13411200" y="4127452"/>
            <a:ext cx="487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 implement the renewed goals:</a:t>
            </a:r>
          </a:p>
          <a:p>
            <a:r>
              <a:rPr lang="en-GB" sz="2800" dirty="0"/>
              <a:t>Implementation of UNCRPD</a:t>
            </a:r>
          </a:p>
          <a:p>
            <a:r>
              <a:rPr lang="en-GB" sz="2800" dirty="0"/>
              <a:t>Full inclusion and participation</a:t>
            </a:r>
          </a:p>
          <a:p>
            <a:r>
              <a:rPr lang="en-GB" sz="2800" dirty="0"/>
              <a:t>Independent living</a:t>
            </a:r>
          </a:p>
          <a:p>
            <a:r>
              <a:rPr lang="en-GB" sz="2800" dirty="0"/>
              <a:t>Non – discrimination </a:t>
            </a:r>
          </a:p>
          <a:p>
            <a:r>
              <a:rPr lang="en-GB" sz="2800" dirty="0"/>
              <a:t>Equal opportunities</a:t>
            </a:r>
          </a:p>
          <a:p>
            <a:r>
              <a:rPr lang="en-GB" sz="2800" dirty="0"/>
              <a:t>Deinstitutionalisation</a:t>
            </a:r>
          </a:p>
          <a:p>
            <a:r>
              <a:rPr lang="en-GB" sz="2800" dirty="0"/>
              <a:t>Create Community based services</a:t>
            </a:r>
          </a:p>
          <a:p>
            <a:r>
              <a:rPr lang="en-GB" sz="2800" dirty="0"/>
              <a:t>Remove obstacles etc.</a:t>
            </a:r>
            <a:endParaRPr lang="en-FI" sz="2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CCD6C87-0117-ADD2-6010-FC0B98BB86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600" y="9327651"/>
            <a:ext cx="906353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3A8BF0-C033-0417-CC38-BE068F8A5DF1}"/>
              </a:ext>
            </a:extLst>
          </p:cNvPr>
          <p:cNvSpPr/>
          <p:nvPr/>
        </p:nvSpPr>
        <p:spPr>
          <a:xfrm>
            <a:off x="605216" y="4897116"/>
            <a:ext cx="3733800" cy="2590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/>
              <a:t>PCP/PCA </a:t>
            </a:r>
            <a:r>
              <a:rPr lang="en-GB" sz="4000" dirty="0"/>
              <a:t>Content: The person in the </a:t>
            </a:r>
            <a:r>
              <a:rPr lang="en-GB" sz="4000" dirty="0" err="1"/>
              <a:t>center</a:t>
            </a:r>
            <a:r>
              <a:rPr lang="en-GB" sz="4000" dirty="0"/>
              <a:t> </a:t>
            </a:r>
            <a:endParaRPr lang="en-FI" sz="40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7274132-938E-B305-2413-63169CDDD305}"/>
              </a:ext>
            </a:extLst>
          </p:cNvPr>
          <p:cNvSpPr/>
          <p:nvPr/>
        </p:nvSpPr>
        <p:spPr>
          <a:xfrm>
            <a:off x="4497768" y="3641816"/>
            <a:ext cx="3733800" cy="2590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/>
              <a:t>Personal, system and organizational levels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994E02-B408-C41B-F4E8-4E4A4DE9C849}"/>
              </a:ext>
            </a:extLst>
          </p:cNvPr>
          <p:cNvSpPr/>
          <p:nvPr/>
        </p:nvSpPr>
        <p:spPr>
          <a:xfrm>
            <a:off x="8441120" y="4528886"/>
            <a:ext cx="3733800" cy="373881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To legitimate</a:t>
            </a:r>
          </a:p>
          <a:p>
            <a:pPr algn="ctr"/>
            <a:r>
              <a:rPr lang="en-GB" sz="4800" b="1" dirty="0"/>
              <a:t>-to accept PCP/PCA in action</a:t>
            </a:r>
            <a:endParaRPr lang="en-FI" sz="4800" b="1" dirty="0"/>
          </a:p>
        </p:txBody>
      </p:sp>
      <p:sp>
        <p:nvSpPr>
          <p:cNvPr id="12" name="Lightning Bolt 11">
            <a:extLst>
              <a:ext uri="{FF2B5EF4-FFF2-40B4-BE49-F238E27FC236}">
                <a16:creationId xmlns:a16="http://schemas.microsoft.com/office/drawing/2014/main" id="{AE4BD2EB-FCBF-8C3D-2F0C-3EBC12A668E4}"/>
              </a:ext>
            </a:extLst>
          </p:cNvPr>
          <p:cNvSpPr/>
          <p:nvPr/>
        </p:nvSpPr>
        <p:spPr>
          <a:xfrm rot="15794088">
            <a:off x="10439400" y="3086100"/>
            <a:ext cx="2057400" cy="121920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Lightning Bolt 14">
            <a:extLst>
              <a:ext uri="{FF2B5EF4-FFF2-40B4-BE49-F238E27FC236}">
                <a16:creationId xmlns:a16="http://schemas.microsoft.com/office/drawing/2014/main" id="{E09D4B0D-FDCA-F496-4324-8961E5616EE3}"/>
              </a:ext>
            </a:extLst>
          </p:cNvPr>
          <p:cNvSpPr/>
          <p:nvPr/>
        </p:nvSpPr>
        <p:spPr>
          <a:xfrm rot="14593058">
            <a:off x="9431660" y="2416725"/>
            <a:ext cx="2057400" cy="121920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Lightning Bolt 15">
            <a:extLst>
              <a:ext uri="{FF2B5EF4-FFF2-40B4-BE49-F238E27FC236}">
                <a16:creationId xmlns:a16="http://schemas.microsoft.com/office/drawing/2014/main" id="{49E5A0D9-0002-D132-8FF0-ABA57788E8DD}"/>
              </a:ext>
            </a:extLst>
          </p:cNvPr>
          <p:cNvSpPr/>
          <p:nvPr/>
        </p:nvSpPr>
        <p:spPr>
          <a:xfrm rot="4468949">
            <a:off x="7653990" y="8523108"/>
            <a:ext cx="2057400" cy="121920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8" name="Lightning Bolt 17">
            <a:extLst>
              <a:ext uri="{FF2B5EF4-FFF2-40B4-BE49-F238E27FC236}">
                <a16:creationId xmlns:a16="http://schemas.microsoft.com/office/drawing/2014/main" id="{711F4C4A-7D66-416E-EF3C-7830A8C632F8}"/>
              </a:ext>
            </a:extLst>
          </p:cNvPr>
          <p:cNvSpPr/>
          <p:nvPr/>
        </p:nvSpPr>
        <p:spPr>
          <a:xfrm rot="248285">
            <a:off x="11069336" y="8247905"/>
            <a:ext cx="2057400" cy="121920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9" name="Lightning Bolt 18">
            <a:extLst>
              <a:ext uri="{FF2B5EF4-FFF2-40B4-BE49-F238E27FC236}">
                <a16:creationId xmlns:a16="http://schemas.microsoft.com/office/drawing/2014/main" id="{CE4A9C2F-9429-A1D5-9066-48BB37E229E0}"/>
              </a:ext>
            </a:extLst>
          </p:cNvPr>
          <p:cNvSpPr/>
          <p:nvPr/>
        </p:nvSpPr>
        <p:spPr>
          <a:xfrm rot="11539635">
            <a:off x="7896427" y="3104119"/>
            <a:ext cx="2057400" cy="121920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F46929-1130-1D5A-2303-1608955A295E}"/>
              </a:ext>
            </a:extLst>
          </p:cNvPr>
          <p:cNvSpPr/>
          <p:nvPr/>
        </p:nvSpPr>
        <p:spPr>
          <a:xfrm>
            <a:off x="4648200" y="6293088"/>
            <a:ext cx="3414336" cy="26664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/>
              <a:t>Quality of support</a:t>
            </a:r>
            <a:endParaRPr lang="en-FI" sz="4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6E3294-9181-956E-61AD-0F41522E333F}"/>
              </a:ext>
            </a:extLst>
          </p:cNvPr>
          <p:cNvSpPr txBox="1"/>
          <p:nvPr/>
        </p:nvSpPr>
        <p:spPr>
          <a:xfrm>
            <a:off x="1219200" y="747254"/>
            <a:ext cx="1257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3. How to get there?... From words to action? </a:t>
            </a:r>
          </a:p>
          <a:p>
            <a:pPr algn="ctr"/>
            <a:r>
              <a:rPr lang="en-GB" sz="4800" b="1" dirty="0"/>
              <a:t>To Legitimate</a:t>
            </a:r>
            <a:endParaRPr lang="en-FI" sz="4800" b="1" dirty="0"/>
          </a:p>
        </p:txBody>
      </p:sp>
      <p:pic>
        <p:nvPicPr>
          <p:cNvPr id="23" name="Picture 8">
            <a:extLst>
              <a:ext uri="{FF2B5EF4-FFF2-40B4-BE49-F238E27FC236}">
                <a16:creationId xmlns:a16="http://schemas.microsoft.com/office/drawing/2014/main" id="{81C8B907-92B1-1E09-76CD-1D061C4DA7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519963" y="9453271"/>
            <a:ext cx="3152802" cy="66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D90F9-6F33-7A8F-3E70-E46150C4524A}"/>
              </a:ext>
            </a:extLst>
          </p:cNvPr>
          <p:cNvSpPr txBox="1"/>
          <p:nvPr/>
        </p:nvSpPr>
        <p:spPr>
          <a:xfrm>
            <a:off x="13136933" y="5071870"/>
            <a:ext cx="58479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 create only one direction</a:t>
            </a:r>
          </a:p>
          <a:p>
            <a:r>
              <a:rPr lang="en-GB" sz="2800" b="1" dirty="0"/>
              <a:t>To implement the renewed goals:</a:t>
            </a:r>
          </a:p>
          <a:p>
            <a:r>
              <a:rPr lang="en-GB" sz="2800" dirty="0"/>
              <a:t>Implementation of UNCRPD</a:t>
            </a:r>
          </a:p>
          <a:p>
            <a:r>
              <a:rPr lang="en-GB" sz="2800" dirty="0"/>
              <a:t>Full inclusion and participation</a:t>
            </a:r>
          </a:p>
          <a:p>
            <a:r>
              <a:rPr lang="en-GB" sz="2800" dirty="0"/>
              <a:t>Independent living</a:t>
            </a:r>
          </a:p>
          <a:p>
            <a:r>
              <a:rPr lang="en-GB" sz="2800" dirty="0"/>
              <a:t>Non – discrimination </a:t>
            </a:r>
          </a:p>
          <a:p>
            <a:r>
              <a:rPr lang="en-GB" sz="2800" dirty="0"/>
              <a:t>Equal opportunities</a:t>
            </a:r>
          </a:p>
          <a:p>
            <a:r>
              <a:rPr lang="en-GB" sz="2800" dirty="0"/>
              <a:t>Deinstitutionalisation</a:t>
            </a:r>
          </a:p>
          <a:p>
            <a:r>
              <a:rPr lang="en-GB" sz="2800" dirty="0"/>
              <a:t>Create Community based services</a:t>
            </a:r>
          </a:p>
          <a:p>
            <a:r>
              <a:rPr lang="en-GB" sz="2800" dirty="0"/>
              <a:t>Remove obstacles etc.</a:t>
            </a:r>
            <a:endParaRPr lang="en-FI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054AB1-8FEB-DFF0-566D-CED7FDA7E458}"/>
              </a:ext>
            </a:extLst>
          </p:cNvPr>
          <p:cNvSpPr txBox="1"/>
          <p:nvPr/>
        </p:nvSpPr>
        <p:spPr>
          <a:xfrm>
            <a:off x="1219200" y="5052508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FI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0B46CB-6FE6-7CCB-A67D-61F2431D7452}"/>
              </a:ext>
            </a:extLst>
          </p:cNvPr>
          <p:cNvSpPr txBox="1"/>
          <p:nvPr/>
        </p:nvSpPr>
        <p:spPr>
          <a:xfrm>
            <a:off x="400307" y="1377531"/>
            <a:ext cx="1267641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 </a:t>
            </a:r>
            <a:r>
              <a:rPr lang="en-GB" sz="2800" b="1" dirty="0"/>
              <a:t>The process of DI matters for everyone in the institutions – not only for some selected “groups of persons” </a:t>
            </a:r>
            <a:r>
              <a:rPr lang="en-GB" sz="2800" dirty="0"/>
              <a:t>( ex. Also for persons with the severe intellectual disabilities, also for aging persons with disabilities”).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Make personal support plans </a:t>
            </a:r>
            <a:r>
              <a:rPr lang="en-GB" sz="2800" dirty="0"/>
              <a:t>based on personal rights, needs and wishes together with the person with disabilities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Assess the consequences of the given support for</a:t>
            </a:r>
            <a:r>
              <a:rPr lang="en-GB" sz="2800" dirty="0"/>
              <a:t> the person with disabilities (ex.</a:t>
            </a:r>
          </a:p>
          <a:p>
            <a:r>
              <a:rPr lang="en-GB" sz="2800" dirty="0"/>
              <a:t>   use THINA-Tool -Top House Individual Needs and Rights assessment),  assess the</a:t>
            </a:r>
          </a:p>
          <a:p>
            <a:r>
              <a:rPr lang="en-GB" sz="2800" dirty="0"/>
              <a:t>   quality of support to personal needs, wishes and implementation of rights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Change and develop </a:t>
            </a:r>
            <a:r>
              <a:rPr lang="en-GB" sz="2800" dirty="0"/>
              <a:t>daily life situations based on personal experiences of the PWD, combined with the change of systems and service-structures. Every detailed action towards PCA matters to achieve a better personal wellbeing for the PWD.</a:t>
            </a:r>
          </a:p>
          <a:p>
            <a:r>
              <a:rPr lang="en-GB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 Search for and recognise obstacles</a:t>
            </a:r>
            <a:r>
              <a:rPr lang="en-GB" sz="2800" dirty="0"/>
              <a:t>, which hinder the person centredness for example in the system level = rules, routines, decision making and information structures, time  schedules, attitudes, mindsets and/or institutional culture based obstacles</a:t>
            </a:r>
            <a:endParaRPr lang="en-FI" sz="2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CCD6C87-0117-ADD2-6010-FC0B98BB86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600" y="9327651"/>
            <a:ext cx="906353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E7CC1B-7639-8D2B-9F65-BE640CA7DC84}"/>
              </a:ext>
            </a:extLst>
          </p:cNvPr>
          <p:cNvSpPr txBox="1"/>
          <p:nvPr/>
        </p:nvSpPr>
        <p:spPr>
          <a:xfrm>
            <a:off x="312179" y="311388"/>
            <a:ext cx="1395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A summary: Concrete actions and tools to achieve PCA</a:t>
            </a:r>
            <a:endParaRPr lang="en-FI" sz="48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F65B9E-A37D-9A7D-9F15-4C5F1A25F48E}"/>
              </a:ext>
            </a:extLst>
          </p:cNvPr>
          <p:cNvSpPr/>
          <p:nvPr/>
        </p:nvSpPr>
        <p:spPr>
          <a:xfrm rot="1152186">
            <a:off x="13868400" y="2290882"/>
            <a:ext cx="3352800" cy="172722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/>
              <a:t>PCP/PCA MATTERS!</a:t>
            </a:r>
            <a:endParaRPr lang="en-FI" sz="3200" dirty="0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8ABB7B81-A856-9F90-102A-C58D8E76A9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937070" y="9457928"/>
            <a:ext cx="3152802" cy="66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97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054AB1-8FEB-DFF0-566D-CED7FDA7E458}"/>
              </a:ext>
            </a:extLst>
          </p:cNvPr>
          <p:cNvSpPr txBox="1"/>
          <p:nvPr/>
        </p:nvSpPr>
        <p:spPr>
          <a:xfrm>
            <a:off x="1219200" y="5052508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FI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718AAA-22DD-2763-7994-26CC361715AE}"/>
              </a:ext>
            </a:extLst>
          </p:cNvPr>
          <p:cNvSpPr txBox="1"/>
          <p:nvPr/>
        </p:nvSpPr>
        <p:spPr>
          <a:xfrm>
            <a:off x="563500" y="1618078"/>
            <a:ext cx="1722120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THINA tool guide</a:t>
            </a:r>
            <a:r>
              <a:rPr lang="en-GB" sz="4000" dirty="0"/>
              <a:t>: THINA – Top House Individual Rights and Needs Assessment – a tool for professionals to develop and assess their quality of support concerning </a:t>
            </a:r>
            <a:r>
              <a:rPr lang="en-GB" sz="4000" dirty="0" err="1"/>
              <a:t>PwD:ies</a:t>
            </a:r>
            <a:r>
              <a:rPr lang="en-GB" sz="4000" dirty="0"/>
              <a:t> identity and implementation of rights./ Maarit Aalto</a:t>
            </a:r>
          </a:p>
          <a:p>
            <a:endParaRPr lang="en-GB" sz="4000" dirty="0"/>
          </a:p>
          <a:p>
            <a:r>
              <a:rPr lang="en-GB" sz="4000" b="1" dirty="0"/>
              <a:t>Fight for Rights </a:t>
            </a:r>
            <a:r>
              <a:rPr lang="en-GB" sz="4000" dirty="0"/>
              <a:t>– How to implement UNCRPD? – discussion guide out from concrete situations / Maarit Aalto and Riitta-Leena Karlsson</a:t>
            </a:r>
          </a:p>
          <a:p>
            <a:endParaRPr lang="en-GB" sz="4000" dirty="0"/>
          </a:p>
          <a:p>
            <a:r>
              <a:rPr lang="en-GB" sz="4000" b="1" dirty="0"/>
              <a:t>Success factors </a:t>
            </a:r>
            <a:r>
              <a:rPr lang="en-GB" sz="4000" dirty="0"/>
              <a:t>for Person Centred Planning/-Approach  / Maarit Aalto</a:t>
            </a:r>
          </a:p>
          <a:p>
            <a:endParaRPr lang="en-GB" sz="4000" dirty="0"/>
          </a:p>
          <a:p>
            <a:r>
              <a:rPr lang="en-GB" sz="4000" b="1" dirty="0"/>
              <a:t>A statement about </a:t>
            </a:r>
            <a:r>
              <a:rPr lang="en-GB" sz="4000" dirty="0"/>
              <a:t>positive </a:t>
            </a:r>
            <a:r>
              <a:rPr lang="en-GB" sz="4000" b="1" dirty="0"/>
              <a:t>identity development </a:t>
            </a:r>
            <a:r>
              <a:rPr lang="en-GB" sz="4000" dirty="0"/>
              <a:t>of persons with disabilities as </a:t>
            </a:r>
            <a:r>
              <a:rPr lang="en-GB" sz="4000" b="1" dirty="0"/>
              <a:t>consequences of the support </a:t>
            </a:r>
            <a:r>
              <a:rPr lang="en-GB" sz="4000" dirty="0"/>
              <a:t>– a PCA-paper about support design / Maarit Aalto</a:t>
            </a:r>
          </a:p>
          <a:p>
            <a:endParaRPr lang="en-GB" sz="4000" dirty="0"/>
          </a:p>
          <a:p>
            <a:r>
              <a:rPr lang="en-GB" sz="4000" dirty="0"/>
              <a:t>Email address: </a:t>
            </a:r>
            <a:r>
              <a:rPr lang="en-GB" sz="4000" dirty="0">
                <a:hlinkClick r:id="rId3"/>
              </a:rPr>
              <a:t>Maarit.aalto@maeducation.fi</a:t>
            </a:r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FI" sz="40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599D8A3-4FF6-6FB8-45FC-74E4078F7ED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13563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Materials connected to PCP for Your use</a:t>
            </a:r>
            <a:endParaRPr lang="en-FI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1F9727-A8A7-4A6B-2C84-1915CA79F1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600" y="9327651"/>
            <a:ext cx="906353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DF9D38-0AAF-711B-4129-A8AEC072E7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433432" y="9498694"/>
            <a:ext cx="3152802" cy="66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82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054AB1-8FEB-DFF0-566D-CED7FDA7E458}"/>
              </a:ext>
            </a:extLst>
          </p:cNvPr>
          <p:cNvSpPr txBox="1"/>
          <p:nvPr/>
        </p:nvSpPr>
        <p:spPr>
          <a:xfrm>
            <a:off x="1219200" y="5052508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FI" sz="3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1F9727-A8A7-4A6B-2C84-1915CA79F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600" y="9327651"/>
            <a:ext cx="906353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37E826-6232-B87A-559F-76DC86DA6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1531" y="1286907"/>
            <a:ext cx="10287000" cy="77131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B50F06-006A-21A1-4604-0A9CD46CFC24}"/>
              </a:ext>
            </a:extLst>
          </p:cNvPr>
          <p:cNvSpPr txBox="1"/>
          <p:nvPr/>
        </p:nvSpPr>
        <p:spPr>
          <a:xfrm>
            <a:off x="452488" y="1597844"/>
            <a:ext cx="496321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0070C0"/>
                </a:solidFill>
              </a:rPr>
              <a:t>Thank You</a:t>
            </a:r>
          </a:p>
          <a:p>
            <a:r>
              <a:rPr lang="en-GB" sz="6600" dirty="0">
                <a:solidFill>
                  <a:srgbClr val="0070C0"/>
                </a:solidFill>
              </a:rPr>
              <a:t>and take care!</a:t>
            </a:r>
          </a:p>
          <a:p>
            <a:endParaRPr lang="en-GB" sz="6600" dirty="0"/>
          </a:p>
          <a:p>
            <a:r>
              <a:rPr lang="en-GB" sz="3000" dirty="0">
                <a:hlinkClick r:id="rId5"/>
              </a:rPr>
              <a:t>Maarit.aalto@maeducation.fi</a:t>
            </a:r>
            <a:endParaRPr lang="en-GB" sz="3000" dirty="0"/>
          </a:p>
          <a:p>
            <a:r>
              <a:rPr lang="en-GB" sz="3000" dirty="0">
                <a:hlinkClick r:id="rId6"/>
              </a:rPr>
              <a:t>www.maeducation.fi</a:t>
            </a:r>
            <a:endParaRPr lang="en-GB" sz="3000" dirty="0"/>
          </a:p>
          <a:p>
            <a:r>
              <a:rPr lang="en-GB" sz="3000" dirty="0" err="1"/>
              <a:t>M.A.Education&amp;Survey</a:t>
            </a:r>
            <a:endParaRPr lang="en-FI" sz="3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ECE032-D0F1-2F0F-BFC9-A9D19639808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354215" y="9539746"/>
            <a:ext cx="3152802" cy="66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9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7038" y="5384293"/>
            <a:ext cx="9539745" cy="265671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3811223" y="-44971"/>
            <a:ext cx="4476777" cy="21708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37070" y="9457928"/>
            <a:ext cx="3152802" cy="664955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880643" y="2628257"/>
            <a:ext cx="6666491" cy="6666465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0035" r="-69387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740060" y="167204"/>
            <a:ext cx="10794216" cy="1036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2800" dirty="0">
                <a:solidFill>
                  <a:srgbClr val="000000"/>
                </a:solidFill>
                <a:latin typeface="Oswald"/>
              </a:rPr>
              <a:t>Workshop </a:t>
            </a:r>
            <a:r>
              <a:rPr lang="en-GB" sz="2800" i="0" dirty="0">
                <a:solidFill>
                  <a:srgbClr val="2B2B2B"/>
                </a:solidFill>
                <a:effectLst/>
                <a:latin typeface="Oswald" panose="00000500000000000000" pitchFamily="2" charset="0"/>
              </a:rPr>
              <a:t>8: Person-centred planning: what is it and how to get there?</a:t>
            </a:r>
            <a:endParaRPr lang="en-US" sz="2800" dirty="0">
              <a:solidFill>
                <a:srgbClr val="000000"/>
              </a:solidFill>
              <a:latin typeface="Oswald" panose="00000500000000000000" pitchFamily="2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558424" y="2170819"/>
            <a:ext cx="7302805" cy="720986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022F7D-BB5E-1533-B523-8A8A4B3A7F71}"/>
              </a:ext>
            </a:extLst>
          </p:cNvPr>
          <p:cNvSpPr txBox="1"/>
          <p:nvPr/>
        </p:nvSpPr>
        <p:spPr>
          <a:xfrm>
            <a:off x="12232107" y="9600551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C664F9-3E1C-539C-2CD0-38558A0A10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3957" y="9334253"/>
            <a:ext cx="906353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tar: 7 Points 11">
            <a:extLst>
              <a:ext uri="{FF2B5EF4-FFF2-40B4-BE49-F238E27FC236}">
                <a16:creationId xmlns:a16="http://schemas.microsoft.com/office/drawing/2014/main" id="{C041A54F-0624-405C-56A2-539D5CFDFCE5}"/>
              </a:ext>
            </a:extLst>
          </p:cNvPr>
          <p:cNvSpPr/>
          <p:nvPr/>
        </p:nvSpPr>
        <p:spPr>
          <a:xfrm>
            <a:off x="2209800" y="2933701"/>
            <a:ext cx="6477000" cy="5638800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Star: 7 Points 15">
            <a:extLst>
              <a:ext uri="{FF2B5EF4-FFF2-40B4-BE49-F238E27FC236}">
                <a16:creationId xmlns:a16="http://schemas.microsoft.com/office/drawing/2014/main" id="{3D9B6FA3-90B5-BA41-FBE2-253670BC69BF}"/>
              </a:ext>
            </a:extLst>
          </p:cNvPr>
          <p:cNvSpPr/>
          <p:nvPr/>
        </p:nvSpPr>
        <p:spPr>
          <a:xfrm>
            <a:off x="2188388" y="2956349"/>
            <a:ext cx="6477000" cy="5638800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B686A1-795C-17A3-7CCE-73E7D62FE76B}"/>
              </a:ext>
            </a:extLst>
          </p:cNvPr>
          <p:cNvSpPr txBox="1"/>
          <p:nvPr/>
        </p:nvSpPr>
        <p:spPr>
          <a:xfrm>
            <a:off x="1295400" y="3390900"/>
            <a:ext cx="1828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TO BE INDEPENDENT – TO FOCUS ON PERSONAL LIFE</a:t>
            </a:r>
            <a:endParaRPr lang="en-FI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9C8D7E-1651-C047-9837-86CAD21B9337}"/>
              </a:ext>
            </a:extLst>
          </p:cNvPr>
          <p:cNvSpPr txBox="1"/>
          <p:nvPr/>
        </p:nvSpPr>
        <p:spPr>
          <a:xfrm>
            <a:off x="4601319" y="2542965"/>
            <a:ext cx="18288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TO BELONG- TO FOCUS ON LIFE QUALITY </a:t>
            </a:r>
            <a:endParaRPr lang="en-FI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32422B-4D42-7473-9E11-E602770D2449}"/>
              </a:ext>
            </a:extLst>
          </p:cNvPr>
          <p:cNvSpPr txBox="1"/>
          <p:nvPr/>
        </p:nvSpPr>
        <p:spPr>
          <a:xfrm>
            <a:off x="364752" y="6208496"/>
            <a:ext cx="1828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TO BE COMPETENT- FOCUS ON CAPACITIES </a:t>
            </a:r>
            <a:endParaRPr lang="en-FI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641029-F7B2-FE1D-63A0-834936842CE6}"/>
              </a:ext>
            </a:extLst>
          </p:cNvPr>
          <p:cNvSpPr txBox="1"/>
          <p:nvPr/>
        </p:nvSpPr>
        <p:spPr>
          <a:xfrm>
            <a:off x="7848599" y="3351980"/>
            <a:ext cx="314673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TO PARTICIPATE –TO FOCUS ON ACCEPTANCE AND BE A PART OF THE OWN MATTERS </a:t>
            </a:r>
            <a:endParaRPr lang="en-FI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BFFE9E-1202-C82D-C8D6-5795BED58A5F}"/>
              </a:ext>
            </a:extLst>
          </p:cNvPr>
          <p:cNvSpPr txBox="1"/>
          <p:nvPr/>
        </p:nvSpPr>
        <p:spPr>
          <a:xfrm>
            <a:off x="8686800" y="6607350"/>
            <a:ext cx="1828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BE VALUED – TO FOCUS ON RESPECT AND EQUALITY</a:t>
            </a:r>
            <a:endParaRPr lang="en-FI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5E1CE-745A-2E37-84F7-9DF064E5D105}"/>
              </a:ext>
            </a:extLst>
          </p:cNvPr>
          <p:cNvSpPr txBox="1"/>
          <p:nvPr/>
        </p:nvSpPr>
        <p:spPr>
          <a:xfrm>
            <a:off x="6876069" y="8572500"/>
            <a:ext cx="37548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TO BE IN PLACES WERE EVERYBODY ELSE ARE – TO FOCUS ON INCLUSION</a:t>
            </a:r>
            <a:endParaRPr lang="en-FI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23E409-9B74-2118-DA56-D8B3BDCA68C1}"/>
              </a:ext>
            </a:extLst>
          </p:cNvPr>
          <p:cNvSpPr txBox="1"/>
          <p:nvPr/>
        </p:nvSpPr>
        <p:spPr>
          <a:xfrm>
            <a:off x="1864893" y="8224573"/>
            <a:ext cx="228822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TO CONTRIBUTE – FOCUS ON POSSIBILITIES AND GIVE TIME AND SPACE FOR THE PERSON</a:t>
            </a:r>
            <a:endParaRPr lang="en-FI" dirty="0"/>
          </a:p>
        </p:txBody>
      </p:sp>
      <p:sp>
        <p:nvSpPr>
          <p:cNvPr id="36" name="Ribbon: Curved and Tilted Up 35">
            <a:extLst>
              <a:ext uri="{FF2B5EF4-FFF2-40B4-BE49-F238E27FC236}">
                <a16:creationId xmlns:a16="http://schemas.microsoft.com/office/drawing/2014/main" id="{48C14427-ED0D-5378-6665-B80030F5F334}"/>
              </a:ext>
            </a:extLst>
          </p:cNvPr>
          <p:cNvSpPr/>
          <p:nvPr/>
        </p:nvSpPr>
        <p:spPr>
          <a:xfrm>
            <a:off x="3779644" y="3954268"/>
            <a:ext cx="3754860" cy="1391299"/>
          </a:xfrm>
          <a:prstGeom prst="ellipseRibbon2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THE PERSON WITH DISABILITY</a:t>
            </a:r>
          </a:p>
          <a:p>
            <a:pPr algn="ctr"/>
            <a:r>
              <a:rPr lang="en-GB" b="1" dirty="0"/>
              <a:t> IN THE CENTER</a:t>
            </a:r>
            <a:endParaRPr lang="en-FI" b="1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772CE0-F5D0-DD4A-5761-78219003BFE0}"/>
              </a:ext>
            </a:extLst>
          </p:cNvPr>
          <p:cNvCxnSpPr>
            <a:cxnSpLocks/>
          </p:cNvCxnSpPr>
          <p:nvPr/>
        </p:nvCxnSpPr>
        <p:spPr>
          <a:xfrm flipV="1">
            <a:off x="2847115" y="7357846"/>
            <a:ext cx="1172455" cy="802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364D1AC-6526-3F68-2A98-69795B4FA45B}"/>
              </a:ext>
            </a:extLst>
          </p:cNvPr>
          <p:cNvCxnSpPr/>
          <p:nvPr/>
        </p:nvCxnSpPr>
        <p:spPr>
          <a:xfrm flipV="1">
            <a:off x="5530853" y="1919283"/>
            <a:ext cx="1218995" cy="46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7F8963D-871B-4B1F-9F1D-DB9507B8A4B4}"/>
              </a:ext>
            </a:extLst>
          </p:cNvPr>
          <p:cNvCxnSpPr/>
          <p:nvPr/>
        </p:nvCxnSpPr>
        <p:spPr>
          <a:xfrm flipV="1">
            <a:off x="7839304" y="2847765"/>
            <a:ext cx="1218995" cy="46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3E35778-2313-13C0-B4A1-F27E58CC2CEA}"/>
              </a:ext>
            </a:extLst>
          </p:cNvPr>
          <p:cNvCxnSpPr/>
          <p:nvPr/>
        </p:nvCxnSpPr>
        <p:spPr>
          <a:xfrm flipV="1">
            <a:off x="1998688" y="2744570"/>
            <a:ext cx="1218995" cy="46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6C19EF4-8B5A-2728-CB86-1BFB081F1EB7}"/>
              </a:ext>
            </a:extLst>
          </p:cNvPr>
          <p:cNvCxnSpPr/>
          <p:nvPr/>
        </p:nvCxnSpPr>
        <p:spPr>
          <a:xfrm flipV="1">
            <a:off x="1132397" y="5724183"/>
            <a:ext cx="1218995" cy="46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C4CBFFE-F2BC-CA2F-19D8-7E8C9D37D015}"/>
              </a:ext>
            </a:extLst>
          </p:cNvPr>
          <p:cNvCxnSpPr/>
          <p:nvPr/>
        </p:nvCxnSpPr>
        <p:spPr>
          <a:xfrm flipV="1">
            <a:off x="10058202" y="2661596"/>
            <a:ext cx="1218995" cy="46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3332A42-BB90-16DA-A58D-1171E7F571A5}"/>
              </a:ext>
            </a:extLst>
          </p:cNvPr>
          <p:cNvCxnSpPr>
            <a:cxnSpLocks/>
          </p:cNvCxnSpPr>
          <p:nvPr/>
        </p:nvCxnSpPr>
        <p:spPr>
          <a:xfrm flipV="1">
            <a:off x="9287551" y="5905501"/>
            <a:ext cx="1172455" cy="802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FA31D4A-6185-01CF-A186-5A49DE9FF8DF}"/>
              </a:ext>
            </a:extLst>
          </p:cNvPr>
          <p:cNvCxnSpPr>
            <a:cxnSpLocks/>
          </p:cNvCxnSpPr>
          <p:nvPr/>
        </p:nvCxnSpPr>
        <p:spPr>
          <a:xfrm flipV="1">
            <a:off x="7301255" y="7701552"/>
            <a:ext cx="1172455" cy="802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653215B-236F-CB0B-CDBC-E7EF2E725A8B}"/>
              </a:ext>
            </a:extLst>
          </p:cNvPr>
          <p:cNvSpPr txBox="1"/>
          <p:nvPr/>
        </p:nvSpPr>
        <p:spPr>
          <a:xfrm>
            <a:off x="2351392" y="2061211"/>
            <a:ext cx="141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Personal</a:t>
            </a:r>
          </a:p>
          <a:p>
            <a:r>
              <a:rPr lang="en-GB" dirty="0"/>
              <a:t>wellbeing</a:t>
            </a:r>
            <a:endParaRPr lang="en-FI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A67BE7-7A9C-7EA1-919C-C25E1BAE6434}"/>
              </a:ext>
            </a:extLst>
          </p:cNvPr>
          <p:cNvSpPr txBox="1"/>
          <p:nvPr/>
        </p:nvSpPr>
        <p:spPr>
          <a:xfrm>
            <a:off x="9430963" y="5318510"/>
            <a:ext cx="141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Personal wellbeing</a:t>
            </a:r>
            <a:endParaRPr lang="en-FI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1808A69-3BD4-B972-1381-7C7A9336C022}"/>
              </a:ext>
            </a:extLst>
          </p:cNvPr>
          <p:cNvSpPr txBox="1"/>
          <p:nvPr/>
        </p:nvSpPr>
        <p:spPr>
          <a:xfrm>
            <a:off x="3074336" y="6601866"/>
            <a:ext cx="141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Personal wellbeing</a:t>
            </a:r>
            <a:endParaRPr lang="en-FI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1BDD08-85AD-2CB3-179A-D1D2222CF330}"/>
              </a:ext>
            </a:extLst>
          </p:cNvPr>
          <p:cNvSpPr txBox="1"/>
          <p:nvPr/>
        </p:nvSpPr>
        <p:spPr>
          <a:xfrm>
            <a:off x="10788015" y="1909461"/>
            <a:ext cx="141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Personal wellbeing</a:t>
            </a:r>
            <a:endParaRPr lang="en-FI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0FD2884-681F-E55F-7A0F-6B0722D1B2A3}"/>
              </a:ext>
            </a:extLst>
          </p:cNvPr>
          <p:cNvSpPr txBox="1"/>
          <p:nvPr/>
        </p:nvSpPr>
        <p:spPr>
          <a:xfrm>
            <a:off x="8917304" y="2143517"/>
            <a:ext cx="141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Personal wellbeing</a:t>
            </a:r>
            <a:endParaRPr lang="en-FI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233389-45DB-A2A4-46B0-703D060D5D74}"/>
              </a:ext>
            </a:extLst>
          </p:cNvPr>
          <p:cNvSpPr txBox="1"/>
          <p:nvPr/>
        </p:nvSpPr>
        <p:spPr>
          <a:xfrm>
            <a:off x="1609049" y="5059145"/>
            <a:ext cx="141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Personal wellbeing</a:t>
            </a:r>
            <a:endParaRPr lang="en-FI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FDCE24-63C6-2400-EBDC-14E2066C49EA}"/>
              </a:ext>
            </a:extLst>
          </p:cNvPr>
          <p:cNvSpPr txBox="1"/>
          <p:nvPr/>
        </p:nvSpPr>
        <p:spPr>
          <a:xfrm>
            <a:off x="6803277" y="1536238"/>
            <a:ext cx="141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Personal wellbeing</a:t>
            </a:r>
            <a:endParaRPr lang="en-FI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BD99BC-8A17-D46A-9B9D-72FC44B45096}"/>
              </a:ext>
            </a:extLst>
          </p:cNvPr>
          <p:cNvSpPr txBox="1"/>
          <p:nvPr/>
        </p:nvSpPr>
        <p:spPr>
          <a:xfrm>
            <a:off x="8192597" y="7744325"/>
            <a:ext cx="141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Personal wellbeing</a:t>
            </a:r>
            <a:endParaRPr lang="en-FI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72A8993-AB5A-4D60-436A-2FEF4F6B8A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557" y="5111936"/>
            <a:ext cx="76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0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22866" y="510503"/>
            <a:ext cx="11269133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Introduction- first context 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C9A120-428E-9DCF-989C-401CA607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695700"/>
            <a:ext cx="4724400" cy="4734890"/>
          </a:xfrm>
          <a:prstGeom prst="rect">
            <a:avLst/>
          </a:prstGeom>
        </p:spPr>
      </p:pic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6A87DC06-658D-AA77-2212-7DFC834D0BC0}"/>
              </a:ext>
            </a:extLst>
          </p:cNvPr>
          <p:cNvSpPr/>
          <p:nvPr/>
        </p:nvSpPr>
        <p:spPr>
          <a:xfrm>
            <a:off x="5334000" y="2809490"/>
            <a:ext cx="8534400" cy="224301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B94AF8-0FF3-798C-DD0A-2B175FD9DF85}"/>
              </a:ext>
            </a:extLst>
          </p:cNvPr>
          <p:cNvSpPr txBox="1"/>
          <p:nvPr/>
        </p:nvSpPr>
        <p:spPr>
          <a:xfrm>
            <a:off x="7578116" y="1612595"/>
            <a:ext cx="3741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WE KNOW!</a:t>
            </a:r>
            <a:endParaRPr lang="en-FI" sz="6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D90F9-6F33-7A8F-3E70-E46150C4524A}"/>
              </a:ext>
            </a:extLst>
          </p:cNvPr>
          <p:cNvSpPr txBox="1"/>
          <p:nvPr/>
        </p:nvSpPr>
        <p:spPr>
          <a:xfrm>
            <a:off x="12440034" y="5280209"/>
            <a:ext cx="58479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The goals to improve are:</a:t>
            </a:r>
          </a:p>
          <a:p>
            <a:r>
              <a:rPr lang="en-GB" sz="2800" dirty="0"/>
              <a:t>Implementation of UNCRPD</a:t>
            </a:r>
          </a:p>
          <a:p>
            <a:r>
              <a:rPr lang="en-GB" sz="2800" dirty="0"/>
              <a:t>Full inclusion and participation</a:t>
            </a:r>
          </a:p>
          <a:p>
            <a:r>
              <a:rPr lang="en-GB" sz="2800" dirty="0"/>
              <a:t>Independent living</a:t>
            </a:r>
          </a:p>
          <a:p>
            <a:r>
              <a:rPr lang="en-GB" sz="2800" dirty="0"/>
              <a:t>Non – discrimination </a:t>
            </a:r>
          </a:p>
          <a:p>
            <a:r>
              <a:rPr lang="en-GB" sz="2800" dirty="0"/>
              <a:t>Equal opportunities</a:t>
            </a:r>
          </a:p>
          <a:p>
            <a:r>
              <a:rPr lang="en-GB" sz="2800" dirty="0"/>
              <a:t>Deinstitutionalisation</a:t>
            </a:r>
          </a:p>
          <a:p>
            <a:r>
              <a:rPr lang="en-GB" sz="2800" dirty="0"/>
              <a:t>Create Community based services</a:t>
            </a:r>
          </a:p>
          <a:p>
            <a:r>
              <a:rPr lang="en-GB" sz="2800" dirty="0"/>
              <a:t>Remove obstacles etc.</a:t>
            </a:r>
            <a:endParaRPr lang="en-FI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054AB1-8FEB-DFF0-566D-CED7FDA7E458}"/>
              </a:ext>
            </a:extLst>
          </p:cNvPr>
          <p:cNvSpPr txBox="1"/>
          <p:nvPr/>
        </p:nvSpPr>
        <p:spPr>
          <a:xfrm>
            <a:off x="1219200" y="5052508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FI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7FA5B0-4DD9-2ABE-2075-113B48299B57}"/>
              </a:ext>
            </a:extLst>
          </p:cNvPr>
          <p:cNvSpPr txBox="1"/>
          <p:nvPr/>
        </p:nvSpPr>
        <p:spPr>
          <a:xfrm>
            <a:off x="1371601" y="5204908"/>
            <a:ext cx="3508281" cy="107721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Regional and local documents etc.</a:t>
            </a:r>
            <a:endParaRPr lang="en-FI" sz="3200" dirty="0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C82DFA0-1203-697D-1CBF-189430DB2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54" y="6427657"/>
            <a:ext cx="3583928" cy="238928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9131502-8E85-9809-2E86-4964100A7FBA}"/>
              </a:ext>
            </a:extLst>
          </p:cNvPr>
          <p:cNvSpPr/>
          <p:nvPr/>
        </p:nvSpPr>
        <p:spPr>
          <a:xfrm>
            <a:off x="1401539" y="2491014"/>
            <a:ext cx="3467100" cy="165344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/>
              <a:t>European strategy for the rights of persons with disabilities 2021-2030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7A47A9-4524-467D-C91F-C2E58D419061}"/>
              </a:ext>
            </a:extLst>
          </p:cNvPr>
          <p:cNvSpPr txBox="1"/>
          <p:nvPr/>
        </p:nvSpPr>
        <p:spPr>
          <a:xfrm>
            <a:off x="1360357" y="4216501"/>
            <a:ext cx="3508281" cy="95410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National disability policy- strategies</a:t>
            </a:r>
            <a:endParaRPr lang="en-FI" sz="2800" dirty="0">
              <a:solidFill>
                <a:schemeClr val="bg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E559E46-044E-B5C3-7981-3B984301E2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200" y="9275020"/>
            <a:ext cx="906353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669214-5BBB-4194-E7B9-1FAA48CC9EA9}"/>
              </a:ext>
            </a:extLst>
          </p:cNvPr>
          <p:cNvSpPr txBox="1"/>
          <p:nvPr/>
        </p:nvSpPr>
        <p:spPr>
          <a:xfrm>
            <a:off x="13367479" y="3695700"/>
            <a:ext cx="3059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PCP/PCA</a:t>
            </a:r>
            <a:endParaRPr lang="en-FI" sz="4400" b="1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D5B8AE69-843E-BB1B-7866-B9ADCE633D5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937070" y="9457928"/>
            <a:ext cx="3152802" cy="66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40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86095" y="672310"/>
            <a:ext cx="14139937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Introduction – Second context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C9A120-428E-9DCF-989C-401CA607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695700"/>
            <a:ext cx="4724400" cy="4734890"/>
          </a:xfrm>
          <a:prstGeom prst="rect">
            <a:avLst/>
          </a:prstGeom>
        </p:spPr>
      </p:pic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6A87DC06-658D-AA77-2212-7DFC834D0BC0}"/>
              </a:ext>
            </a:extLst>
          </p:cNvPr>
          <p:cNvSpPr/>
          <p:nvPr/>
        </p:nvSpPr>
        <p:spPr>
          <a:xfrm>
            <a:off x="5334000" y="2809490"/>
            <a:ext cx="8534400" cy="224301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B94AF8-0FF3-798C-DD0A-2B175FD9DF85}"/>
              </a:ext>
            </a:extLst>
          </p:cNvPr>
          <p:cNvSpPr txBox="1"/>
          <p:nvPr/>
        </p:nvSpPr>
        <p:spPr>
          <a:xfrm>
            <a:off x="6752752" y="1793827"/>
            <a:ext cx="5820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WE ALSO KNOW!</a:t>
            </a:r>
            <a:endParaRPr lang="en-FI" sz="6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D90F9-6F33-7A8F-3E70-E46150C4524A}"/>
              </a:ext>
            </a:extLst>
          </p:cNvPr>
          <p:cNvSpPr txBox="1"/>
          <p:nvPr/>
        </p:nvSpPr>
        <p:spPr>
          <a:xfrm>
            <a:off x="817661" y="5026505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/>
              <a:t>ANED Academic Network of European Disability Experts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5FFC6-9074-919D-BB12-F706BF39ED68}"/>
              </a:ext>
            </a:extLst>
          </p:cNvPr>
          <p:cNvSpPr txBox="1"/>
          <p:nvPr/>
        </p:nvSpPr>
        <p:spPr>
          <a:xfrm>
            <a:off x="817661" y="3023058"/>
            <a:ext cx="5360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/>
              <a:t>FRA=European Union Agency for Fundamental Rights for promoting and protecting human rights in the EU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68FC2D-5AEB-25E8-BBBE-EF11242CF815}"/>
              </a:ext>
            </a:extLst>
          </p:cNvPr>
          <p:cNvSpPr txBox="1"/>
          <p:nvPr/>
        </p:nvSpPr>
        <p:spPr>
          <a:xfrm>
            <a:off x="788930" y="6130835"/>
            <a:ext cx="5726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/>
              <a:t>ENIL European Network on Independent living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B67060-5F5A-5AF1-52DB-9C3C303326C4}"/>
              </a:ext>
            </a:extLst>
          </p:cNvPr>
          <p:cNvSpPr txBox="1"/>
          <p:nvPr/>
        </p:nvSpPr>
        <p:spPr>
          <a:xfrm>
            <a:off x="990600" y="7581900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And many  other reports and researches tells us about ….</a:t>
            </a:r>
            <a:endParaRPr lang="en-FI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0E78D0-C693-2E09-EBAE-5DB9EB133236}"/>
              </a:ext>
            </a:extLst>
          </p:cNvPr>
          <p:cNvSpPr txBox="1"/>
          <p:nvPr/>
        </p:nvSpPr>
        <p:spPr>
          <a:xfrm>
            <a:off x="12382300" y="5234493"/>
            <a:ext cx="56770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Discrimination</a:t>
            </a:r>
          </a:p>
          <a:p>
            <a:r>
              <a:rPr lang="en-GB" sz="3600" dirty="0"/>
              <a:t>Segregation</a:t>
            </a:r>
          </a:p>
          <a:p>
            <a:r>
              <a:rPr lang="en-GB" sz="3600" dirty="0"/>
              <a:t>Unfair treatment</a:t>
            </a:r>
          </a:p>
          <a:p>
            <a:r>
              <a:rPr lang="en-GB" sz="3600" dirty="0"/>
              <a:t>The rights are not fulfilled</a:t>
            </a:r>
          </a:p>
          <a:p>
            <a:r>
              <a:rPr lang="en-GB" sz="3600" dirty="0"/>
              <a:t>Obstacles still existing for personal decision making or to make own choices</a:t>
            </a:r>
          </a:p>
          <a:p>
            <a:r>
              <a:rPr lang="en-GB" sz="3600" dirty="0"/>
              <a:t>Etc. etc…. Concerning persons with disabilities</a:t>
            </a:r>
          </a:p>
          <a:p>
            <a:endParaRPr lang="en-GB" dirty="0"/>
          </a:p>
          <a:p>
            <a:endParaRPr lang="en-FI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66FE8E-5B51-64C7-5CD5-746A05B42244}"/>
              </a:ext>
            </a:extLst>
          </p:cNvPr>
          <p:cNvSpPr txBox="1"/>
          <p:nvPr/>
        </p:nvSpPr>
        <p:spPr>
          <a:xfrm>
            <a:off x="806373" y="2435479"/>
            <a:ext cx="3976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Reports from:</a:t>
            </a:r>
            <a:endParaRPr lang="en-FI" sz="3200" b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7A96160-3B2E-59E3-3E79-14441BA488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487" y="9361656"/>
            <a:ext cx="906353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DBF3C0-B85B-DDAA-10FF-76DF23159E34}"/>
              </a:ext>
            </a:extLst>
          </p:cNvPr>
          <p:cNvSpPr txBox="1"/>
          <p:nvPr/>
        </p:nvSpPr>
        <p:spPr>
          <a:xfrm>
            <a:off x="13367479" y="3695700"/>
            <a:ext cx="3853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PCP/PCA</a:t>
            </a:r>
            <a:r>
              <a:rPr lang="en-GB" sz="6000" b="1" dirty="0"/>
              <a:t>???</a:t>
            </a:r>
            <a:endParaRPr lang="en-FI" sz="6000" b="1" dirty="0"/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id="{9D6E7425-F490-9F49-810D-ADE899342D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937070" y="9457928"/>
            <a:ext cx="3152802" cy="66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0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79066" y="504165"/>
            <a:ext cx="13964034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Introduction – third context 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C9A120-428E-9DCF-989C-401CA607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599" y="2908290"/>
            <a:ext cx="3913411" cy="3922100"/>
          </a:xfrm>
          <a:prstGeom prst="rect">
            <a:avLst/>
          </a:prstGeom>
        </p:spPr>
      </p:pic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6A87DC06-658D-AA77-2212-7DFC834D0BC0}"/>
              </a:ext>
            </a:extLst>
          </p:cNvPr>
          <p:cNvSpPr/>
          <p:nvPr/>
        </p:nvSpPr>
        <p:spPr>
          <a:xfrm>
            <a:off x="5692139" y="5006940"/>
            <a:ext cx="8534400" cy="1796429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054AB1-8FEB-DFF0-566D-CED7FDA7E458}"/>
              </a:ext>
            </a:extLst>
          </p:cNvPr>
          <p:cNvSpPr txBox="1"/>
          <p:nvPr/>
        </p:nvSpPr>
        <p:spPr>
          <a:xfrm>
            <a:off x="1219200" y="5052508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FI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16E7BA-5287-557F-F18C-4AA637CB4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6988881"/>
            <a:ext cx="10629900" cy="2777827"/>
          </a:xfrm>
          <a:prstGeom prst="rect">
            <a:avLst/>
          </a:prstGeom>
        </p:spPr>
      </p:pic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44494089-0500-F37A-B8FA-91C1000E56DC}"/>
              </a:ext>
            </a:extLst>
          </p:cNvPr>
          <p:cNvSpPr/>
          <p:nvPr/>
        </p:nvSpPr>
        <p:spPr>
          <a:xfrm flipH="1">
            <a:off x="5692139" y="5666049"/>
            <a:ext cx="7909562" cy="162830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5C53F7-0B0F-29EE-B31B-645FD7907A58}"/>
              </a:ext>
            </a:extLst>
          </p:cNvPr>
          <p:cNvSpPr txBox="1"/>
          <p:nvPr/>
        </p:nvSpPr>
        <p:spPr>
          <a:xfrm>
            <a:off x="3200401" y="1518328"/>
            <a:ext cx="11798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Confusion and tension is going on, in the daily life of the person with disability!.. In the services …</a:t>
            </a:r>
            <a:endParaRPr lang="en-FI" sz="4400" b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ECE75B9-7362-B97F-7F7A-2602163546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600" y="9327651"/>
            <a:ext cx="906353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BE9F8ED-1D72-ADCD-23B1-DA832A2D8FD2}"/>
              </a:ext>
            </a:extLst>
          </p:cNvPr>
          <p:cNvSpPr/>
          <p:nvPr/>
        </p:nvSpPr>
        <p:spPr>
          <a:xfrm rot="20775941">
            <a:off x="1122154" y="3423284"/>
            <a:ext cx="4976048" cy="28213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Bradley Hand ITC" panose="03070402050302030203" pitchFamily="66" charset="0"/>
              </a:rPr>
              <a:t>What is the consequences of our actions and support on the person with disabilities wellbeing?</a:t>
            </a:r>
            <a:endParaRPr lang="en-FI" sz="2800" b="1" dirty="0">
              <a:latin typeface="Bradley Hand ITC" panose="03070402050302030203" pitchFamily="66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42B490-077F-CE04-EA35-FA832DB2ECB5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3581400" y="6204306"/>
            <a:ext cx="363701" cy="27491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50F49C75-6C54-000D-08C3-0D8BBE9037D3}"/>
              </a:ext>
            </a:extLst>
          </p:cNvPr>
          <p:cNvSpPr/>
          <p:nvPr/>
        </p:nvSpPr>
        <p:spPr>
          <a:xfrm>
            <a:off x="2449376" y="8953499"/>
            <a:ext cx="2046424" cy="37415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0512E3D4-FF79-5317-CEF6-97A8A4F557B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771717" y="9456186"/>
            <a:ext cx="3152802" cy="66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9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7038" y="5384293"/>
            <a:ext cx="9539745" cy="265671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3811223" y="-44971"/>
            <a:ext cx="4476777" cy="21708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37070" y="9457928"/>
            <a:ext cx="3152802" cy="664955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880643" y="2628257"/>
            <a:ext cx="6666491" cy="6666465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0035" r="-69387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740060" y="167204"/>
            <a:ext cx="10794216" cy="1036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2800" dirty="0">
                <a:solidFill>
                  <a:srgbClr val="000000"/>
                </a:solidFill>
                <a:latin typeface="Oswald"/>
              </a:rPr>
              <a:t>Workshop </a:t>
            </a:r>
            <a:r>
              <a:rPr lang="en-GB" sz="2800" i="0" dirty="0">
                <a:solidFill>
                  <a:srgbClr val="2B2B2B"/>
                </a:solidFill>
                <a:effectLst/>
                <a:latin typeface="Oswald" panose="00000500000000000000" pitchFamily="2" charset="0"/>
              </a:rPr>
              <a:t>8: Person-centred planning: what is it and how to get there?</a:t>
            </a:r>
            <a:endParaRPr lang="en-US" sz="2800" dirty="0">
              <a:solidFill>
                <a:srgbClr val="000000"/>
              </a:solidFill>
              <a:latin typeface="Oswald" panose="00000500000000000000" pitchFamily="2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558424" y="2170819"/>
            <a:ext cx="7302805" cy="720986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022F7D-BB5E-1533-B523-8A8A4B3A7F71}"/>
              </a:ext>
            </a:extLst>
          </p:cNvPr>
          <p:cNvSpPr txBox="1"/>
          <p:nvPr/>
        </p:nvSpPr>
        <p:spPr>
          <a:xfrm>
            <a:off x="12232107" y="9600551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C664F9-3E1C-539C-2CD0-38558A0A10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3957" y="9334253"/>
            <a:ext cx="906353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tar: 7 Points 11">
            <a:extLst>
              <a:ext uri="{FF2B5EF4-FFF2-40B4-BE49-F238E27FC236}">
                <a16:creationId xmlns:a16="http://schemas.microsoft.com/office/drawing/2014/main" id="{C041A54F-0624-405C-56A2-539D5CFDFCE5}"/>
              </a:ext>
            </a:extLst>
          </p:cNvPr>
          <p:cNvSpPr/>
          <p:nvPr/>
        </p:nvSpPr>
        <p:spPr>
          <a:xfrm>
            <a:off x="2209800" y="2933701"/>
            <a:ext cx="6477000" cy="5638800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Star: 7 Points 15">
            <a:extLst>
              <a:ext uri="{FF2B5EF4-FFF2-40B4-BE49-F238E27FC236}">
                <a16:creationId xmlns:a16="http://schemas.microsoft.com/office/drawing/2014/main" id="{3D9B6FA3-90B5-BA41-FBE2-253670BC69BF}"/>
              </a:ext>
            </a:extLst>
          </p:cNvPr>
          <p:cNvSpPr/>
          <p:nvPr/>
        </p:nvSpPr>
        <p:spPr>
          <a:xfrm>
            <a:off x="2188388" y="2956349"/>
            <a:ext cx="6477000" cy="5638800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B686A1-795C-17A3-7CCE-73E7D62FE76B}"/>
              </a:ext>
            </a:extLst>
          </p:cNvPr>
          <p:cNvSpPr txBox="1"/>
          <p:nvPr/>
        </p:nvSpPr>
        <p:spPr>
          <a:xfrm>
            <a:off x="973236" y="3390900"/>
            <a:ext cx="215096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TO BE INDEPENDENT – TO FOCUS ON PERSONAL VIEWS</a:t>
            </a:r>
            <a:endParaRPr lang="en-FI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9C8D7E-1651-C047-9837-86CAD21B9337}"/>
              </a:ext>
            </a:extLst>
          </p:cNvPr>
          <p:cNvSpPr txBox="1"/>
          <p:nvPr/>
        </p:nvSpPr>
        <p:spPr>
          <a:xfrm>
            <a:off x="4601319" y="2542965"/>
            <a:ext cx="18288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TO BELONG- TO FOCUS ON  QUALITY of LIFE</a:t>
            </a:r>
            <a:endParaRPr lang="en-FI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32422B-4D42-7473-9E11-E602770D2449}"/>
              </a:ext>
            </a:extLst>
          </p:cNvPr>
          <p:cNvSpPr txBox="1"/>
          <p:nvPr/>
        </p:nvSpPr>
        <p:spPr>
          <a:xfrm>
            <a:off x="364752" y="6208496"/>
            <a:ext cx="1828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TO BE COMPETENT- FOCUS ON CAPACITIES </a:t>
            </a:r>
            <a:endParaRPr lang="en-FI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641029-F7B2-FE1D-63A0-834936842CE6}"/>
              </a:ext>
            </a:extLst>
          </p:cNvPr>
          <p:cNvSpPr txBox="1"/>
          <p:nvPr/>
        </p:nvSpPr>
        <p:spPr>
          <a:xfrm>
            <a:off x="7848599" y="3351980"/>
            <a:ext cx="314673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TO PARTICIPATE –TO FOCUS ON ACCEPTANCE AND BE A PART OF THE OWN MATTERS  AND SOCIETY</a:t>
            </a:r>
            <a:endParaRPr lang="en-FI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BFFE9E-1202-C82D-C8D6-5795BED58A5F}"/>
              </a:ext>
            </a:extLst>
          </p:cNvPr>
          <p:cNvSpPr txBox="1"/>
          <p:nvPr/>
        </p:nvSpPr>
        <p:spPr>
          <a:xfrm>
            <a:off x="8686800" y="6607350"/>
            <a:ext cx="1828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BE VALUED – TO FOCUS ON RESPECT AND EQUALITY</a:t>
            </a:r>
            <a:endParaRPr lang="en-FI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5E1CE-745A-2E37-84F7-9DF064E5D105}"/>
              </a:ext>
            </a:extLst>
          </p:cNvPr>
          <p:cNvSpPr txBox="1"/>
          <p:nvPr/>
        </p:nvSpPr>
        <p:spPr>
          <a:xfrm>
            <a:off x="6876069" y="8572500"/>
            <a:ext cx="37548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TO BE IN PLACES WERE EVERYBODY ELSE ARE – TO FOCUS ON INCLUSION</a:t>
            </a:r>
            <a:endParaRPr lang="en-FI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23E409-9B74-2118-DA56-D8B3BDCA68C1}"/>
              </a:ext>
            </a:extLst>
          </p:cNvPr>
          <p:cNvSpPr txBox="1"/>
          <p:nvPr/>
        </p:nvSpPr>
        <p:spPr>
          <a:xfrm>
            <a:off x="1864893" y="8224573"/>
            <a:ext cx="228822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TO CONTRIBUTE – FOCUS ON POSSIBILITIES AND GIVE TIME AND SPACE FOR THE PERSON</a:t>
            </a:r>
            <a:endParaRPr lang="en-FI" dirty="0"/>
          </a:p>
        </p:txBody>
      </p:sp>
      <p:sp>
        <p:nvSpPr>
          <p:cNvPr id="36" name="Ribbon: Curved and Tilted Up 35">
            <a:extLst>
              <a:ext uri="{FF2B5EF4-FFF2-40B4-BE49-F238E27FC236}">
                <a16:creationId xmlns:a16="http://schemas.microsoft.com/office/drawing/2014/main" id="{48C14427-ED0D-5378-6665-B80030F5F334}"/>
              </a:ext>
            </a:extLst>
          </p:cNvPr>
          <p:cNvSpPr/>
          <p:nvPr/>
        </p:nvSpPr>
        <p:spPr>
          <a:xfrm>
            <a:off x="3779644" y="3954268"/>
            <a:ext cx="3754860" cy="1391299"/>
          </a:xfrm>
          <a:prstGeom prst="ellipseRibbon2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THE PERSON WITH DISABILITY</a:t>
            </a:r>
          </a:p>
          <a:p>
            <a:pPr algn="ctr"/>
            <a:r>
              <a:rPr lang="en-GB" b="1" dirty="0"/>
              <a:t> IN THE CENTER</a:t>
            </a:r>
            <a:endParaRPr lang="en-FI" b="1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772CE0-F5D0-DD4A-5761-78219003BFE0}"/>
              </a:ext>
            </a:extLst>
          </p:cNvPr>
          <p:cNvCxnSpPr>
            <a:cxnSpLocks/>
          </p:cNvCxnSpPr>
          <p:nvPr/>
        </p:nvCxnSpPr>
        <p:spPr>
          <a:xfrm flipV="1">
            <a:off x="2847115" y="7357846"/>
            <a:ext cx="1172455" cy="802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364D1AC-6526-3F68-2A98-69795B4FA45B}"/>
              </a:ext>
            </a:extLst>
          </p:cNvPr>
          <p:cNvCxnSpPr/>
          <p:nvPr/>
        </p:nvCxnSpPr>
        <p:spPr>
          <a:xfrm flipV="1">
            <a:off x="5530853" y="1919283"/>
            <a:ext cx="1218995" cy="46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7F8963D-871B-4B1F-9F1D-DB9507B8A4B4}"/>
              </a:ext>
            </a:extLst>
          </p:cNvPr>
          <p:cNvCxnSpPr/>
          <p:nvPr/>
        </p:nvCxnSpPr>
        <p:spPr>
          <a:xfrm flipV="1">
            <a:off x="7839304" y="2847765"/>
            <a:ext cx="1218995" cy="46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3E35778-2313-13C0-B4A1-F27E58CC2CEA}"/>
              </a:ext>
            </a:extLst>
          </p:cNvPr>
          <p:cNvCxnSpPr/>
          <p:nvPr/>
        </p:nvCxnSpPr>
        <p:spPr>
          <a:xfrm flipV="1">
            <a:off x="1998688" y="2744570"/>
            <a:ext cx="1218995" cy="46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6C19EF4-8B5A-2728-CB86-1BFB081F1EB7}"/>
              </a:ext>
            </a:extLst>
          </p:cNvPr>
          <p:cNvCxnSpPr/>
          <p:nvPr/>
        </p:nvCxnSpPr>
        <p:spPr>
          <a:xfrm flipV="1">
            <a:off x="1132397" y="5724183"/>
            <a:ext cx="1218995" cy="46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C4CBFFE-F2BC-CA2F-19D8-7E8C9D37D015}"/>
              </a:ext>
            </a:extLst>
          </p:cNvPr>
          <p:cNvCxnSpPr/>
          <p:nvPr/>
        </p:nvCxnSpPr>
        <p:spPr>
          <a:xfrm flipV="1">
            <a:off x="10058202" y="2661596"/>
            <a:ext cx="1218995" cy="46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3332A42-BB90-16DA-A58D-1171E7F571A5}"/>
              </a:ext>
            </a:extLst>
          </p:cNvPr>
          <p:cNvCxnSpPr>
            <a:cxnSpLocks/>
          </p:cNvCxnSpPr>
          <p:nvPr/>
        </p:nvCxnSpPr>
        <p:spPr>
          <a:xfrm flipV="1">
            <a:off x="9287551" y="5905501"/>
            <a:ext cx="1172455" cy="802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FA31D4A-6185-01CF-A186-5A49DE9FF8DF}"/>
              </a:ext>
            </a:extLst>
          </p:cNvPr>
          <p:cNvCxnSpPr>
            <a:cxnSpLocks/>
          </p:cNvCxnSpPr>
          <p:nvPr/>
        </p:nvCxnSpPr>
        <p:spPr>
          <a:xfrm flipV="1">
            <a:off x="7301255" y="7701552"/>
            <a:ext cx="1172455" cy="802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653215B-236F-CB0B-CDBC-E7EF2E725A8B}"/>
              </a:ext>
            </a:extLst>
          </p:cNvPr>
          <p:cNvSpPr txBox="1"/>
          <p:nvPr/>
        </p:nvSpPr>
        <p:spPr>
          <a:xfrm>
            <a:off x="2351392" y="2061211"/>
            <a:ext cx="141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Personal</a:t>
            </a:r>
          </a:p>
          <a:p>
            <a:r>
              <a:rPr lang="en-GB" dirty="0"/>
              <a:t>wellbeing</a:t>
            </a:r>
            <a:endParaRPr lang="en-FI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A67BE7-7A9C-7EA1-919C-C25E1BAE6434}"/>
              </a:ext>
            </a:extLst>
          </p:cNvPr>
          <p:cNvSpPr txBox="1"/>
          <p:nvPr/>
        </p:nvSpPr>
        <p:spPr>
          <a:xfrm>
            <a:off x="9430963" y="5318510"/>
            <a:ext cx="141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Personal wellbeing</a:t>
            </a:r>
            <a:endParaRPr lang="en-FI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1808A69-3BD4-B972-1381-7C7A9336C022}"/>
              </a:ext>
            </a:extLst>
          </p:cNvPr>
          <p:cNvSpPr txBox="1"/>
          <p:nvPr/>
        </p:nvSpPr>
        <p:spPr>
          <a:xfrm>
            <a:off x="3074336" y="6601866"/>
            <a:ext cx="141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Personal wellbeing</a:t>
            </a:r>
            <a:endParaRPr lang="en-FI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1BDD08-85AD-2CB3-179A-D1D2222CF330}"/>
              </a:ext>
            </a:extLst>
          </p:cNvPr>
          <p:cNvSpPr txBox="1"/>
          <p:nvPr/>
        </p:nvSpPr>
        <p:spPr>
          <a:xfrm>
            <a:off x="10788015" y="1909461"/>
            <a:ext cx="141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Personal wellbeing</a:t>
            </a:r>
            <a:endParaRPr lang="en-FI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0FD2884-681F-E55F-7A0F-6B0722D1B2A3}"/>
              </a:ext>
            </a:extLst>
          </p:cNvPr>
          <p:cNvSpPr txBox="1"/>
          <p:nvPr/>
        </p:nvSpPr>
        <p:spPr>
          <a:xfrm>
            <a:off x="8917304" y="2143517"/>
            <a:ext cx="141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Personal wellbeing</a:t>
            </a:r>
            <a:endParaRPr lang="en-FI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233389-45DB-A2A4-46B0-703D060D5D74}"/>
              </a:ext>
            </a:extLst>
          </p:cNvPr>
          <p:cNvSpPr txBox="1"/>
          <p:nvPr/>
        </p:nvSpPr>
        <p:spPr>
          <a:xfrm>
            <a:off x="1609049" y="5059145"/>
            <a:ext cx="141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Personal wellbeing</a:t>
            </a:r>
            <a:endParaRPr lang="en-FI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FDCE24-63C6-2400-EBDC-14E2066C49EA}"/>
              </a:ext>
            </a:extLst>
          </p:cNvPr>
          <p:cNvSpPr txBox="1"/>
          <p:nvPr/>
        </p:nvSpPr>
        <p:spPr>
          <a:xfrm>
            <a:off x="6803277" y="1536238"/>
            <a:ext cx="141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Personal wellbeing</a:t>
            </a:r>
            <a:endParaRPr lang="en-FI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BD99BC-8A17-D46A-9B9D-72FC44B45096}"/>
              </a:ext>
            </a:extLst>
          </p:cNvPr>
          <p:cNvSpPr txBox="1"/>
          <p:nvPr/>
        </p:nvSpPr>
        <p:spPr>
          <a:xfrm>
            <a:off x="8192597" y="7744325"/>
            <a:ext cx="141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Personal wellbeing</a:t>
            </a:r>
            <a:endParaRPr lang="en-FI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288E21D-CBF6-E03B-A964-652A94B474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96" y="5105409"/>
            <a:ext cx="76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D90F9-6F33-7A8F-3E70-E46150C4524A}"/>
              </a:ext>
            </a:extLst>
          </p:cNvPr>
          <p:cNvSpPr txBox="1"/>
          <p:nvPr/>
        </p:nvSpPr>
        <p:spPr>
          <a:xfrm>
            <a:off x="13182600" y="5344895"/>
            <a:ext cx="58479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The goals to improve are:</a:t>
            </a:r>
          </a:p>
          <a:p>
            <a:r>
              <a:rPr lang="en-GB" sz="2800" dirty="0"/>
              <a:t>Implementation of UNCRPD</a:t>
            </a:r>
          </a:p>
          <a:p>
            <a:r>
              <a:rPr lang="en-GB" sz="2800" dirty="0"/>
              <a:t>Full inclusion and participation</a:t>
            </a:r>
          </a:p>
          <a:p>
            <a:r>
              <a:rPr lang="en-GB" sz="2800" dirty="0"/>
              <a:t>Independent living</a:t>
            </a:r>
          </a:p>
          <a:p>
            <a:r>
              <a:rPr lang="en-GB" sz="2800" dirty="0"/>
              <a:t>Non – discrimination </a:t>
            </a:r>
          </a:p>
          <a:p>
            <a:r>
              <a:rPr lang="en-GB" sz="2800" dirty="0"/>
              <a:t>Equal opportunities</a:t>
            </a:r>
          </a:p>
          <a:p>
            <a:r>
              <a:rPr lang="en-GB" sz="2800" dirty="0"/>
              <a:t>Deinstitutionalisation</a:t>
            </a:r>
          </a:p>
          <a:p>
            <a:r>
              <a:rPr lang="en-GB" sz="2800" dirty="0"/>
              <a:t>Create Community based services</a:t>
            </a:r>
          </a:p>
          <a:p>
            <a:r>
              <a:rPr lang="en-GB" sz="2800" dirty="0"/>
              <a:t>Remove obstacles etc.</a:t>
            </a:r>
            <a:endParaRPr lang="en-FI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054AB1-8FEB-DFF0-566D-CED7FDA7E458}"/>
              </a:ext>
            </a:extLst>
          </p:cNvPr>
          <p:cNvSpPr txBox="1"/>
          <p:nvPr/>
        </p:nvSpPr>
        <p:spPr>
          <a:xfrm>
            <a:off x="1219200" y="5052508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FI" sz="32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38912E4-2BF7-3AFD-1E89-B2C0F7CB54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600" y="9327651"/>
            <a:ext cx="906353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3DBB16-A8EE-0FD6-3D26-D744C33DA65F}"/>
              </a:ext>
            </a:extLst>
          </p:cNvPr>
          <p:cNvSpPr txBox="1"/>
          <p:nvPr/>
        </p:nvSpPr>
        <p:spPr>
          <a:xfrm>
            <a:off x="517647" y="3013498"/>
            <a:ext cx="11674353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800" dirty="0"/>
              <a:t>It  is all about a </a:t>
            </a:r>
            <a:r>
              <a:rPr lang="en-GB" sz="4800" b="1" dirty="0"/>
              <a:t>new understanding</a:t>
            </a:r>
            <a:r>
              <a:rPr lang="en-GB" sz="4800" dirty="0"/>
              <a:t> of persons with disabilities.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/>
              <a:t>PWD is an active person with own personal views in all aspects in his/ hers life.</a:t>
            </a:r>
            <a:endParaRPr lang="en-FI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578C45-527A-E0E4-4D01-5654687E6057}"/>
              </a:ext>
            </a:extLst>
          </p:cNvPr>
          <p:cNvSpPr txBox="1"/>
          <p:nvPr/>
        </p:nvSpPr>
        <p:spPr>
          <a:xfrm>
            <a:off x="460522" y="1935078"/>
            <a:ext cx="16989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Person Centred planning PCP / Person Centred Approach PCA </a:t>
            </a:r>
            <a:endParaRPr lang="en-FI" sz="4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15078A-02C7-1E2E-D5BC-A7F76F17CAEB}"/>
              </a:ext>
            </a:extLst>
          </p:cNvPr>
          <p:cNvSpPr txBox="1"/>
          <p:nvPr/>
        </p:nvSpPr>
        <p:spPr>
          <a:xfrm>
            <a:off x="277588" y="345193"/>
            <a:ext cx="14265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How to get there? – in general</a:t>
            </a:r>
          </a:p>
          <a:p>
            <a:pPr algn="ctr"/>
            <a:r>
              <a:rPr lang="en-GB" sz="4800" dirty="0"/>
              <a:t> </a:t>
            </a:r>
            <a:endParaRPr lang="en-FI" sz="4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3B2EA9-5500-6DEC-01F7-13D550370C54}"/>
              </a:ext>
            </a:extLst>
          </p:cNvPr>
          <p:cNvSpPr txBox="1"/>
          <p:nvPr/>
        </p:nvSpPr>
        <p:spPr>
          <a:xfrm>
            <a:off x="517646" y="6215576"/>
            <a:ext cx="11674353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It is about to </a:t>
            </a:r>
            <a:r>
              <a:rPr lang="en-GB" sz="3600" b="1" dirty="0"/>
              <a:t>develop a new professional profile </a:t>
            </a:r>
            <a:r>
              <a:rPr lang="en-GB" sz="3600" dirty="0"/>
              <a:t>and competence based on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600" dirty="0"/>
              <a:t>PCP/PCA in connection to the Quality of Support and  </a:t>
            </a:r>
          </a:p>
          <a:p>
            <a:r>
              <a:rPr lang="en-GB" sz="3600" dirty="0"/>
              <a:t>       implementation of UNCRPD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600" dirty="0"/>
              <a:t>Better perception of the challenges and barriers in the intension to find solutions for PCP-processes.</a:t>
            </a:r>
            <a:endParaRPr lang="en-FI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732230-2902-D89E-5C3F-6E64791EEB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216467" y="9453271"/>
            <a:ext cx="3152802" cy="66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6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D90F9-6F33-7A8F-3E70-E46150C4524A}"/>
              </a:ext>
            </a:extLst>
          </p:cNvPr>
          <p:cNvSpPr txBox="1"/>
          <p:nvPr/>
        </p:nvSpPr>
        <p:spPr>
          <a:xfrm>
            <a:off x="15016358" y="2049560"/>
            <a:ext cx="31242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To implement the goals:</a:t>
            </a:r>
          </a:p>
          <a:p>
            <a:r>
              <a:rPr lang="en-GB" sz="2000" dirty="0"/>
              <a:t>Implementation of UNCRPD</a:t>
            </a:r>
          </a:p>
          <a:p>
            <a:r>
              <a:rPr lang="en-GB" sz="2000" dirty="0"/>
              <a:t>Full inclusion and participation</a:t>
            </a:r>
          </a:p>
          <a:p>
            <a:r>
              <a:rPr lang="en-GB" sz="2000" dirty="0"/>
              <a:t>Independent living</a:t>
            </a:r>
          </a:p>
          <a:p>
            <a:r>
              <a:rPr lang="en-GB" sz="2000" dirty="0"/>
              <a:t>Non – discrimination </a:t>
            </a:r>
          </a:p>
          <a:p>
            <a:r>
              <a:rPr lang="en-GB" sz="2000" dirty="0"/>
              <a:t>Equal opportunities</a:t>
            </a:r>
          </a:p>
          <a:p>
            <a:r>
              <a:rPr lang="en-GB" sz="2000" dirty="0"/>
              <a:t>Deinstitutionalisation</a:t>
            </a:r>
          </a:p>
          <a:p>
            <a:r>
              <a:rPr lang="en-GB" sz="2000" dirty="0"/>
              <a:t>Create Community based services</a:t>
            </a:r>
          </a:p>
          <a:p>
            <a:r>
              <a:rPr lang="en-GB" sz="2000" dirty="0"/>
              <a:t>Remove obstacles etc.</a:t>
            </a:r>
            <a:endParaRPr lang="en-FI" sz="20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149A31D-558E-5EE2-435A-4FB52CE5C8EA}"/>
              </a:ext>
            </a:extLst>
          </p:cNvPr>
          <p:cNvSpPr/>
          <p:nvPr/>
        </p:nvSpPr>
        <p:spPr>
          <a:xfrm>
            <a:off x="643467" y="1254439"/>
            <a:ext cx="14292820" cy="3107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PCP/ PCA – always in cooperation with the person with disability </a:t>
            </a:r>
            <a:endParaRPr lang="en-FI" sz="4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3B55BD-CE3E-BD4F-E0B7-7BA6D8797197}"/>
              </a:ext>
            </a:extLst>
          </p:cNvPr>
          <p:cNvSpPr txBox="1"/>
          <p:nvPr/>
        </p:nvSpPr>
        <p:spPr>
          <a:xfrm>
            <a:off x="277589" y="345193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GB" sz="4800" b="1" dirty="0"/>
              <a:t>How to get there?</a:t>
            </a:r>
          </a:p>
          <a:p>
            <a:r>
              <a:rPr lang="en-GB" sz="4800" b="1" dirty="0"/>
              <a:t>       Personal views</a:t>
            </a:r>
          </a:p>
          <a:p>
            <a:r>
              <a:rPr lang="en-GB" sz="4800" b="1" dirty="0"/>
              <a:t>  </a:t>
            </a:r>
            <a:endParaRPr lang="en-FI" sz="4800" b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38912E4-2BF7-3AFD-1E89-B2C0F7CB54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0" y="9332023"/>
            <a:ext cx="906353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4A0C8F-F1A1-EED7-94F8-EA444A090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7" y="381247"/>
            <a:ext cx="8328004" cy="11146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1B8A53-E4CF-C912-34BB-AC993F4D2058}"/>
              </a:ext>
            </a:extLst>
          </p:cNvPr>
          <p:cNvSpPr txBox="1"/>
          <p:nvPr/>
        </p:nvSpPr>
        <p:spPr>
          <a:xfrm>
            <a:off x="761047" y="6165888"/>
            <a:ext cx="3759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Ask, believe, collect, cooperate with the </a:t>
            </a:r>
            <a:r>
              <a:rPr lang="en-GB" sz="2400" dirty="0" err="1"/>
              <a:t>PwD</a:t>
            </a:r>
            <a:r>
              <a:rPr lang="en-GB" sz="2400" dirty="0"/>
              <a:t>,  take seriously, use communication alternatives, etc.  </a:t>
            </a:r>
            <a:endParaRPr lang="en-FI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210D81-D587-B9C6-ED70-F2D472758DE8}"/>
              </a:ext>
            </a:extLst>
          </p:cNvPr>
          <p:cNvSpPr txBox="1"/>
          <p:nvPr/>
        </p:nvSpPr>
        <p:spPr>
          <a:xfrm>
            <a:off x="8265274" y="6058248"/>
            <a:ext cx="35950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Evaluate the current situation, remove obstacles and search for better support in the line with PCP, use support formulation…</a:t>
            </a:r>
            <a:endParaRPr lang="en-FI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19852C-4051-786E-7B86-CBE6A07F3B95}"/>
              </a:ext>
            </a:extLst>
          </p:cNvPr>
          <p:cNvSpPr txBox="1"/>
          <p:nvPr/>
        </p:nvSpPr>
        <p:spPr>
          <a:xfrm>
            <a:off x="4505508" y="5961263"/>
            <a:ext cx="41830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Search knowledge about UNCRPD, read the articles in UNCRPD,  learn to interpret rights to daily concepts/situations/ service quality,   agree of personal priorities of rights etc.</a:t>
            </a:r>
          </a:p>
          <a:p>
            <a:endParaRPr lang="en-GB" sz="2400" dirty="0"/>
          </a:p>
          <a:p>
            <a:endParaRPr lang="en-FI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19BCF09-E554-133F-882F-22B0852822AB}"/>
              </a:ext>
            </a:extLst>
          </p:cNvPr>
          <p:cNvSpPr/>
          <p:nvPr/>
        </p:nvSpPr>
        <p:spPr>
          <a:xfrm>
            <a:off x="680715" y="2600413"/>
            <a:ext cx="14284353" cy="4532132"/>
          </a:xfrm>
          <a:prstGeom prst="right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3530C3-EBAF-34BE-C396-2BAA2421BDAD}"/>
              </a:ext>
            </a:extLst>
          </p:cNvPr>
          <p:cNvSpPr txBox="1"/>
          <p:nvPr/>
        </p:nvSpPr>
        <p:spPr>
          <a:xfrm>
            <a:off x="793913" y="3370753"/>
            <a:ext cx="31199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514350" indent="-514350">
              <a:buAutoNum type="arabicPeriod"/>
            </a:pPr>
            <a:r>
              <a:rPr lang="en-GB" sz="3000" b="1" dirty="0">
                <a:solidFill>
                  <a:schemeClr val="bg1"/>
                </a:solidFill>
              </a:rPr>
              <a:t>Cooperate and </a:t>
            </a:r>
          </a:p>
          <a:p>
            <a:r>
              <a:rPr lang="en-GB" sz="3000" b="1" dirty="0">
                <a:solidFill>
                  <a:schemeClr val="bg1"/>
                </a:solidFill>
              </a:rPr>
              <a:t>      Collect    </a:t>
            </a:r>
          </a:p>
          <a:p>
            <a:r>
              <a:rPr lang="en-GB" sz="3000" b="1" dirty="0">
                <a:solidFill>
                  <a:schemeClr val="bg1"/>
                </a:solidFill>
              </a:rPr>
              <a:t>       information</a:t>
            </a:r>
            <a:endParaRPr lang="en-GB" sz="3200" b="1" dirty="0"/>
          </a:p>
          <a:p>
            <a:endParaRPr lang="en-FI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F31D67-12B3-8AD7-24B0-F4C0013E7D06}"/>
              </a:ext>
            </a:extLst>
          </p:cNvPr>
          <p:cNvSpPr txBox="1"/>
          <p:nvPr/>
        </p:nvSpPr>
        <p:spPr>
          <a:xfrm>
            <a:off x="3888452" y="3656563"/>
            <a:ext cx="37264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</a:rPr>
              <a:t>2. </a:t>
            </a:r>
            <a:r>
              <a:rPr lang="en-GB" sz="3000" b="1" dirty="0">
                <a:solidFill>
                  <a:schemeClr val="bg1"/>
                </a:solidFill>
              </a:rPr>
              <a:t>Discover the current</a:t>
            </a:r>
          </a:p>
          <a:p>
            <a:r>
              <a:rPr lang="en-GB" sz="3000" b="1" dirty="0">
                <a:solidFill>
                  <a:schemeClr val="bg1"/>
                </a:solidFill>
              </a:rPr>
              <a:t>    wishes, needs and          </a:t>
            </a:r>
          </a:p>
          <a:p>
            <a:r>
              <a:rPr lang="en-GB" sz="3000" b="1" dirty="0">
                <a:solidFill>
                  <a:schemeClr val="bg1"/>
                </a:solidFill>
              </a:rPr>
              <a:t>    rights</a:t>
            </a:r>
            <a:endParaRPr lang="en-FI" sz="3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561D67-FDD6-33DC-3E70-1FABE63A50A1}"/>
              </a:ext>
            </a:extLst>
          </p:cNvPr>
          <p:cNvSpPr txBox="1"/>
          <p:nvPr/>
        </p:nvSpPr>
        <p:spPr>
          <a:xfrm>
            <a:off x="7614866" y="3686212"/>
            <a:ext cx="35950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</a:rPr>
              <a:t>3. </a:t>
            </a:r>
            <a:r>
              <a:rPr lang="en-GB" sz="3000" b="1" dirty="0">
                <a:solidFill>
                  <a:schemeClr val="bg1"/>
                </a:solidFill>
              </a:rPr>
              <a:t>Find obstacles and  </a:t>
            </a:r>
          </a:p>
          <a:p>
            <a:r>
              <a:rPr lang="en-GB" sz="3000" b="1" dirty="0">
                <a:solidFill>
                  <a:schemeClr val="bg1"/>
                </a:solidFill>
              </a:rPr>
              <a:t>     solutions</a:t>
            </a:r>
          </a:p>
          <a:p>
            <a:r>
              <a:rPr lang="en-GB" sz="3000" dirty="0">
                <a:solidFill>
                  <a:schemeClr val="bg1"/>
                </a:solidFill>
              </a:rPr>
              <a:t> </a:t>
            </a:r>
            <a:endParaRPr lang="en-FI" sz="30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EA2C48-F23D-7E74-DE8F-D2D2768AECB4}"/>
              </a:ext>
            </a:extLst>
          </p:cNvPr>
          <p:cNvSpPr txBox="1"/>
          <p:nvPr/>
        </p:nvSpPr>
        <p:spPr>
          <a:xfrm>
            <a:off x="11049590" y="3670572"/>
            <a:ext cx="3672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4"/>
            </a:pPr>
            <a:r>
              <a:rPr lang="en-GB" sz="3200" b="1" dirty="0">
                <a:solidFill>
                  <a:schemeClr val="bg1"/>
                </a:solidFill>
              </a:rPr>
              <a:t>Implement agreements with the person</a:t>
            </a:r>
          </a:p>
        </p:txBody>
      </p:sp>
      <p:pic>
        <p:nvPicPr>
          <p:cNvPr id="23" name="Picture 8">
            <a:extLst>
              <a:ext uri="{FF2B5EF4-FFF2-40B4-BE49-F238E27FC236}">
                <a16:creationId xmlns:a16="http://schemas.microsoft.com/office/drawing/2014/main" id="{A7AFC8D6-C96B-92EA-BCC8-CB9E297770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937070" y="9457928"/>
            <a:ext cx="3152802" cy="66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22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59FFC4DB-D835-4997-E0B9-08C9D86441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77616D-13BF-09E2-C651-190BF3341A7E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A30ED055-ECFF-56FA-4FC9-983BC6B06A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37070" y="9457928"/>
            <a:ext cx="3152802" cy="6649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9EF6C6-3FA4-9E84-EE46-CEAD049DF07D}"/>
              </a:ext>
            </a:extLst>
          </p:cNvPr>
          <p:cNvSpPr txBox="1"/>
          <p:nvPr/>
        </p:nvSpPr>
        <p:spPr>
          <a:xfrm>
            <a:off x="277589" y="345193"/>
            <a:ext cx="10466611" cy="981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2. How to get there? – PCA is expanding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sz="4800" b="1" dirty="0"/>
              <a:t>  </a:t>
            </a:r>
            <a:r>
              <a:rPr lang="en-GB" sz="3600" dirty="0"/>
              <a:t>We need to </a:t>
            </a:r>
            <a:r>
              <a:rPr lang="en-GB" sz="3600" b="1" dirty="0"/>
              <a:t>create</a:t>
            </a:r>
            <a:r>
              <a:rPr lang="en-GB" sz="3600" dirty="0"/>
              <a:t> and </a:t>
            </a:r>
            <a:r>
              <a:rPr lang="en-GB" sz="3600" b="1" dirty="0"/>
              <a:t>be aware </a:t>
            </a:r>
            <a:r>
              <a:rPr lang="en-GB" sz="3600" dirty="0"/>
              <a:t>of the </a:t>
            </a:r>
            <a:r>
              <a:rPr lang="en-GB" sz="3600" b="1" dirty="0"/>
              <a:t>concrete processes </a:t>
            </a:r>
            <a:r>
              <a:rPr lang="en-GB" sz="3600" dirty="0"/>
              <a:t>towards PCP/PCA between the words and the daily life of the PWD, but also in service system and how to organise services. Fill the gap with actions.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GB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sz="3600" dirty="0"/>
              <a:t>We need </a:t>
            </a:r>
            <a:r>
              <a:rPr lang="en-GB" sz="3600" b="1" dirty="0"/>
              <a:t>to raise the importance </a:t>
            </a:r>
            <a:r>
              <a:rPr lang="en-GB" sz="3600" dirty="0"/>
              <a:t>of </a:t>
            </a:r>
            <a:r>
              <a:rPr lang="en-GB" sz="3600" b="1" dirty="0"/>
              <a:t>the quality of support </a:t>
            </a:r>
            <a:r>
              <a:rPr lang="en-GB" sz="3600" dirty="0"/>
              <a:t>and look into consequences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GB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sz="3600" dirty="0"/>
              <a:t>We need to improve the </a:t>
            </a:r>
            <a:r>
              <a:rPr lang="en-GB" sz="3600" b="1" dirty="0"/>
              <a:t>ability to interpret </a:t>
            </a:r>
            <a:r>
              <a:rPr lang="en-GB" sz="3600" dirty="0"/>
              <a:t>the goals to current daily personal life situations. </a:t>
            </a:r>
            <a:endParaRPr lang="en-FI" sz="3600" dirty="0"/>
          </a:p>
          <a:p>
            <a:endParaRPr lang="en-GB" sz="48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sz="3200" dirty="0"/>
              <a:t>We need to </a:t>
            </a:r>
            <a:r>
              <a:rPr lang="en-GB" sz="3200" b="1" dirty="0"/>
              <a:t>expand the opportunities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GB" sz="4800" b="1" dirty="0"/>
          </a:p>
          <a:p>
            <a:endParaRPr lang="en-FI" sz="4800" b="1" dirty="0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CC393E4F-6CF7-71BB-4CCA-D2E251789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0757188"/>
              </p:ext>
            </p:extLst>
          </p:nvPr>
        </p:nvGraphicFramePr>
        <p:xfrm>
          <a:off x="10451432" y="2903563"/>
          <a:ext cx="7836568" cy="6040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2176E0C-3FE8-36C6-678D-6D34CFCBDD61}"/>
              </a:ext>
            </a:extLst>
          </p:cNvPr>
          <p:cNvSpPr txBox="1"/>
          <p:nvPr/>
        </p:nvSpPr>
        <p:spPr>
          <a:xfrm>
            <a:off x="11260184" y="8309"/>
            <a:ext cx="342372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To implement the renewed goals:</a:t>
            </a:r>
          </a:p>
          <a:p>
            <a:r>
              <a:rPr lang="en-GB" sz="1800" dirty="0"/>
              <a:t>Implementation of UNCRPD</a:t>
            </a:r>
          </a:p>
          <a:p>
            <a:r>
              <a:rPr lang="en-GB" sz="1800" dirty="0"/>
              <a:t>Full inclusion and participation</a:t>
            </a:r>
          </a:p>
          <a:p>
            <a:r>
              <a:rPr lang="en-GB" sz="1800" dirty="0"/>
              <a:t>Independent living</a:t>
            </a:r>
          </a:p>
          <a:p>
            <a:r>
              <a:rPr lang="en-GB" sz="1800" dirty="0"/>
              <a:t>Non – discrimination </a:t>
            </a:r>
          </a:p>
          <a:p>
            <a:r>
              <a:rPr lang="en-GB" sz="1800" dirty="0"/>
              <a:t>Equal opportunities</a:t>
            </a:r>
          </a:p>
          <a:p>
            <a:r>
              <a:rPr lang="en-GB" sz="1800" dirty="0"/>
              <a:t>Deinstitutionalisation</a:t>
            </a:r>
          </a:p>
          <a:p>
            <a:r>
              <a:rPr lang="en-GB" sz="1800" dirty="0"/>
              <a:t>Create Community based services</a:t>
            </a:r>
          </a:p>
          <a:p>
            <a:r>
              <a:rPr lang="en-GB" sz="1800" dirty="0"/>
              <a:t>Remove obstacles etc.</a:t>
            </a:r>
            <a:endParaRPr lang="en-FI" sz="18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FECCEF1-966E-BEAE-91E0-94761CEF5C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0" y="9332023"/>
            <a:ext cx="906353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928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4e6542-4a28-464b-916a-ac287e1e15ef">
      <Terms xmlns="http://schemas.microsoft.com/office/infopath/2007/PartnerControls"/>
    </lcf76f155ced4ddcb4097134ff3c332f>
    <TaxCatchAll xmlns="cae8c1b8-3cee-434b-8da9-32960356a7d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F4810AB72642817D07682898C628" ma:contentTypeVersion="16" ma:contentTypeDescription="Een nieuw document maken." ma:contentTypeScope="" ma:versionID="94e7dd8755f154034fee38c2b169b544">
  <xsd:schema xmlns:xsd="http://www.w3.org/2001/XMLSchema" xmlns:xs="http://www.w3.org/2001/XMLSchema" xmlns:p="http://schemas.microsoft.com/office/2006/metadata/properties" xmlns:ns2="0b4e6542-4a28-464b-916a-ac287e1e15ef" xmlns:ns3="cae8c1b8-3cee-434b-8da9-32960356a7de" targetNamespace="http://schemas.microsoft.com/office/2006/metadata/properties" ma:root="true" ma:fieldsID="ef226c85edda6327cf3c0247deafefd4" ns2:_="" ns3:_="">
    <xsd:import namespace="0b4e6542-4a28-464b-916a-ac287e1e15ef"/>
    <xsd:import namespace="cae8c1b8-3cee-434b-8da9-32960356a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e6542-4a28-464b-916a-ac287e1e1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f60ac6d-2d98-46b4-814c-7165044f02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8c1b8-3cee-434b-8da9-32960356a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13aecc-10f9-435e-a0c0-6a8e69e4f875}" ma:internalName="TaxCatchAll" ma:showField="CatchAllData" ma:web="cae8c1b8-3cee-434b-8da9-32960356a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0B26AE-3FC6-413F-B678-1814AA6504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0EF20D-D7FD-407D-8305-5480B1D71A7D}">
  <ds:schemaRefs>
    <ds:schemaRef ds:uri="http://schemas.microsoft.com/office/2006/documentManagement/types"/>
    <ds:schemaRef ds:uri="http://schemas.microsoft.com/office/2006/metadata/properties"/>
    <ds:schemaRef ds:uri="e3956efd-aea9-4999-9bea-5ef7047655b4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6da3bd4-9d72-4173-bba8-11c710cf1070"/>
    <ds:schemaRef ds:uri="http://purl.org/dc/terms/"/>
    <ds:schemaRef ds:uri="0b4e6542-4a28-464b-916a-ac287e1e15ef"/>
    <ds:schemaRef ds:uri="cae8c1b8-3cee-434b-8da9-32960356a7de"/>
  </ds:schemaRefs>
</ds:datastoreItem>
</file>

<file path=customXml/itemProps3.xml><?xml version="1.0" encoding="utf-8"?>
<ds:datastoreItem xmlns:ds="http://schemas.openxmlformats.org/officeDocument/2006/customXml" ds:itemID="{3E65ADC5-8C6B-4EB0-A89F-E3612E075384}"/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1328</Words>
  <Application>Microsoft Office PowerPoint</Application>
  <PresentationFormat>Custom</PresentationFormat>
  <Paragraphs>214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Oswald</vt:lpstr>
      <vt:lpstr>Bradley Hand ITC</vt:lpstr>
      <vt:lpstr>Josefin Sans Regular</vt:lpstr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Malta conference-PPT template</dc:title>
  <dc:creator>Maarit</dc:creator>
  <cp:lastModifiedBy>Nóra Györke [EASPD]</cp:lastModifiedBy>
  <cp:revision>45</cp:revision>
  <dcterms:created xsi:type="dcterms:W3CDTF">2006-08-16T00:00:00Z</dcterms:created>
  <dcterms:modified xsi:type="dcterms:W3CDTF">2022-10-03T14:33:51Z</dcterms:modified>
  <dc:identifier>DAFJfg4UXJw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0x0101008733F4810AB72642817D07682898C628</vt:lpwstr>
  </property>
  <property fmtid="{D5CDD505-2E9C-101B-9397-08002B2CF9AE}" pid="3" name="MediaServiceImageTags">
    <vt:lpwstr/>
  </property>
</Properties>
</file>