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1"/>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257" r:id="rId50"/>
  </p:sldIdLst>
  <p:sldSz cx="18288000" cy="10287000"/>
  <p:notesSz cx="6858000" cy="9144000"/>
  <p:embeddedFontLst>
    <p:embeddedFont>
      <p:font typeface="Calibri" panose="020F0502020204030204" pitchFamily="34" charset="0"/>
      <p:regular r:id="rId52"/>
      <p:bold r:id="rId53"/>
      <p:italic r:id="rId54"/>
      <p:boldItalic r:id="rId55"/>
    </p:embeddedFont>
    <p:embeddedFont>
      <p:font typeface="Lato" panose="020F0502020204030203" pitchFamily="34" charset="0"/>
      <p:regular r:id="rId56"/>
      <p:bold r:id="rId57"/>
      <p:boldItalic r:id="rId58"/>
    </p:embeddedFont>
    <p:embeddedFont>
      <p:font typeface="Open Sans" panose="020B0606030504020204" pitchFamily="34" charset="0"/>
      <p:regular r:id="rId59"/>
      <p:bold r:id="rId60"/>
      <p:italic r:id="rId61"/>
      <p:boldItalic r:id="rId62"/>
    </p:embeddedFont>
    <p:embeddedFont>
      <p:font typeface="Open Sans Bold Bold" panose="020B0604020202020204" charset="0"/>
      <p:regular r:id="rId63"/>
    </p:embeddedFont>
    <p:embeddedFont>
      <p:font typeface="Open Sans ExtraBold" panose="020B0906030804020204" pitchFamily="34" charset="0"/>
      <p:bold r:id="rId64"/>
      <p:boldItalic r:id="rId65"/>
    </p:embeddedFont>
    <p:embeddedFont>
      <p:font typeface="Roboto Condensed" panose="02000000000000000000" pitchFamily="2"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68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óra Györke [EASPD]" userId="75b5a48e-90d6-4037-8d24-d3009e4a7d30" providerId="ADAL" clId="{42B1B89D-CEF1-4293-AF58-C3C6C982E73E}"/>
    <pc:docChg chg="undo redo custSel addSld delSld modSld">
      <pc:chgData name="Nóra Györke [EASPD]" userId="75b5a48e-90d6-4037-8d24-d3009e4a7d30" providerId="ADAL" clId="{42B1B89D-CEF1-4293-AF58-C3C6C982E73E}" dt="2023-05-31T08:23:43.302" v="162" actId="20577"/>
      <pc:docMkLst>
        <pc:docMk/>
      </pc:docMkLst>
      <pc:sldChg chg="modSp mod">
        <pc:chgData name="Nóra Györke [EASPD]" userId="75b5a48e-90d6-4037-8d24-d3009e4a7d30" providerId="ADAL" clId="{42B1B89D-CEF1-4293-AF58-C3C6C982E73E}" dt="2023-05-31T08:14:22.417" v="27" actId="14100"/>
        <pc:sldMkLst>
          <pc:docMk/>
          <pc:sldMk cId="0" sldId="256"/>
        </pc:sldMkLst>
        <pc:spChg chg="mod">
          <ac:chgData name="Nóra Györke [EASPD]" userId="75b5a48e-90d6-4037-8d24-d3009e4a7d30" providerId="ADAL" clId="{42B1B89D-CEF1-4293-AF58-C3C6C982E73E}" dt="2023-05-31T08:14:09.794" v="11" actId="1076"/>
          <ac:spMkLst>
            <pc:docMk/>
            <pc:sldMk cId="0" sldId="256"/>
            <ac:spMk id="19" creationId="{00000000-0000-0000-0000-000000000000}"/>
          </ac:spMkLst>
        </pc:spChg>
        <pc:spChg chg="mod">
          <ac:chgData name="Nóra Györke [EASPD]" userId="75b5a48e-90d6-4037-8d24-d3009e4a7d30" providerId="ADAL" clId="{42B1B89D-CEF1-4293-AF58-C3C6C982E73E}" dt="2023-05-31T08:14:22.417" v="27" actId="14100"/>
          <ac:spMkLst>
            <pc:docMk/>
            <pc:sldMk cId="0" sldId="256"/>
            <ac:spMk id="20" creationId="{00000000-0000-0000-0000-000000000000}"/>
          </ac:spMkLst>
        </pc:spChg>
      </pc:sldChg>
      <pc:sldChg chg="new del">
        <pc:chgData name="Nóra Györke [EASPD]" userId="75b5a48e-90d6-4037-8d24-d3009e4a7d30" providerId="ADAL" clId="{42B1B89D-CEF1-4293-AF58-C3C6C982E73E}" dt="2023-05-31T08:14:59.115" v="29" actId="2696"/>
        <pc:sldMkLst>
          <pc:docMk/>
          <pc:sldMk cId="2415242413" sldId="257"/>
        </pc:sldMkLst>
      </pc:sldChg>
      <pc:sldChg chg="delSp modSp add mod">
        <pc:chgData name="Nóra Györke [EASPD]" userId="75b5a48e-90d6-4037-8d24-d3009e4a7d30" providerId="ADAL" clId="{42B1B89D-CEF1-4293-AF58-C3C6C982E73E}" dt="2023-05-31T08:23:43.302" v="162" actId="20577"/>
        <pc:sldMkLst>
          <pc:docMk/>
          <pc:sldMk cId="2953122300" sldId="257"/>
        </pc:sldMkLst>
        <pc:spChg chg="mod">
          <ac:chgData name="Nóra Györke [EASPD]" userId="75b5a48e-90d6-4037-8d24-d3009e4a7d30" providerId="ADAL" clId="{42B1B89D-CEF1-4293-AF58-C3C6C982E73E}" dt="2023-05-31T08:23:43.302" v="162" actId="20577"/>
          <ac:spMkLst>
            <pc:docMk/>
            <pc:sldMk cId="2953122300" sldId="257"/>
            <ac:spMk id="19" creationId="{00000000-0000-0000-0000-000000000000}"/>
          </ac:spMkLst>
        </pc:spChg>
        <pc:spChg chg="del">
          <ac:chgData name="Nóra Györke [EASPD]" userId="75b5a48e-90d6-4037-8d24-d3009e4a7d30" providerId="ADAL" clId="{42B1B89D-CEF1-4293-AF58-C3C6C982E73E}" dt="2023-05-31T08:15:28.555" v="53" actId="478"/>
          <ac:spMkLst>
            <pc:docMk/>
            <pc:sldMk cId="2953122300" sldId="257"/>
            <ac:spMk id="20" creationId="{00000000-0000-0000-0000-000000000000}"/>
          </ac:spMkLst>
        </pc:spChg>
        <pc:spChg chg="del">
          <ac:chgData name="Nóra Györke [EASPD]" userId="75b5a48e-90d6-4037-8d24-d3009e4a7d30" providerId="ADAL" clId="{42B1B89D-CEF1-4293-AF58-C3C6C982E73E}" dt="2023-05-31T08:15:26.456" v="52" actId="478"/>
          <ac:spMkLst>
            <pc:docMk/>
            <pc:sldMk cId="2953122300" sldId="257"/>
            <ac:spMk id="21" creationId="{00000000-0000-0000-0000-000000000000}"/>
          </ac:spMkLst>
        </pc:spChg>
      </pc:sldChg>
    </pc:docChg>
  </pc:docChgLst>
  <pc:docChgLst>
    <pc:chgData name="Irene  Bertana [EASPD]" userId="8f451a95-2537-439f-b7d1-86ebd42d9a1f" providerId="ADAL" clId="{CEDFC7CD-1824-4E1C-A286-28FC396B1D7A}"/>
    <pc:docChg chg="delSld modSld">
      <pc:chgData name="Irene  Bertana [EASPD]" userId="8f451a95-2537-439f-b7d1-86ebd42d9a1f" providerId="ADAL" clId="{CEDFC7CD-1824-4E1C-A286-28FC396B1D7A}" dt="2023-04-27T16:21:41.993" v="95" actId="1076"/>
      <pc:docMkLst>
        <pc:docMk/>
      </pc:docMkLst>
      <pc:sldChg chg="modSp mod">
        <pc:chgData name="Irene  Bertana [EASPD]" userId="8f451a95-2537-439f-b7d1-86ebd42d9a1f" providerId="ADAL" clId="{CEDFC7CD-1824-4E1C-A286-28FC396B1D7A}" dt="2023-04-27T16:21:41.993" v="95" actId="1076"/>
        <pc:sldMkLst>
          <pc:docMk/>
          <pc:sldMk cId="0" sldId="256"/>
        </pc:sldMkLst>
        <pc:spChg chg="mod">
          <ac:chgData name="Irene  Bertana [EASPD]" userId="8f451a95-2537-439f-b7d1-86ebd42d9a1f" providerId="ADAL" clId="{CEDFC7CD-1824-4E1C-A286-28FC396B1D7A}" dt="2023-04-27T16:21:22.058" v="92" actId="14100"/>
          <ac:spMkLst>
            <pc:docMk/>
            <pc:sldMk cId="0" sldId="256"/>
            <ac:spMk id="19" creationId="{00000000-0000-0000-0000-000000000000}"/>
          </ac:spMkLst>
        </pc:spChg>
        <pc:spChg chg="mod">
          <ac:chgData name="Irene  Bertana [EASPD]" userId="8f451a95-2537-439f-b7d1-86ebd42d9a1f" providerId="ADAL" clId="{CEDFC7CD-1824-4E1C-A286-28FC396B1D7A}" dt="2023-04-27T16:21:37.924" v="94" actId="1076"/>
          <ac:spMkLst>
            <pc:docMk/>
            <pc:sldMk cId="0" sldId="256"/>
            <ac:spMk id="20" creationId="{00000000-0000-0000-0000-000000000000}"/>
          </ac:spMkLst>
        </pc:spChg>
        <pc:spChg chg="mod">
          <ac:chgData name="Irene  Bertana [EASPD]" userId="8f451a95-2537-439f-b7d1-86ebd42d9a1f" providerId="ADAL" clId="{CEDFC7CD-1824-4E1C-A286-28FC396B1D7A}" dt="2023-04-27T16:21:41.993" v="95" actId="1076"/>
          <ac:spMkLst>
            <pc:docMk/>
            <pc:sldMk cId="0" sldId="256"/>
            <ac:spMk id="21" creationId="{00000000-0000-0000-0000-000000000000}"/>
          </ac:spMkLst>
        </pc:spChg>
        <pc:grpChg chg="mod">
          <ac:chgData name="Irene  Bertana [EASPD]" userId="8f451a95-2537-439f-b7d1-86ebd42d9a1f" providerId="ADAL" clId="{CEDFC7CD-1824-4E1C-A286-28FC396B1D7A}" dt="2023-04-27T16:21:30.795" v="93" actId="1076"/>
          <ac:grpSpMkLst>
            <pc:docMk/>
            <pc:sldMk cId="0" sldId="256"/>
            <ac:grpSpMk id="2" creationId="{00000000-0000-0000-0000-000000000000}"/>
          </ac:grpSpMkLst>
        </pc:grpChg>
      </pc:sldChg>
      <pc:sldChg chg="del">
        <pc:chgData name="Irene  Bertana [EASPD]" userId="8f451a95-2537-439f-b7d1-86ebd42d9a1f" providerId="ADAL" clId="{CEDFC7CD-1824-4E1C-A286-28FC396B1D7A}" dt="2023-04-27T16:19:28.181" v="0" actId="47"/>
        <pc:sldMkLst>
          <pc:docMk/>
          <pc:sldMk cId="2953122300" sldId="257"/>
        </pc:sldMkLst>
      </pc:sldChg>
      <pc:sldChg chg="del">
        <pc:chgData name="Irene  Bertana [EASPD]" userId="8f451a95-2537-439f-b7d1-86ebd42d9a1f" providerId="ADAL" clId="{CEDFC7CD-1824-4E1C-A286-28FC396B1D7A}" dt="2023-04-27T16:19:30.547" v="1" actId="47"/>
        <pc:sldMkLst>
          <pc:docMk/>
          <pc:sldMk cId="0"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76194-94B6-4426-811B-F8733EF6763A}" type="datetimeFigureOut">
              <a:rPr lang="en-BE" smtClean="0"/>
              <a:t>08/06/2023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5508F7-2B27-4F5E-87E9-FFD9C9DF23FC}" type="slidenum">
              <a:rPr lang="en-BE" smtClean="0"/>
              <a:t>‹#›</a:t>
            </a:fld>
            <a:endParaRPr lang="en-BE"/>
          </a:p>
        </p:txBody>
      </p:sp>
    </p:spTree>
    <p:extLst>
      <p:ext uri="{BB962C8B-B14F-4D97-AF65-F5344CB8AC3E}">
        <p14:creationId xmlns:p14="http://schemas.microsoft.com/office/powerpoint/2010/main" val="30540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link.springer.com/chapter/10.1007/978-3-030-46295-6_23#auth-Jill-Howard"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link.springer.com/chapter/10.1007/978-3-030-46295-6_23#ref-CR15" TargetMode="External"/><Relationship Id="rId4" Type="http://schemas.openxmlformats.org/officeDocument/2006/relationships/hyperlink" Target="https://link.springer.com/chapter/10.1007/978-3-030-46295-6_23#auth-Geraldine-Daws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unicef.org/eca/media/22066/file/Case%20study%204.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4f5c49cb0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4f5c49cb0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4f5c49cb0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4f5c49cb0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4f5c49cb09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4f5c49cb0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4f5c49cb0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4f5c49cb0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4f5c49cb0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4f5c49cb0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4f5c49cb0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4f5c49cb0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4f5c49cb0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4f5c49cb0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4f5c49cb09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4f5c49cb09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4f5c49cb09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4f5c49cb09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4f5c49cb09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4f5c49cb09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4f5c49cb0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4f5c49cb0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4f5c49cb0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4f5c49cb0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4f5c49cb09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4f5c49cb0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2 minutes: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Intro: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Annick: xxxxx Today I speak as a mum first and a clinical psychologist second.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Melissa’s intro: … my experience with my brother inspired me to create a program that involves siblings… and the way to say hello in NZ is kia ora</a:t>
            </a:r>
            <a:endParaRPr>
              <a:solidFill>
                <a:schemeClr val="dk1"/>
              </a:solidFill>
            </a:endParaRPr>
          </a:p>
          <a:p>
            <a:pPr marL="0" lvl="0" indent="0" algn="l" rtl="0">
              <a:spcBef>
                <a:spcPts val="0"/>
              </a:spcBef>
              <a:spcAft>
                <a:spcPts val="0"/>
              </a:spcAft>
              <a:buNone/>
            </a:pPr>
            <a:r>
              <a:rPr lang="en-US">
                <a:solidFill>
                  <a:schemeClr val="dk1"/>
                </a:solidFill>
              </a:rPr>
              <a:t>Today we’d like to share with you what we’ve learnt in the past years, about working with families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4a288f63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min - we’ll talk about these throughout the presentation</a:t>
            </a:r>
            <a:endParaRPr/>
          </a:p>
        </p:txBody>
      </p:sp>
      <p:sp>
        <p:nvSpPr>
          <p:cNvPr id="103" name="Google Shape;103;g24a288f635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1 minute: EASPD paper. It is becoming clear that current crises in our disability sectors cannot be solved by governments or professionals in isolation. Are there other players in the field that can help create change?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US">
                <a:solidFill>
                  <a:srgbClr val="212121"/>
                </a:solidFill>
                <a:latin typeface="Lato"/>
                <a:ea typeface="Lato"/>
                <a:cs typeface="Lato"/>
                <a:sym typeface="Lato"/>
              </a:rPr>
              <a:t>The Best Start in Life paper supports ECI - ie family participation, but none of the recognised challenges are about family role and no recommendations to train families - only train professionals</a:t>
            </a:r>
            <a:endParaRPr>
              <a:solidFill>
                <a:srgbClr val="212121"/>
              </a:solidFill>
              <a:latin typeface="Lato"/>
              <a:ea typeface="Lato"/>
              <a:cs typeface="Lato"/>
              <a:sym typeface="Lato"/>
            </a:endParaRPr>
          </a:p>
          <a:p>
            <a:pPr marL="0" lvl="0" indent="0" algn="l" rtl="0">
              <a:lnSpc>
                <a:spcPct val="100000"/>
              </a:lnSpc>
              <a:spcBef>
                <a:spcPts val="0"/>
              </a:spcBef>
              <a:spcAft>
                <a:spcPts val="0"/>
              </a:spcAft>
              <a:buNone/>
            </a:pPr>
            <a:endParaRPr>
              <a:solidFill>
                <a:srgbClr val="21212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a:solidFill>
                  <a:srgbClr val="212121"/>
                </a:solidFill>
                <a:latin typeface="Lato"/>
                <a:ea typeface="Lato"/>
                <a:cs typeface="Lato"/>
                <a:sym typeface="Lato"/>
              </a:rPr>
              <a:t>Game changer? </a:t>
            </a:r>
            <a:endParaRPr>
              <a:solidFill>
                <a:srgbClr val="212121"/>
              </a:solidFill>
              <a:latin typeface="Lato"/>
              <a:ea typeface="Lato"/>
              <a:cs typeface="Lato"/>
              <a:sym typeface="Lato"/>
            </a:endParaRPr>
          </a:p>
        </p:txBody>
      </p:sp>
      <p:sp>
        <p:nvSpPr>
          <p:cNvPr id="117" name="Google Shape;11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4669d778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minute</a:t>
            </a:r>
            <a:endParaRPr/>
          </a:p>
          <a:p>
            <a:pPr marL="0" lvl="0" indent="0" algn="l" rtl="0">
              <a:spcBef>
                <a:spcPts val="0"/>
              </a:spcBef>
              <a:spcAft>
                <a:spcPts val="0"/>
              </a:spcAft>
              <a:buNone/>
            </a:pPr>
            <a:endParaRPr/>
          </a:p>
          <a:p>
            <a:pPr marL="0" lvl="0" indent="0" algn="l" rtl="0">
              <a:spcBef>
                <a:spcPts val="0"/>
              </a:spcBef>
              <a:spcAft>
                <a:spcPts val="0"/>
              </a:spcAft>
              <a:buNone/>
            </a:pPr>
            <a:r>
              <a:rPr lang="en-US"/>
              <a:t>If the lack of parent engagement is a major obstacle to your activity… perhaps there is another way to enrol parents!?</a:t>
            </a:r>
            <a:endParaRPr/>
          </a:p>
          <a:p>
            <a:pPr marL="0" lvl="0" indent="0" algn="l" rtl="0">
              <a:spcBef>
                <a:spcPts val="0"/>
              </a:spcBef>
              <a:spcAft>
                <a:spcPts val="0"/>
              </a:spcAft>
              <a:buNone/>
            </a:pPr>
            <a:endParaRPr/>
          </a:p>
        </p:txBody>
      </p:sp>
      <p:sp>
        <p:nvSpPr>
          <p:cNvPr id="130" name="Google Shape;130;g24669d77819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3 minutes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US"/>
              <a:t>Melissa: Here is what I was doing in my previous job… we coached families: [Denver Model?]</a:t>
            </a:r>
            <a:endParaRPr/>
          </a:p>
          <a:p>
            <a:pPr marL="457200" lvl="0" indent="-298450" algn="l" rtl="0">
              <a:spcBef>
                <a:spcPts val="0"/>
              </a:spcBef>
              <a:spcAft>
                <a:spcPts val="0"/>
              </a:spcAft>
              <a:buSzPts val="1100"/>
              <a:buAutoNum type="arabicPeriod"/>
            </a:pPr>
            <a:r>
              <a:rPr lang="en-US"/>
              <a:t>Annick: Building family leadership - how does it start?What they’ll start to work on TODAY… [ Create an empowerment mindset right from the planning process start] Coaching is specific and focuses on the present. Leadership development uses the present to build skills for the future.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Not for presentation</a:t>
            </a:r>
            <a:endParaRPr/>
          </a:p>
          <a:p>
            <a:pPr marL="0" lvl="0" indent="0" algn="l" rtl="0">
              <a:spcBef>
                <a:spcPts val="0"/>
              </a:spcBef>
              <a:spcAft>
                <a:spcPts val="0"/>
              </a:spcAft>
              <a:buClr>
                <a:schemeClr val="dk1"/>
              </a:buClr>
              <a:buSzPts val="1100"/>
              <a:buFont typeface="Arial"/>
              <a:buNone/>
            </a:pPr>
            <a:r>
              <a:rPr lang="en-US"/>
              <a:t>Notes for Annick: </a:t>
            </a:r>
            <a:r>
              <a:rPr lang="en-US">
                <a:solidFill>
                  <a:schemeClr val="dk1"/>
                </a:solidFill>
              </a:rPr>
              <a:t>The ESDM is an interdisciplinary approach to care for young children on the autism spectrum, </a:t>
            </a:r>
            <a:r>
              <a:rPr lang="en-US"/>
              <a:t>characterized as a Naturalistic Developmental Behavioral Intervention. It shares commonalities with similar types of early interventions including delivery in natural contexts, shared control between the child and clinician, and use of behavioral principles/natural contingencies. </a:t>
            </a:r>
            <a:r>
              <a:rPr lang="en-US">
                <a:solidFill>
                  <a:schemeClr val="dk1"/>
                </a:solidFill>
              </a:rPr>
              <a:t>REFERENCE </a:t>
            </a:r>
            <a:r>
              <a:rPr lang="en-US" u="sng">
                <a:solidFill>
                  <a:schemeClr val="hlink"/>
                </a:solidFill>
                <a:hlinkClick r:id="rId3"/>
              </a:rPr>
              <a:t>Jill Howard</a:t>
            </a:r>
            <a:r>
              <a:rPr lang="en-US">
                <a:solidFill>
                  <a:schemeClr val="dk1"/>
                </a:solidFill>
              </a:rPr>
              <a:t> &amp; </a:t>
            </a:r>
            <a:r>
              <a:rPr lang="en-US" u="sng">
                <a:solidFill>
                  <a:schemeClr val="hlink"/>
                </a:solidFill>
                <a:hlinkClick r:id="rId4"/>
              </a:rPr>
              <a:t>Geraldine Dawson</a:t>
            </a:r>
            <a:r>
              <a:rPr lang="en-US">
                <a:solidFill>
                  <a:schemeClr val="dk1"/>
                </a:solidFill>
              </a:rPr>
              <a:t> Chapter 2020 in The Early Start Denver Model for Young Children with Autism: Promoting Language, Learning, and Engagement. Guilford Press, New York, </a:t>
            </a:r>
            <a:r>
              <a:rPr lang="en-US" u="sng">
                <a:solidFill>
                  <a:schemeClr val="hlink"/>
                </a:solidFill>
                <a:hlinkClick r:id="rId5"/>
              </a:rPr>
              <a:t>2010</a:t>
            </a:r>
            <a:r>
              <a:rPr lang="en-US">
                <a:solidFill>
                  <a:schemeClr val="dk1"/>
                </a:solidFill>
              </a:rPr>
              <a:t>) is an evidence-based early intervention designed to promote developmental and social communication skills in young children with autism spectrum disorder between the ages of 12 and 60 months. </a:t>
            </a:r>
            <a:endParaRPr/>
          </a:p>
          <a:p>
            <a:pPr marL="0" lvl="0" indent="0" algn="l" rtl="0">
              <a:spcBef>
                <a:spcPts val="0"/>
              </a:spcBef>
              <a:spcAft>
                <a:spcPts val="0"/>
              </a:spcAft>
              <a:buNone/>
            </a:pPr>
            <a:endParaRPr/>
          </a:p>
        </p:txBody>
      </p:sp>
      <p:sp>
        <p:nvSpPr>
          <p:cNvPr id="142" name="Google Shape;14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4669d7781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1 minute [@4mins]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These intervention models obviously create different outcomes</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A linear model focuses on the child’s outcomes </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A family-centred models support families to create child outcomes AND build family capacity - i.e. create change in their community</a:t>
            </a:r>
            <a:endParaRPr/>
          </a:p>
        </p:txBody>
      </p:sp>
      <p:sp>
        <p:nvSpPr>
          <p:cNvPr id="152" name="Google Shape;152;g24669d77819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4669d7781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4 mins  [@6mins]</a:t>
            </a:r>
            <a:endParaRPr/>
          </a:p>
          <a:p>
            <a:pPr marL="0" lvl="0" indent="0" algn="l" rtl="0">
              <a:spcBef>
                <a:spcPts val="0"/>
              </a:spcBef>
              <a:spcAft>
                <a:spcPts val="0"/>
              </a:spcAft>
              <a:buNone/>
            </a:pPr>
            <a:endParaRPr/>
          </a:p>
          <a:p>
            <a:pPr marL="0" lvl="0" indent="0" algn="l" rtl="0">
              <a:spcBef>
                <a:spcPts val="0"/>
              </a:spcBef>
              <a:spcAft>
                <a:spcPts val="0"/>
              </a:spcAft>
              <a:buNone/>
            </a:pPr>
            <a:r>
              <a:rPr lang="en-US"/>
              <a:t>Our Theory of Change shows how we work with 3 different to create family participation, and ultimately sector outcomes</a:t>
            </a:r>
            <a:endParaRPr/>
          </a:p>
        </p:txBody>
      </p:sp>
      <p:sp>
        <p:nvSpPr>
          <p:cNvPr id="165" name="Google Shape;165;g24669d77819_0_1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4669d7781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6670"/>
              </a:lnSpc>
              <a:spcBef>
                <a:spcPts val="0"/>
              </a:spcBef>
              <a:spcAft>
                <a:spcPts val="0"/>
              </a:spcAft>
              <a:buClr>
                <a:schemeClr val="dk1"/>
              </a:buClr>
              <a:buSzPts val="1100"/>
              <a:buFont typeface="Arial"/>
              <a:buNone/>
            </a:pPr>
            <a:r>
              <a:rPr lang="en-US">
                <a:solidFill>
                  <a:srgbClr val="212121"/>
                </a:solidFill>
                <a:latin typeface="Lato"/>
                <a:ea typeface="Lato"/>
                <a:cs typeface="Lato"/>
                <a:sym typeface="Lato"/>
              </a:rPr>
              <a:t>2 minutes [@7mins]</a:t>
            </a:r>
            <a:endParaRPr>
              <a:solidFill>
                <a:srgbClr val="21212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a:solidFill>
                  <a:schemeClr val="dk1"/>
                </a:solidFill>
              </a:rPr>
              <a:t>Melissa: read the questions  </a:t>
            </a:r>
            <a:endParaRPr>
              <a:solidFill>
                <a:schemeClr val="dk1"/>
              </a:solidFill>
            </a:endParaRPr>
          </a:p>
        </p:txBody>
      </p:sp>
      <p:sp>
        <p:nvSpPr>
          <p:cNvPr id="178" name="Google Shape;178;g24669d77819_0_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4f5c49cb0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4f5c49cb0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49415a689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4 minutes [show only if we’re ealy] [@10mins]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189" name="Google Shape;189;g249415a689d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4921cd38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2 minutes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A 7 university consortium runs a comprehensive research program to report on the impact of the programs on families' empowerment, hope, agency, goal achievement and well-being.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Quantitative and qualitative data analyses describe how families organise into peer support groups which feed a leadership pipeline to generate system change.</a:t>
            </a:r>
            <a:endParaRPr>
              <a:solidFill>
                <a:schemeClr val="dk1"/>
              </a:solidFill>
            </a:endParaRPr>
          </a:p>
        </p:txBody>
      </p:sp>
      <p:sp>
        <p:nvSpPr>
          <p:cNvPr id="199" name="Google Shape;199;g24921cd387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bb1abb8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1 minute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At a glance… parents report these outcomes for their children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
        <p:nvSpPr>
          <p:cNvPr id="210" name="Google Shape;210;g24bb1abb81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4669d778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minute</a:t>
            </a:r>
            <a:endParaRPr/>
          </a:p>
          <a:p>
            <a:pPr marL="0" lvl="0" indent="0" algn="l" rtl="0">
              <a:spcBef>
                <a:spcPts val="0"/>
              </a:spcBef>
              <a:spcAft>
                <a:spcPts val="0"/>
              </a:spcAft>
              <a:buNone/>
            </a:pPr>
            <a:r>
              <a:rPr lang="en-US"/>
              <a:t>Annick</a:t>
            </a:r>
            <a:endParaRPr/>
          </a:p>
        </p:txBody>
      </p:sp>
      <p:sp>
        <p:nvSpPr>
          <p:cNvPr id="218" name="Google Shape;218;g24669d7781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4b875d6c49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4b875d6c4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1min Melissa</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9415a689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solidFill>
                  <a:schemeClr val="dk1"/>
                </a:solidFill>
              </a:rPr>
              <a:t>1 minute</a:t>
            </a:r>
            <a:endParaRPr>
              <a:solidFill>
                <a:schemeClr val="dk1"/>
              </a:solidFill>
            </a:endParaRPr>
          </a:p>
        </p:txBody>
      </p:sp>
      <p:sp>
        <p:nvSpPr>
          <p:cNvPr id="243" name="Google Shape;243;g249415a689d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4e69c7f698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4e69c7f69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49415a689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End of presentation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solidFill>
                  <a:schemeClr val="dk1"/>
                </a:solidFill>
              </a:rPr>
              <a:t>I co-founded Plumtree Learning, an organisation run by parents raising children and youth with support needs whose mission is to build family capacity through participation.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Rooted in evidence: Systems-Informed Positive Psychology framework,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Now &amp; Next is the first 'by families, for families' program of its kind to be offered worldwide.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In 2015, we  launched a program co-designed and facilitated by families, for families.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Since our launch over 4500 families and professionals have participated in some of these programs which have evolved to become a cornerstone of the early childhood intervention (ECI) service delivery for providers located in Australia, New Zealand, and Canada.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What we learnt? That we were creating change beyond individual families into the disability sector. We were building a family leadership pipeline to drive change in the sector.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 aim to challenge disability sectors world-wide by identifying and activating the leverage points that can impact this sustainable change. </a:t>
            </a:r>
            <a:endParaRPr>
              <a:solidFill>
                <a:schemeClr val="dk1"/>
              </a:solidFill>
            </a:endParaRPr>
          </a:p>
          <a:p>
            <a:pPr marL="0" lvl="0" indent="0" algn="l" rtl="0">
              <a:spcBef>
                <a:spcPts val="0"/>
              </a:spcBef>
              <a:spcAft>
                <a:spcPts val="0"/>
              </a:spcAft>
              <a:buNone/>
            </a:pPr>
            <a:endParaRPr/>
          </a:p>
        </p:txBody>
      </p:sp>
      <p:sp>
        <p:nvSpPr>
          <p:cNvPr id="259" name="Google Shape;259;g249415a689d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4a288f6359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4a288f635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4921cd387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Family-centred models support families to create different outcomes.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3"/>
              </a:rPr>
              <a:t>https://www.unicef.org/eca/media/22066/file/Case%20study%204.pdf</a:t>
            </a:r>
            <a:r>
              <a:rPr lang="en-US">
                <a:solidFill>
                  <a:schemeClr val="dk1"/>
                </a:solidFill>
              </a:rPr>
              <a:t> p.2 “</a:t>
            </a:r>
            <a:r>
              <a:rPr lang="en-US" i="1">
                <a:solidFill>
                  <a:schemeClr val="dk1"/>
                </a:solidFill>
              </a:rPr>
              <a:t>ECI services should be based on family leadership, participation and needs in planning of services and provision of all or most of the services in the natural environment of the child as part of daily family routines</a:t>
            </a:r>
            <a:r>
              <a:rPr lang="en-US">
                <a:solidFill>
                  <a:schemeClr val="dk1"/>
                </a:solidFill>
              </a:rPr>
              <a:t>”</a:t>
            </a:r>
            <a:endParaRPr/>
          </a:p>
        </p:txBody>
      </p:sp>
      <p:sp>
        <p:nvSpPr>
          <p:cNvPr id="283" name="Google Shape;283;g24921cd3879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4f5c49cb0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4f5c49cb0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4669d7781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Explain the system view of the levers of change</a:t>
            </a:r>
            <a:endParaRPr/>
          </a:p>
          <a:p>
            <a:pPr marL="0" lvl="0" indent="0" algn="l" rtl="0">
              <a:spcBef>
                <a:spcPts val="0"/>
              </a:spcBef>
              <a:spcAft>
                <a:spcPts val="0"/>
              </a:spcAft>
              <a:buNone/>
            </a:pPr>
            <a:endParaRPr/>
          </a:p>
          <a:p>
            <a:pPr marL="0" lvl="0" indent="0" algn="l" rtl="0">
              <a:spcBef>
                <a:spcPts val="0"/>
              </a:spcBef>
              <a:spcAft>
                <a:spcPts val="0"/>
              </a:spcAft>
              <a:buNone/>
            </a:pPr>
            <a:r>
              <a:rPr lang="en-US"/>
              <a:t>Building family leadership addresses one the most central paradigms of the disability sector - that parents can be core agents of change.</a:t>
            </a:r>
            <a:endParaRPr/>
          </a:p>
          <a:p>
            <a:pPr marL="0" lvl="0" indent="0" algn="l" rtl="0">
              <a:spcBef>
                <a:spcPts val="0"/>
              </a:spcBef>
              <a:spcAft>
                <a:spcPts val="0"/>
              </a:spcAft>
              <a:buNone/>
            </a:pPr>
            <a:r>
              <a:rPr lang="en-US"/>
              <a:t>It is found at the top of the change levers classification!</a:t>
            </a:r>
            <a:endParaRPr/>
          </a:p>
        </p:txBody>
      </p:sp>
      <p:sp>
        <p:nvSpPr>
          <p:cNvPr id="296" name="Google Shape;296;g24669d77819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4921cd3879_0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4921cd387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66670"/>
              </a:lnSpc>
              <a:spcBef>
                <a:spcPts val="0"/>
              </a:spcBef>
              <a:spcAft>
                <a:spcPts val="0"/>
              </a:spcAft>
              <a:buClr>
                <a:schemeClr val="dk1"/>
              </a:buClr>
              <a:buSzPts val="11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4669d7781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5 minutes - Melissa</a:t>
            </a:r>
            <a:endParaRPr/>
          </a:p>
          <a:p>
            <a:pPr marL="0" lvl="0" indent="0" algn="l" rtl="0">
              <a:spcBef>
                <a:spcPts val="0"/>
              </a:spcBef>
              <a:spcAft>
                <a:spcPts val="0"/>
              </a:spcAft>
              <a:buNone/>
            </a:pPr>
            <a:endParaRPr/>
          </a:p>
          <a:p>
            <a:pPr marL="0" lvl="0" indent="0" algn="l" rtl="0">
              <a:spcBef>
                <a:spcPts val="0"/>
              </a:spcBef>
              <a:spcAft>
                <a:spcPts val="0"/>
              </a:spcAft>
              <a:buNone/>
            </a:pPr>
            <a:r>
              <a:rPr lang="en-US" b="1"/>
              <a:t>Family-centred is talked about everywhere… but are these models really tapping into the strengths of the families and mobilising them for sector change? … </a:t>
            </a:r>
            <a:r>
              <a:rPr lang="en-US">
                <a:solidFill>
                  <a:schemeClr val="dk1"/>
                </a:solidFill>
              </a:rPr>
              <a:t>These models support families to create different outcomes.</a:t>
            </a:r>
            <a:endParaRPr b="1"/>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Hohepa’s experience/</a:t>
            </a:r>
            <a:r>
              <a:rPr lang="en-US">
                <a:solidFill>
                  <a:schemeClr val="dk1"/>
                </a:solidFill>
              </a:rPr>
              <a:t>asks the audience to relate to the poll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Our solution is to harness the yet untapped potential of families. As they build novel positive partnerships with professionals, they create unique outcomes for their children (based on the goals that they have formulated) and their families - as they grow their agency and expand their informal networks.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4" name="Google Shape;314;g24669d77819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921cd3879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4921cd387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minute</a:t>
            </a:r>
            <a:endParaRPr/>
          </a:p>
          <a:p>
            <a:pPr marL="0" lvl="0" indent="0" algn="l" rtl="0">
              <a:spcBef>
                <a:spcPts val="0"/>
              </a:spcBef>
              <a:spcAft>
                <a:spcPts val="0"/>
              </a:spcAft>
              <a:buNone/>
            </a:pPr>
            <a:endParaRPr/>
          </a:p>
          <a:p>
            <a:pPr marL="0" lvl="0" indent="0" algn="l" rtl="0">
              <a:spcBef>
                <a:spcPts val="0"/>
              </a:spcBef>
              <a:spcAft>
                <a:spcPts val="0"/>
              </a:spcAft>
              <a:buNone/>
            </a:pPr>
            <a:r>
              <a:rPr lang="en-US"/>
              <a:t>At a glance, benefits reported by participants</a:t>
            </a: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4e69c7f69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4e69c7f6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4f5c49cb0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4f5c49cb0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4f5c49cb0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4f5c49cb0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4f5c49cb0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4f5c49cb0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4f5c49cb0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4f5c49cb0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4f5c49cb0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4f5c49cb0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8900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jpg"/><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3.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31.jp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www.easpd.eu/fileadmin/user_upload/Publications/Family-Centred_ECI_PP_EASPD_The_best_start_in_life.pdf"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www.researchgate.net/publication/341624405_Promoting_the_Social_Inclusion_of_Children_with_ASD_A_Family-Centred_Intervention"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docs.google.com/document/u/0/d/1eQx3o2H-ZV9TWZ_47yMrIgDzWDRGz05Z/edit"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s://vimeo.com/28174629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sites.google.com/view/introducing-now-and-next/research-reports?authuser=0" TargetMode="External"/><Relationship Id="rId5" Type="http://schemas.openxmlformats.org/officeDocument/2006/relationships/image" Target="../media/image34.pn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www.frontiersin.org/articles/10.3389/fpsyg.2021.663640/ful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tinyurl.com/easpd-families" TargetMode="External"/><Relationship Id="rId3" Type="http://schemas.openxmlformats.org/officeDocument/2006/relationships/image" Target="../media/image31.jpg"/><Relationship Id="rId7" Type="http://schemas.openxmlformats.org/officeDocument/2006/relationships/image" Target="../media/image32.png"/><Relationship Id="rId12"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mailto:melissa@plumtreelearning.com" TargetMode="External"/><Relationship Id="rId5" Type="http://schemas.openxmlformats.org/officeDocument/2006/relationships/image" Target="../media/image3.png"/><Relationship Id="rId10" Type="http://schemas.openxmlformats.org/officeDocument/2006/relationships/hyperlink" Target="mailto:annick@plumtreelearning.com" TargetMode="External"/><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www.unicef.org/eca/media/22066/file/Case%20study%204.pdf"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donellameadows.org/archives/leverage-points-places-to-intervene-in-a-system/"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76393" y="-3656464"/>
            <a:ext cx="12737985" cy="12750686"/>
            <a:chOff x="1954665" y="1584102"/>
            <a:chExt cx="13445451" cy="13864880"/>
          </a:xfrm>
        </p:grpSpPr>
        <p:grpSp>
          <p:nvGrpSpPr>
            <p:cNvPr id="3" name="Group 3"/>
            <p:cNvGrpSpPr>
              <a:grpSpLocks noChangeAspect="1"/>
            </p:cNvGrpSpPr>
            <p:nvPr/>
          </p:nvGrpSpPr>
          <p:grpSpPr>
            <a:xfrm rot="-953645">
              <a:off x="1954665" y="1584102"/>
              <a:ext cx="13445451" cy="13443918"/>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5" name="Group 5"/>
            <p:cNvGrpSpPr>
              <a:grpSpLocks noChangeAspect="1"/>
            </p:cNvGrpSpPr>
            <p:nvPr/>
          </p:nvGrpSpPr>
          <p:grpSpPr>
            <a:xfrm rot="-6337366">
              <a:off x="1596332" y="3142663"/>
              <a:ext cx="12987785" cy="11624853"/>
              <a:chOff x="-4553" y="858936"/>
              <a:chExt cx="13009880" cy="11644630"/>
            </a:xfrm>
          </p:grpSpPr>
          <p:sp>
            <p:nvSpPr>
              <p:cNvPr id="6" name="Freeform 6"/>
              <p:cNvSpPr/>
              <p:nvPr/>
            </p:nvSpPr>
            <p:spPr>
              <a:xfrm>
                <a:off x="-4553" y="858936"/>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solidFill>
                  <a:srgbClr val="000000"/>
                </a:solidFill>
              </a:ln>
            </p:spPr>
          </p:sp>
        </p:grpSp>
        <p:grpSp>
          <p:nvGrpSpPr>
            <p:cNvPr id="7" name="Group 7"/>
            <p:cNvGrpSpPr>
              <a:grpSpLocks noChangeAspect="1"/>
            </p:cNvGrpSpPr>
            <p:nvPr/>
          </p:nvGrpSpPr>
          <p:grpSpPr>
            <a:xfrm>
              <a:off x="2602063" y="3494480"/>
              <a:ext cx="10420241" cy="1067392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8449" r="-34912"/>
                </a:stretch>
              </a:blipFill>
            </p:spPr>
          </p:sp>
        </p:grpSp>
      </p:grpSp>
      <p:grpSp>
        <p:nvGrpSpPr>
          <p:cNvPr id="9" name="Group 9"/>
          <p:cNvGrpSpPr/>
          <p:nvPr/>
        </p:nvGrpSpPr>
        <p:grpSpPr>
          <a:xfrm>
            <a:off x="414247" y="9094222"/>
            <a:ext cx="10000190" cy="1035604"/>
            <a:chOff x="0" y="0"/>
            <a:chExt cx="13333587" cy="1380805"/>
          </a:xfrm>
        </p:grpSpPr>
        <p:pic>
          <p:nvPicPr>
            <p:cNvPr id="10" name="Picture 10"/>
            <p:cNvPicPr>
              <a:picLocks noChangeAspect="1"/>
            </p:cNvPicPr>
            <p:nvPr/>
          </p:nvPicPr>
          <p:blipFill>
            <a:blip r:embed="rId3"/>
            <a:srcRect l="25167" t="26606" r="30815" b="38289"/>
            <a:stretch>
              <a:fillRect/>
            </a:stretch>
          </p:blipFill>
          <p:spPr>
            <a:xfrm>
              <a:off x="0" y="0"/>
              <a:ext cx="1224348" cy="1380805"/>
            </a:xfrm>
            <a:prstGeom prst="rect">
              <a:avLst/>
            </a:prstGeom>
          </p:spPr>
        </p:pic>
        <p:pic>
          <p:nvPicPr>
            <p:cNvPr id="11" name="Picture 11"/>
            <p:cNvPicPr>
              <a:picLocks noChangeAspect="1"/>
            </p:cNvPicPr>
            <p:nvPr/>
          </p:nvPicPr>
          <p:blipFill>
            <a:blip r:embed="rId4"/>
            <a:srcRect/>
            <a:stretch>
              <a:fillRect/>
            </a:stretch>
          </p:blipFill>
          <p:spPr>
            <a:xfrm>
              <a:off x="833138" y="66212"/>
              <a:ext cx="1851541" cy="1314594"/>
            </a:xfrm>
            <a:prstGeom prst="rect">
              <a:avLst/>
            </a:prstGeom>
          </p:spPr>
        </p:pic>
        <p:pic>
          <p:nvPicPr>
            <p:cNvPr id="12" name="Picture 12"/>
            <p:cNvPicPr>
              <a:picLocks noChangeAspect="1"/>
            </p:cNvPicPr>
            <p:nvPr/>
          </p:nvPicPr>
          <p:blipFill>
            <a:blip r:embed="rId5"/>
            <a:srcRect/>
            <a:stretch>
              <a:fillRect/>
            </a:stretch>
          </p:blipFill>
          <p:spPr>
            <a:xfrm>
              <a:off x="2523760" y="277604"/>
              <a:ext cx="1466611" cy="901965"/>
            </a:xfrm>
            <a:prstGeom prst="rect">
              <a:avLst/>
            </a:prstGeom>
          </p:spPr>
        </p:pic>
        <p:pic>
          <p:nvPicPr>
            <p:cNvPr id="13" name="Picture 13"/>
            <p:cNvPicPr>
              <a:picLocks noChangeAspect="1"/>
            </p:cNvPicPr>
            <p:nvPr/>
          </p:nvPicPr>
          <p:blipFill>
            <a:blip r:embed="rId6"/>
            <a:srcRect/>
            <a:stretch>
              <a:fillRect/>
            </a:stretch>
          </p:blipFill>
          <p:spPr>
            <a:xfrm>
              <a:off x="3990371" y="167863"/>
              <a:ext cx="1045431" cy="1011707"/>
            </a:xfrm>
            <a:prstGeom prst="rect">
              <a:avLst/>
            </a:prstGeom>
          </p:spPr>
        </p:pic>
        <p:sp>
          <p:nvSpPr>
            <p:cNvPr id="14" name="TextBox 14"/>
            <p:cNvSpPr txBox="1"/>
            <p:nvPr/>
          </p:nvSpPr>
          <p:spPr>
            <a:xfrm>
              <a:off x="8870992" y="270244"/>
              <a:ext cx="4462595" cy="773643"/>
            </a:xfrm>
            <a:prstGeom prst="rect">
              <a:avLst/>
            </a:prstGeom>
          </p:spPr>
          <p:txBody>
            <a:bodyPr lIns="0" tIns="0" rIns="0" bIns="0" rtlCol="0" anchor="t">
              <a:spAutoFit/>
            </a:bodyPr>
            <a:lstStyle/>
            <a:p>
              <a:pPr algn="ctr">
                <a:lnSpc>
                  <a:spcPts val="4899"/>
                </a:lnSpc>
              </a:pPr>
              <a:r>
                <a:rPr lang="en-US" sz="3200" dirty="0">
                  <a:solidFill>
                    <a:srgbClr val="015C60"/>
                  </a:solidFill>
                  <a:latin typeface="Roboto Condensed"/>
                </a:rPr>
                <a:t>#FamilyCentredECI</a:t>
              </a:r>
            </a:p>
          </p:txBody>
        </p:sp>
      </p:grpSp>
      <p:grpSp>
        <p:nvGrpSpPr>
          <p:cNvPr id="15" name="Group 15"/>
          <p:cNvGrpSpPr/>
          <p:nvPr/>
        </p:nvGrpSpPr>
        <p:grpSpPr>
          <a:xfrm>
            <a:off x="14448590" y="9519494"/>
            <a:ext cx="3839410" cy="610332"/>
            <a:chOff x="0" y="0"/>
            <a:chExt cx="5119214" cy="813776"/>
          </a:xfrm>
        </p:grpSpPr>
        <p:pic>
          <p:nvPicPr>
            <p:cNvPr id="16" name="Picture 16"/>
            <p:cNvPicPr>
              <a:picLocks noChangeAspect="1"/>
            </p:cNvPicPr>
            <p:nvPr/>
          </p:nvPicPr>
          <p:blipFill>
            <a:blip r:embed="rId7"/>
            <a:srcRect/>
            <a:stretch>
              <a:fillRect/>
            </a:stretch>
          </p:blipFill>
          <p:spPr>
            <a:xfrm>
              <a:off x="0" y="0"/>
              <a:ext cx="1546826" cy="813776"/>
            </a:xfrm>
            <a:prstGeom prst="rect">
              <a:avLst/>
            </a:prstGeom>
          </p:spPr>
        </p:pic>
        <p:pic>
          <p:nvPicPr>
            <p:cNvPr id="17" name="Picture 17"/>
            <p:cNvPicPr>
              <a:picLocks noChangeAspect="1"/>
            </p:cNvPicPr>
            <p:nvPr/>
          </p:nvPicPr>
          <p:blipFill>
            <a:blip r:embed="rId8"/>
            <a:srcRect/>
            <a:stretch>
              <a:fillRect/>
            </a:stretch>
          </p:blipFill>
          <p:spPr>
            <a:xfrm>
              <a:off x="1599313" y="0"/>
              <a:ext cx="3519901" cy="739179"/>
            </a:xfrm>
            <a:prstGeom prst="rect">
              <a:avLst/>
            </a:prstGeom>
          </p:spPr>
        </p:pic>
      </p:grpSp>
      <p:pic>
        <p:nvPicPr>
          <p:cNvPr id="18" name="Picture 18"/>
          <p:cNvPicPr>
            <a:picLocks noChangeAspect="1"/>
          </p:cNvPicPr>
          <p:nvPr/>
        </p:nvPicPr>
        <p:blipFill>
          <a:blip r:embed="rId9"/>
          <a:srcRect l="12705" t="37209" r="7260" b="39371"/>
          <a:stretch>
            <a:fillRect/>
          </a:stretch>
        </p:blipFill>
        <p:spPr>
          <a:xfrm>
            <a:off x="414247" y="476816"/>
            <a:ext cx="6088433" cy="1781523"/>
          </a:xfrm>
          <a:prstGeom prst="rect">
            <a:avLst/>
          </a:prstGeom>
        </p:spPr>
      </p:pic>
      <p:sp>
        <p:nvSpPr>
          <p:cNvPr id="19" name="TextBox 19"/>
          <p:cNvSpPr txBox="1"/>
          <p:nvPr/>
        </p:nvSpPr>
        <p:spPr>
          <a:xfrm>
            <a:off x="122762" y="2188901"/>
            <a:ext cx="10386365" cy="2726516"/>
          </a:xfrm>
          <a:prstGeom prst="rect">
            <a:avLst/>
          </a:prstGeom>
        </p:spPr>
        <p:txBody>
          <a:bodyPr wrap="square" lIns="0" tIns="0" rIns="0" bIns="0" rtlCol="0" anchor="t">
            <a:spAutoFit/>
          </a:bodyPr>
          <a:lstStyle/>
          <a:p>
            <a:pPr algn="ctr">
              <a:lnSpc>
                <a:spcPts val="11502"/>
              </a:lnSpc>
            </a:pPr>
            <a:r>
              <a:rPr lang="en-US" sz="4400" dirty="0">
                <a:solidFill>
                  <a:srgbClr val="015C60"/>
                </a:solidFill>
                <a:latin typeface="Open Sans Bold Bold"/>
              </a:rPr>
              <a:t>Work</a:t>
            </a:r>
            <a:r>
              <a:rPr lang="hu-HU" sz="4400" dirty="0">
                <a:solidFill>
                  <a:srgbClr val="015C60"/>
                </a:solidFill>
                <a:latin typeface="Open Sans Bold Bold"/>
              </a:rPr>
              <a:t>s</a:t>
            </a:r>
            <a:r>
              <a:rPr lang="en-US" sz="4400" dirty="0">
                <a:solidFill>
                  <a:srgbClr val="015C60"/>
                </a:solidFill>
                <a:latin typeface="Open Sans Bold Bold"/>
              </a:rPr>
              <a:t>hop </a:t>
            </a:r>
            <a:r>
              <a:rPr lang="hu-HU" sz="4400" dirty="0">
                <a:solidFill>
                  <a:srgbClr val="015C60"/>
                </a:solidFill>
                <a:latin typeface="Open Sans Bold Bold"/>
              </a:rPr>
              <a:t>8</a:t>
            </a:r>
            <a:r>
              <a:rPr lang="en-US" sz="4400" dirty="0">
                <a:solidFill>
                  <a:srgbClr val="015C60"/>
                </a:solidFill>
                <a:latin typeface="Open Sans Bold Bold"/>
              </a:rPr>
              <a:t>: Training parents, the Denver Model and now and next</a:t>
            </a:r>
          </a:p>
        </p:txBody>
      </p:sp>
      <p:sp>
        <p:nvSpPr>
          <p:cNvPr id="20" name="TextBox 20"/>
          <p:cNvSpPr txBox="1"/>
          <p:nvPr/>
        </p:nvSpPr>
        <p:spPr>
          <a:xfrm>
            <a:off x="-1021022" y="5700020"/>
            <a:ext cx="10960732" cy="1903470"/>
          </a:xfrm>
          <a:prstGeom prst="rect">
            <a:avLst/>
          </a:prstGeom>
        </p:spPr>
        <p:txBody>
          <a:bodyPr wrap="square" lIns="0" tIns="0" rIns="0" bIns="0" rtlCol="0" anchor="t">
            <a:spAutoFit/>
          </a:bodyPr>
          <a:lstStyle/>
          <a:p>
            <a:pPr algn="ctr">
              <a:lnSpc>
                <a:spcPts val="7419"/>
              </a:lnSpc>
            </a:pPr>
            <a:r>
              <a:rPr lang="en-US" sz="4800" dirty="0">
                <a:solidFill>
                  <a:srgbClr val="015C60"/>
                </a:solidFill>
                <a:latin typeface="Open Sans"/>
              </a:rPr>
              <a:t>Moderator:  </a:t>
            </a:r>
            <a:r>
              <a:rPr lang="hu-HU" sz="4800" dirty="0">
                <a:latin typeface="Open Sans"/>
              </a:rPr>
              <a:t>Fabiana Scarano</a:t>
            </a:r>
            <a:endParaRPr lang="en-US" sz="4800" dirty="0">
              <a:latin typeface="Open Sans"/>
            </a:endParaRPr>
          </a:p>
          <a:p>
            <a:pPr algn="ctr">
              <a:lnSpc>
                <a:spcPts val="8119"/>
              </a:lnSpc>
            </a:pPr>
            <a:endParaRPr lang="en-US" sz="5299" dirty="0">
              <a:solidFill>
                <a:srgbClr val="015C60"/>
              </a:solidFill>
              <a:latin typeface="Open Sans"/>
            </a:endParaRPr>
          </a:p>
        </p:txBody>
      </p:sp>
      <p:sp>
        <p:nvSpPr>
          <p:cNvPr id="21" name="TextBox 21"/>
          <p:cNvSpPr txBox="1"/>
          <p:nvPr/>
        </p:nvSpPr>
        <p:spPr>
          <a:xfrm>
            <a:off x="-1928909" y="6693095"/>
            <a:ext cx="13822876" cy="1463157"/>
          </a:xfrm>
          <a:prstGeom prst="rect">
            <a:avLst/>
          </a:prstGeom>
        </p:spPr>
        <p:txBody>
          <a:bodyPr wrap="square" lIns="0" tIns="0" rIns="0" bIns="0" rtlCol="0" anchor="t">
            <a:spAutoFit/>
          </a:bodyPr>
          <a:lstStyle/>
          <a:p>
            <a:pPr algn="ctr">
              <a:lnSpc>
                <a:spcPts val="5879"/>
              </a:lnSpc>
              <a:spcBef>
                <a:spcPct val="0"/>
              </a:spcBef>
            </a:pPr>
            <a:r>
              <a:rPr lang="hu-HU" sz="4199" dirty="0">
                <a:solidFill>
                  <a:srgbClr val="015C60"/>
                </a:solidFill>
                <a:latin typeface="Open Sans"/>
              </a:rPr>
              <a:t>   </a:t>
            </a:r>
            <a:r>
              <a:rPr lang="en-US" sz="4199" dirty="0">
                <a:solidFill>
                  <a:srgbClr val="015C60"/>
                </a:solidFill>
                <a:latin typeface="Open Sans"/>
              </a:rPr>
              <a:t>Speakers: </a:t>
            </a:r>
            <a:r>
              <a:rPr lang="en-GB" sz="4000" dirty="0">
                <a:latin typeface="Open Sans"/>
              </a:rPr>
              <a:t>Eglantina </a:t>
            </a:r>
            <a:r>
              <a:rPr lang="en-GB" sz="4000" dirty="0" err="1">
                <a:latin typeface="Open Sans"/>
              </a:rPr>
              <a:t>Shllaku</a:t>
            </a:r>
            <a:r>
              <a:rPr lang="en-GB" sz="4000" dirty="0">
                <a:latin typeface="Open Sans"/>
              </a:rPr>
              <a:t> &amp;</a:t>
            </a:r>
            <a:r>
              <a:rPr lang="hu-HU" sz="4000" dirty="0">
                <a:latin typeface="Open Sans"/>
              </a:rPr>
              <a:t> </a:t>
            </a:r>
            <a:r>
              <a:rPr lang="en-GB" sz="4000" dirty="0">
                <a:latin typeface="Open Sans"/>
              </a:rPr>
              <a:t>Enron </a:t>
            </a:r>
            <a:r>
              <a:rPr lang="en-GB" sz="4000" dirty="0" err="1">
                <a:latin typeface="Open Sans"/>
              </a:rPr>
              <a:t>Seiti</a:t>
            </a:r>
            <a:br>
              <a:rPr lang="hu-HU" sz="4000" dirty="0">
                <a:latin typeface="Open Sans"/>
              </a:rPr>
            </a:br>
            <a:r>
              <a:rPr lang="hu-HU" sz="4000" dirty="0">
                <a:latin typeface="Open Sans"/>
              </a:rPr>
              <a:t>			             </a:t>
            </a:r>
            <a:r>
              <a:rPr lang="en-GB" sz="4000" dirty="0">
                <a:latin typeface="Open Sans"/>
              </a:rPr>
              <a:t>Annick Janson, PhD &amp; Melissa Janson</a:t>
            </a:r>
            <a:endParaRPr lang="en-US" sz="4000" dirty="0">
              <a:latin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12" name="Google Shape;112;p21"/>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13" name="Google Shape;113;p21"/>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19" name="Google Shape;119;p22"/>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20" name="Google Shape;120;p22"/>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26" name="Google Shape;126;p23"/>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27" name="Google Shape;127;p23"/>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33" name="Google Shape;133;p24"/>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34" name="Google Shape;134;p24"/>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40" name="Google Shape;140;p25"/>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41" name="Google Shape;141;p25"/>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47" name="Google Shape;147;p26"/>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48" name="Google Shape;148;p26"/>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54" name="Google Shape;154;p27"/>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55" name="Google Shape;155;p27"/>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61" name="Google Shape;161;p28"/>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62" name="Google Shape;162;p28"/>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68" name="Google Shape;168;p29"/>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69" name="Google Shape;169;p29"/>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75" name="Google Shape;175;p30"/>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76" name="Google Shape;176;p30"/>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23416" y="1489150"/>
            <a:ext cx="17041200" cy="4105200"/>
          </a:xfrm>
          <a:prstGeom prst="rect">
            <a:avLst/>
          </a:prstGeom>
        </p:spPr>
        <p:txBody>
          <a:bodyPr spcFirstLastPara="1" vert="horz" wrap="square" lIns="182850" tIns="182850" rIns="182850" bIns="182850" rtlCol="0" anchor="b" anchorCtr="0">
            <a:normAutofit/>
          </a:bodyPr>
          <a:lstStyle/>
          <a:p>
            <a:pPr>
              <a:spcBef>
                <a:spcPts val="0"/>
              </a:spcBef>
            </a:pPr>
            <a:endParaRPr/>
          </a:p>
        </p:txBody>
      </p:sp>
      <p:sp>
        <p:nvSpPr>
          <p:cNvPr id="55" name="Google Shape;55;p13"/>
          <p:cNvSpPr txBox="1">
            <a:spLocks noGrp="1"/>
          </p:cNvSpPr>
          <p:nvPr>
            <p:ph type="subTitle" idx="1"/>
          </p:nvPr>
        </p:nvSpPr>
        <p:spPr>
          <a:xfrm>
            <a:off x="623400" y="5668250"/>
            <a:ext cx="17041200" cy="1585200"/>
          </a:xfrm>
          <a:prstGeom prst="rect">
            <a:avLst/>
          </a:prstGeom>
        </p:spPr>
        <p:txBody>
          <a:bodyPr spcFirstLastPara="1" vert="horz" wrap="square" lIns="182850" tIns="182850" rIns="182850" bIns="182850" rtlCol="0" anchor="t" anchorCtr="0">
            <a:normAutofit/>
          </a:bodyPr>
          <a:lstStyle/>
          <a:p>
            <a:pPr>
              <a:spcBef>
                <a:spcPts val="0"/>
              </a:spcBef>
            </a:pPr>
            <a:endParaRPr/>
          </a:p>
        </p:txBody>
      </p:sp>
      <p:pic>
        <p:nvPicPr>
          <p:cNvPr id="56" name="Google Shape;56;p1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57" name="Google Shape;57;p13"/>
          <p:cNvPicPr preferRelativeResize="0"/>
          <p:nvPr/>
        </p:nvPicPr>
        <p:blipFill>
          <a:blip r:embed="rId3">
            <a:alphaModFix/>
          </a:blip>
          <a:stretch>
            <a:fillRect/>
          </a:stretch>
        </p:blipFill>
        <p:spPr>
          <a:xfrm>
            <a:off x="304800" y="304800"/>
            <a:ext cx="18288000" cy="10287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82" name="Google Shape;182;p31"/>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83" name="Google Shape;183;p31"/>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89" name="Google Shape;189;p32"/>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90" name="Google Shape;190;p32"/>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96" name="Google Shape;196;p33"/>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97" name="Google Shape;197;p33"/>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12400648" y="-2272882"/>
            <a:ext cx="7328760" cy="8125860"/>
            <a:chOff x="121665" y="-249841"/>
            <a:chExt cx="17119272" cy="17117884"/>
          </a:xfrm>
        </p:grpSpPr>
        <p:sp>
          <p:nvSpPr>
            <p:cNvPr id="85" name="Google Shape;85;p1"/>
            <p:cNvSpPr/>
            <p:nvPr/>
          </p:nvSpPr>
          <p:spPr>
            <a:xfrm rot="-953380">
              <a:off x="1753432" y="1382241"/>
              <a:ext cx="13855738" cy="13853721"/>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rot="-6340191">
              <a:off x="1586544" y="3128111"/>
              <a:ext cx="13005366" cy="11640590"/>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2614747" y="3481796"/>
              <a:ext cx="10428961" cy="10689050"/>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18448" r="-3490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1"/>
          <p:cNvSpPr txBox="1"/>
          <p:nvPr/>
        </p:nvSpPr>
        <p:spPr>
          <a:xfrm>
            <a:off x="12332149" y="9203774"/>
            <a:ext cx="4245600" cy="7503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0" i="0" u="none" strike="noStrike" cap="none">
                <a:solidFill>
                  <a:srgbClr val="015C60"/>
                </a:solidFill>
                <a:latin typeface="Roboto Condensed"/>
                <a:ea typeface="Roboto Condensed"/>
                <a:cs typeface="Roboto Condensed"/>
                <a:sym typeface="Roboto Condensed"/>
              </a:rPr>
              <a:t>#FamilyCentredECI</a:t>
            </a:r>
            <a:endParaRPr/>
          </a:p>
        </p:txBody>
      </p:sp>
      <p:grpSp>
        <p:nvGrpSpPr>
          <p:cNvPr id="89" name="Google Shape;89;p1"/>
          <p:cNvGrpSpPr/>
          <p:nvPr/>
        </p:nvGrpSpPr>
        <p:grpSpPr>
          <a:xfrm>
            <a:off x="364169" y="9057991"/>
            <a:ext cx="8779832" cy="1039772"/>
            <a:chOff x="0" y="0"/>
            <a:chExt cx="11706443" cy="1386363"/>
          </a:xfrm>
        </p:grpSpPr>
        <p:pic>
          <p:nvPicPr>
            <p:cNvPr id="90" name="Google Shape;90;p1"/>
            <p:cNvPicPr preferRelativeResize="0"/>
            <p:nvPr/>
          </p:nvPicPr>
          <p:blipFill rotWithShape="1">
            <a:blip r:embed="rId4">
              <a:alphaModFix/>
            </a:blip>
            <a:srcRect/>
            <a:stretch/>
          </p:blipFill>
          <p:spPr>
            <a:xfrm>
              <a:off x="0" y="242200"/>
              <a:ext cx="1466611" cy="901965"/>
            </a:xfrm>
            <a:prstGeom prst="rect">
              <a:avLst/>
            </a:prstGeom>
            <a:noFill/>
            <a:ln>
              <a:noFill/>
            </a:ln>
          </p:spPr>
        </p:pic>
        <p:pic>
          <p:nvPicPr>
            <p:cNvPr id="91" name="Google Shape;91;p1"/>
            <p:cNvPicPr preferRelativeResize="0"/>
            <p:nvPr/>
          </p:nvPicPr>
          <p:blipFill rotWithShape="1">
            <a:blip r:embed="rId5">
              <a:alphaModFix/>
            </a:blip>
            <a:srcRect l="25165" t="26606" r="30816" b="38288"/>
            <a:stretch/>
          </p:blipFill>
          <p:spPr>
            <a:xfrm>
              <a:off x="3318151" y="5559"/>
              <a:ext cx="1224348" cy="1380804"/>
            </a:xfrm>
            <a:prstGeom prst="rect">
              <a:avLst/>
            </a:prstGeom>
            <a:noFill/>
            <a:ln>
              <a:noFill/>
            </a:ln>
          </p:spPr>
        </p:pic>
        <p:pic>
          <p:nvPicPr>
            <p:cNvPr id="92" name="Google Shape;92;p1"/>
            <p:cNvPicPr preferRelativeResize="0"/>
            <p:nvPr/>
          </p:nvPicPr>
          <p:blipFill rotWithShape="1">
            <a:blip r:embed="rId6">
              <a:alphaModFix/>
            </a:blip>
            <a:srcRect/>
            <a:stretch/>
          </p:blipFill>
          <p:spPr>
            <a:xfrm>
              <a:off x="1466611" y="0"/>
              <a:ext cx="1851540" cy="1314594"/>
            </a:xfrm>
            <a:prstGeom prst="rect">
              <a:avLst/>
            </a:prstGeom>
            <a:noFill/>
            <a:ln>
              <a:noFill/>
            </a:ln>
          </p:spPr>
        </p:pic>
        <p:pic>
          <p:nvPicPr>
            <p:cNvPr id="93" name="Google Shape;93;p1"/>
            <p:cNvPicPr preferRelativeResize="0"/>
            <p:nvPr/>
          </p:nvPicPr>
          <p:blipFill rotWithShape="1">
            <a:blip r:embed="rId7">
              <a:alphaModFix/>
            </a:blip>
            <a:srcRect/>
            <a:stretch/>
          </p:blipFill>
          <p:spPr>
            <a:xfrm>
              <a:off x="4770610" y="215836"/>
              <a:ext cx="1045431" cy="1011707"/>
            </a:xfrm>
            <a:prstGeom prst="rect">
              <a:avLst/>
            </a:prstGeom>
            <a:noFill/>
            <a:ln>
              <a:noFill/>
            </a:ln>
          </p:spPr>
        </p:pic>
        <p:pic>
          <p:nvPicPr>
            <p:cNvPr id="94" name="Google Shape;94;p1"/>
            <p:cNvPicPr preferRelativeResize="0"/>
            <p:nvPr/>
          </p:nvPicPr>
          <p:blipFill rotWithShape="1">
            <a:blip r:embed="rId8">
              <a:alphaModFix/>
            </a:blip>
            <a:srcRect/>
            <a:stretch/>
          </p:blipFill>
          <p:spPr>
            <a:xfrm>
              <a:off x="6160542" y="471783"/>
              <a:ext cx="1326274" cy="697745"/>
            </a:xfrm>
            <a:prstGeom prst="rect">
              <a:avLst/>
            </a:prstGeom>
            <a:noFill/>
            <a:ln>
              <a:noFill/>
            </a:ln>
          </p:spPr>
        </p:pic>
        <p:pic>
          <p:nvPicPr>
            <p:cNvPr id="95" name="Google Shape;95;p1"/>
            <p:cNvPicPr preferRelativeResize="0"/>
            <p:nvPr/>
          </p:nvPicPr>
          <p:blipFill rotWithShape="1">
            <a:blip r:embed="rId9">
              <a:alphaModFix/>
            </a:blip>
            <a:srcRect/>
            <a:stretch/>
          </p:blipFill>
          <p:spPr>
            <a:xfrm>
              <a:off x="7831316" y="413767"/>
              <a:ext cx="3875127" cy="813776"/>
            </a:xfrm>
            <a:prstGeom prst="rect">
              <a:avLst/>
            </a:prstGeom>
            <a:noFill/>
            <a:ln>
              <a:noFill/>
            </a:ln>
          </p:spPr>
        </p:pic>
      </p:grpSp>
      <p:pic>
        <p:nvPicPr>
          <p:cNvPr id="96" name="Google Shape;96;p1"/>
          <p:cNvPicPr preferRelativeResize="0"/>
          <p:nvPr/>
        </p:nvPicPr>
        <p:blipFill rotWithShape="1">
          <a:blip r:embed="rId10">
            <a:alphaModFix/>
          </a:blip>
          <a:srcRect l="12701" t="37209" r="7266" b="39370"/>
          <a:stretch/>
        </p:blipFill>
        <p:spPr>
          <a:xfrm>
            <a:off x="414247" y="476816"/>
            <a:ext cx="6088433" cy="1781523"/>
          </a:xfrm>
          <a:prstGeom prst="rect">
            <a:avLst/>
          </a:prstGeom>
          <a:noFill/>
          <a:ln>
            <a:noFill/>
          </a:ln>
        </p:spPr>
      </p:pic>
      <p:sp>
        <p:nvSpPr>
          <p:cNvPr id="97" name="Google Shape;97;p1"/>
          <p:cNvSpPr txBox="1"/>
          <p:nvPr/>
        </p:nvSpPr>
        <p:spPr>
          <a:xfrm>
            <a:off x="216800" y="3395438"/>
            <a:ext cx="11196300" cy="2111400"/>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5716" b="1">
                <a:solidFill>
                  <a:srgbClr val="015C60"/>
                </a:solidFill>
                <a:latin typeface="Open Sans"/>
                <a:ea typeface="Open Sans"/>
                <a:cs typeface="Open Sans"/>
                <a:sym typeface="Open Sans"/>
              </a:rPr>
              <a:t>Can family participation</a:t>
            </a:r>
            <a:endParaRPr sz="5716" b="1">
              <a:solidFill>
                <a:srgbClr val="015C60"/>
              </a:solidFill>
              <a:latin typeface="Open Sans"/>
              <a:ea typeface="Open Sans"/>
              <a:cs typeface="Open Sans"/>
              <a:sym typeface="Open Sans"/>
            </a:endParaRPr>
          </a:p>
          <a:p>
            <a:pPr marL="0" marR="0" lvl="0" indent="0" algn="ctr" rtl="0">
              <a:lnSpc>
                <a:spcPct val="139995"/>
              </a:lnSpc>
              <a:spcBef>
                <a:spcPts val="0"/>
              </a:spcBef>
              <a:spcAft>
                <a:spcPts val="0"/>
              </a:spcAft>
              <a:buNone/>
            </a:pPr>
            <a:r>
              <a:rPr lang="en-US" sz="5716" b="1">
                <a:solidFill>
                  <a:srgbClr val="015C60"/>
                </a:solidFill>
                <a:latin typeface="Open Sans"/>
                <a:ea typeface="Open Sans"/>
                <a:cs typeface="Open Sans"/>
                <a:sym typeface="Open Sans"/>
              </a:rPr>
              <a:t> be a game changer?</a:t>
            </a:r>
            <a:endParaRPr sz="1900"/>
          </a:p>
        </p:txBody>
      </p:sp>
      <p:sp>
        <p:nvSpPr>
          <p:cNvPr id="98" name="Google Shape;98;p1"/>
          <p:cNvSpPr txBox="1"/>
          <p:nvPr/>
        </p:nvSpPr>
        <p:spPr>
          <a:xfrm>
            <a:off x="1208350" y="6412625"/>
            <a:ext cx="13733100" cy="2397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4099">
                <a:solidFill>
                  <a:srgbClr val="015C60"/>
                </a:solidFill>
                <a:latin typeface="Open Sans"/>
                <a:ea typeface="Open Sans"/>
                <a:cs typeface="Open Sans"/>
                <a:sym typeface="Open Sans"/>
              </a:rPr>
              <a:t>Annick Janson, Clinical Psychologist, PhD</a:t>
            </a:r>
            <a:endParaRPr sz="4099">
              <a:solidFill>
                <a:srgbClr val="015C60"/>
              </a:solidFill>
              <a:latin typeface="Open Sans"/>
              <a:ea typeface="Open Sans"/>
              <a:cs typeface="Open Sans"/>
              <a:sym typeface="Open Sans"/>
            </a:endParaRPr>
          </a:p>
          <a:p>
            <a:pPr marL="0" marR="0" lvl="0" indent="0" algn="l" rtl="0">
              <a:lnSpc>
                <a:spcPct val="140007"/>
              </a:lnSpc>
              <a:spcBef>
                <a:spcPts val="0"/>
              </a:spcBef>
              <a:spcAft>
                <a:spcPts val="0"/>
              </a:spcAft>
              <a:buNone/>
            </a:pPr>
            <a:r>
              <a:rPr lang="en-US" sz="4099">
                <a:solidFill>
                  <a:srgbClr val="015C60"/>
                </a:solidFill>
                <a:latin typeface="Open Sans"/>
                <a:ea typeface="Open Sans"/>
                <a:cs typeface="Open Sans"/>
                <a:sym typeface="Open Sans"/>
              </a:rPr>
              <a:t>Melissa Janson, Psychologist, MA (Applied), PGDip</a:t>
            </a:r>
            <a:endParaRPr sz="4099">
              <a:solidFill>
                <a:srgbClr val="015C60"/>
              </a:solidFill>
              <a:latin typeface="Open Sans"/>
              <a:ea typeface="Open Sans"/>
              <a:cs typeface="Open Sans"/>
              <a:sym typeface="Open Sans"/>
            </a:endParaRPr>
          </a:p>
          <a:p>
            <a:pPr marL="0" marR="0" lvl="0" indent="0" algn="l" rtl="0">
              <a:lnSpc>
                <a:spcPct val="140007"/>
              </a:lnSpc>
              <a:spcBef>
                <a:spcPts val="0"/>
              </a:spcBef>
              <a:spcAft>
                <a:spcPts val="0"/>
              </a:spcAft>
              <a:buNone/>
            </a:pPr>
            <a:r>
              <a:rPr lang="en-US" sz="4099" b="1">
                <a:solidFill>
                  <a:srgbClr val="015C60"/>
                </a:solidFill>
                <a:latin typeface="Open Sans"/>
                <a:ea typeface="Open Sans"/>
                <a:cs typeface="Open Sans"/>
                <a:sym typeface="Open Sans"/>
              </a:rPr>
              <a:t>Plumtree Learning</a:t>
            </a:r>
            <a:endParaRPr sz="4599" b="1" i="0" u="none" strike="noStrike" cap="none">
              <a:solidFill>
                <a:srgbClr val="015C60"/>
              </a:solidFill>
              <a:latin typeface="Open Sans"/>
              <a:ea typeface="Open Sans"/>
              <a:cs typeface="Open Sans"/>
              <a:sym typeface="Open Sans"/>
            </a:endParaRPr>
          </a:p>
        </p:txBody>
      </p:sp>
      <p:pic>
        <p:nvPicPr>
          <p:cNvPr id="99" name="Google Shape;99;p1"/>
          <p:cNvPicPr preferRelativeResize="0"/>
          <p:nvPr/>
        </p:nvPicPr>
        <p:blipFill>
          <a:blip r:embed="rId11">
            <a:alphaModFix/>
          </a:blip>
          <a:stretch>
            <a:fillRect/>
          </a:stretch>
        </p:blipFill>
        <p:spPr>
          <a:xfrm>
            <a:off x="9426722" y="8582525"/>
            <a:ext cx="1308826" cy="1515250"/>
          </a:xfrm>
          <a:prstGeom prst="rect">
            <a:avLst/>
          </a:prstGeom>
          <a:noFill/>
          <a:ln>
            <a:noFill/>
          </a:ln>
        </p:spPr>
      </p:pic>
      <p:pic>
        <p:nvPicPr>
          <p:cNvPr id="100" name="Google Shape;100;p1"/>
          <p:cNvPicPr preferRelativeResize="0"/>
          <p:nvPr/>
        </p:nvPicPr>
        <p:blipFill>
          <a:blip r:embed="rId12">
            <a:alphaModFix/>
          </a:blip>
          <a:stretch>
            <a:fillRect/>
          </a:stretch>
        </p:blipFill>
        <p:spPr>
          <a:xfrm>
            <a:off x="14651830" y="5624374"/>
            <a:ext cx="3171869" cy="3084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24a288f6359_0_0"/>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106" name="Google Shape;106;g24a288f6359_0_0"/>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g24a288f6359_0_0"/>
          <p:cNvGrpSpPr/>
          <p:nvPr/>
        </p:nvGrpSpPr>
        <p:grpSpPr>
          <a:xfrm>
            <a:off x="16026178" y="-1177144"/>
            <a:ext cx="3284965" cy="3492483"/>
            <a:chOff x="0" y="-56639"/>
            <a:chExt cx="4379953" cy="4656644"/>
          </a:xfrm>
        </p:grpSpPr>
        <p:pic>
          <p:nvPicPr>
            <p:cNvPr id="108" name="Google Shape;108;g24a288f6359_0_0"/>
            <p:cNvPicPr preferRelativeResize="0"/>
            <p:nvPr/>
          </p:nvPicPr>
          <p:blipFill rotWithShape="1">
            <a:blip r:embed="rId4">
              <a:alphaModFix/>
            </a:blip>
            <a:srcRect/>
            <a:stretch/>
          </p:blipFill>
          <p:spPr>
            <a:xfrm>
              <a:off x="0" y="2060103"/>
              <a:ext cx="1791256" cy="1556672"/>
            </a:xfrm>
            <a:prstGeom prst="rect">
              <a:avLst/>
            </a:prstGeom>
            <a:noFill/>
            <a:ln>
              <a:noFill/>
            </a:ln>
          </p:spPr>
        </p:pic>
        <p:pic>
          <p:nvPicPr>
            <p:cNvPr id="109" name="Google Shape;109;g24a288f6359_0_0"/>
            <p:cNvPicPr preferRelativeResize="0"/>
            <p:nvPr/>
          </p:nvPicPr>
          <p:blipFill rotWithShape="1">
            <a:blip r:embed="rId5">
              <a:alphaModFix/>
            </a:blip>
            <a:srcRect/>
            <a:stretch/>
          </p:blipFill>
          <p:spPr>
            <a:xfrm>
              <a:off x="619930" y="596966"/>
              <a:ext cx="3595459" cy="4003040"/>
            </a:xfrm>
            <a:prstGeom prst="rect">
              <a:avLst/>
            </a:prstGeom>
            <a:noFill/>
            <a:ln>
              <a:noFill/>
            </a:ln>
          </p:spPr>
        </p:pic>
        <p:sp>
          <p:nvSpPr>
            <p:cNvPr id="110" name="Google Shape;110;g24a288f6359_0_0"/>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g24a288f6359_0_0"/>
          <p:cNvSpPr txBox="1"/>
          <p:nvPr/>
        </p:nvSpPr>
        <p:spPr>
          <a:xfrm>
            <a:off x="540072" y="618275"/>
            <a:ext cx="13399500" cy="151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817">
                <a:solidFill>
                  <a:srgbClr val="015C60"/>
                </a:solidFill>
                <a:latin typeface="Open Sans ExtraBold"/>
                <a:ea typeface="Open Sans ExtraBold"/>
                <a:cs typeface="Open Sans ExtraBold"/>
                <a:sym typeface="Open Sans ExtraBold"/>
              </a:rPr>
              <a:t>Our questions today</a:t>
            </a:r>
            <a:endParaRPr/>
          </a:p>
        </p:txBody>
      </p:sp>
      <p:sp>
        <p:nvSpPr>
          <p:cNvPr id="112" name="Google Shape;112;g24a288f6359_0_0"/>
          <p:cNvSpPr txBox="1"/>
          <p:nvPr/>
        </p:nvSpPr>
        <p:spPr>
          <a:xfrm>
            <a:off x="1848375" y="4056425"/>
            <a:ext cx="15435600" cy="7509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4879" b="1">
                <a:latin typeface="Lato"/>
                <a:ea typeface="Lato"/>
                <a:cs typeface="Lato"/>
                <a:sym typeface="Lato"/>
              </a:rPr>
              <a:t>Is there a need for change in the disability sector?</a:t>
            </a:r>
            <a:endParaRPr sz="4879" b="1">
              <a:latin typeface="Lato"/>
              <a:ea typeface="Lato"/>
              <a:cs typeface="Lato"/>
              <a:sym typeface="Lato"/>
            </a:endParaRPr>
          </a:p>
        </p:txBody>
      </p:sp>
      <p:sp>
        <p:nvSpPr>
          <p:cNvPr id="113" name="Google Shape;113;g24a288f6359_0_0"/>
          <p:cNvSpPr txBox="1"/>
          <p:nvPr/>
        </p:nvSpPr>
        <p:spPr>
          <a:xfrm>
            <a:off x="1848375" y="5471825"/>
            <a:ext cx="15667200" cy="7047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4579" b="1">
                <a:latin typeface="Lato"/>
                <a:ea typeface="Lato"/>
                <a:cs typeface="Lato"/>
                <a:sym typeface="Lato"/>
              </a:rPr>
              <a:t>What change can we catalyse  as service providers?</a:t>
            </a:r>
            <a:endParaRPr sz="4579" b="1">
              <a:latin typeface="Lato"/>
              <a:ea typeface="Lato"/>
              <a:cs typeface="Lato"/>
              <a:sym typeface="Lato"/>
            </a:endParaRPr>
          </a:p>
        </p:txBody>
      </p:sp>
      <p:sp>
        <p:nvSpPr>
          <p:cNvPr id="114" name="Google Shape;114;g24a288f6359_0_0"/>
          <p:cNvSpPr txBox="1"/>
          <p:nvPr/>
        </p:nvSpPr>
        <p:spPr>
          <a:xfrm>
            <a:off x="1937475" y="6975975"/>
            <a:ext cx="14751000" cy="7818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5079" b="1">
                <a:solidFill>
                  <a:srgbClr val="015C60"/>
                </a:solidFill>
                <a:highlight>
                  <a:srgbClr val="F9CB9C"/>
                </a:highlight>
                <a:latin typeface="Lato"/>
                <a:ea typeface="Lato"/>
                <a:cs typeface="Lato"/>
                <a:sym typeface="Lato"/>
              </a:rPr>
              <a:t>What change would  YOU personally like to enable?</a:t>
            </a:r>
            <a:endParaRPr sz="5079" b="1">
              <a:solidFill>
                <a:srgbClr val="015C60"/>
              </a:solidFill>
              <a:highlight>
                <a:srgbClr val="F9CB9C"/>
              </a:highlight>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7451400" y="9518947"/>
            <a:ext cx="3385199" cy="506553"/>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120" name="Google Shape;120;p2"/>
          <p:cNvSpPr/>
          <p:nvPr/>
        </p:nvSpPr>
        <p:spPr>
          <a:xfrm>
            <a:off x="272654" y="8480113"/>
            <a:ext cx="1516705" cy="1554530"/>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41" r="-23083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2"/>
          <p:cNvGrpSpPr/>
          <p:nvPr/>
        </p:nvGrpSpPr>
        <p:grpSpPr>
          <a:xfrm>
            <a:off x="16026178" y="-1186054"/>
            <a:ext cx="3305051" cy="3501394"/>
            <a:chOff x="0" y="-68518"/>
            <a:chExt cx="4406735" cy="4668524"/>
          </a:xfrm>
        </p:grpSpPr>
        <p:pic>
          <p:nvPicPr>
            <p:cNvPr id="122" name="Google Shape;122;p2"/>
            <p:cNvPicPr preferRelativeResize="0"/>
            <p:nvPr/>
          </p:nvPicPr>
          <p:blipFill rotWithShape="1">
            <a:blip r:embed="rId4">
              <a:alphaModFix/>
            </a:blip>
            <a:srcRect/>
            <a:stretch/>
          </p:blipFill>
          <p:spPr>
            <a:xfrm>
              <a:off x="0" y="2060103"/>
              <a:ext cx="1791255" cy="1556674"/>
            </a:xfrm>
            <a:prstGeom prst="rect">
              <a:avLst/>
            </a:prstGeom>
            <a:noFill/>
            <a:ln>
              <a:noFill/>
            </a:ln>
          </p:spPr>
        </p:pic>
        <p:pic>
          <p:nvPicPr>
            <p:cNvPr id="123" name="Google Shape;123;p2"/>
            <p:cNvPicPr preferRelativeResize="0"/>
            <p:nvPr/>
          </p:nvPicPr>
          <p:blipFill rotWithShape="1">
            <a:blip r:embed="rId5">
              <a:alphaModFix/>
            </a:blip>
            <a:srcRect/>
            <a:stretch/>
          </p:blipFill>
          <p:spPr>
            <a:xfrm>
              <a:off x="619930" y="596966"/>
              <a:ext cx="3595458" cy="4003040"/>
            </a:xfrm>
            <a:prstGeom prst="rect">
              <a:avLst/>
            </a:prstGeom>
            <a:noFill/>
            <a:ln>
              <a:noFill/>
            </a:ln>
          </p:spPr>
        </p:pic>
        <p:sp>
          <p:nvSpPr>
            <p:cNvPr id="124" name="Google Shape;124;p2"/>
            <p:cNvSpPr/>
            <p:nvPr/>
          </p:nvSpPr>
          <p:spPr>
            <a:xfrm rot="-5173002">
              <a:off x="787092" y="230460"/>
              <a:ext cx="3695224" cy="3307449"/>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5" name="Google Shape;125;p2">
            <a:hlinkClick r:id="rId6"/>
          </p:cNvPr>
          <p:cNvPicPr preferRelativeResize="0"/>
          <p:nvPr/>
        </p:nvPicPr>
        <p:blipFill>
          <a:blip r:embed="rId7">
            <a:alphaModFix/>
          </a:blip>
          <a:stretch>
            <a:fillRect/>
          </a:stretch>
        </p:blipFill>
        <p:spPr>
          <a:xfrm>
            <a:off x="14226825" y="3830910"/>
            <a:ext cx="3305051" cy="4649216"/>
          </a:xfrm>
          <a:prstGeom prst="rect">
            <a:avLst/>
          </a:prstGeom>
          <a:noFill/>
          <a:ln>
            <a:noFill/>
          </a:ln>
        </p:spPr>
      </p:pic>
      <p:sp>
        <p:nvSpPr>
          <p:cNvPr id="126" name="Google Shape;126;p2"/>
          <p:cNvSpPr txBox="1"/>
          <p:nvPr/>
        </p:nvSpPr>
        <p:spPr>
          <a:xfrm>
            <a:off x="540072" y="618275"/>
            <a:ext cx="13399500" cy="151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817">
                <a:solidFill>
                  <a:srgbClr val="015C60"/>
                </a:solidFill>
                <a:latin typeface="Open Sans ExtraBold"/>
                <a:ea typeface="Open Sans ExtraBold"/>
                <a:cs typeface="Open Sans ExtraBold"/>
                <a:sym typeface="Open Sans ExtraBold"/>
              </a:rPr>
              <a:t>Main issues in ECI (1)</a:t>
            </a:r>
            <a:endParaRPr/>
          </a:p>
        </p:txBody>
      </p:sp>
      <p:sp>
        <p:nvSpPr>
          <p:cNvPr id="127" name="Google Shape;127;p2"/>
          <p:cNvSpPr txBox="1"/>
          <p:nvPr/>
        </p:nvSpPr>
        <p:spPr>
          <a:xfrm>
            <a:off x="540075" y="2851650"/>
            <a:ext cx="12916500" cy="5023200"/>
          </a:xfrm>
          <a:prstGeom prst="rect">
            <a:avLst/>
          </a:prstGeom>
          <a:noFill/>
          <a:ln>
            <a:noFill/>
          </a:ln>
        </p:spPr>
        <p:txBody>
          <a:bodyPr spcFirstLastPara="1" wrap="square" lIns="0" tIns="0" rIns="0" bIns="0" anchor="t" anchorCtr="0">
            <a:spAutoFit/>
          </a:bodyPr>
          <a:lstStyle/>
          <a:p>
            <a:pPr marL="457200" marR="0" lvl="0" indent="-487616" algn="l" rtl="0">
              <a:lnSpc>
                <a:spcPct val="140010"/>
              </a:lnSpc>
              <a:spcBef>
                <a:spcPts val="0"/>
              </a:spcBef>
              <a:spcAft>
                <a:spcPts val="0"/>
              </a:spcAft>
              <a:buSzPts val="4079"/>
              <a:buChar char="●"/>
            </a:pPr>
            <a:r>
              <a:rPr lang="en-US" sz="4079">
                <a:latin typeface="Lato"/>
                <a:ea typeface="Lato"/>
                <a:cs typeface="Lato"/>
                <a:sym typeface="Lato"/>
              </a:rPr>
              <a:t>Definitions - no agreement</a:t>
            </a:r>
            <a:endParaRPr sz="4079">
              <a:latin typeface="Lato"/>
              <a:ea typeface="Lato"/>
              <a:cs typeface="Lato"/>
              <a:sym typeface="Lato"/>
            </a:endParaRPr>
          </a:p>
          <a:p>
            <a:pPr marL="457200" marR="0" lvl="0" indent="-487616" algn="l" rtl="0">
              <a:lnSpc>
                <a:spcPct val="140010"/>
              </a:lnSpc>
              <a:spcBef>
                <a:spcPts val="0"/>
              </a:spcBef>
              <a:spcAft>
                <a:spcPts val="0"/>
              </a:spcAft>
              <a:buSzPts val="4079"/>
              <a:buFont typeface="Lato"/>
              <a:buChar char="●"/>
            </a:pPr>
            <a:r>
              <a:rPr lang="en-US" sz="4079">
                <a:latin typeface="Lato"/>
                <a:ea typeface="Lato"/>
                <a:cs typeface="Lato"/>
                <a:sym typeface="Lato"/>
              </a:rPr>
              <a:t>State of play - incomplete  data</a:t>
            </a:r>
            <a:endParaRPr sz="4079">
              <a:latin typeface="Lato"/>
              <a:ea typeface="Lato"/>
              <a:cs typeface="Lato"/>
              <a:sym typeface="Lato"/>
            </a:endParaRPr>
          </a:p>
          <a:p>
            <a:pPr marL="457200" marR="0" lvl="0" indent="-487616" algn="l" rtl="0">
              <a:lnSpc>
                <a:spcPct val="140010"/>
              </a:lnSpc>
              <a:spcBef>
                <a:spcPts val="0"/>
              </a:spcBef>
              <a:spcAft>
                <a:spcPts val="0"/>
              </a:spcAft>
              <a:buSzPts val="4079"/>
              <a:buFont typeface="Lato"/>
              <a:buChar char="●"/>
            </a:pPr>
            <a:r>
              <a:rPr lang="en-US" sz="4079">
                <a:latin typeface="Lato"/>
                <a:ea typeface="Lato"/>
                <a:cs typeface="Lato"/>
                <a:sym typeface="Lato"/>
              </a:rPr>
              <a:t>Legal framework and funding - lacking</a:t>
            </a:r>
            <a:endParaRPr sz="4079">
              <a:latin typeface="Lato"/>
              <a:ea typeface="Lato"/>
              <a:cs typeface="Lato"/>
              <a:sym typeface="Lato"/>
            </a:endParaRPr>
          </a:p>
          <a:p>
            <a:pPr marL="457200" marR="0" lvl="0" indent="-487616" algn="l" rtl="0">
              <a:lnSpc>
                <a:spcPct val="140010"/>
              </a:lnSpc>
              <a:spcBef>
                <a:spcPts val="0"/>
              </a:spcBef>
              <a:spcAft>
                <a:spcPts val="0"/>
              </a:spcAft>
              <a:buSzPts val="4079"/>
              <a:buFont typeface="Lato"/>
              <a:buChar char="●"/>
            </a:pPr>
            <a:r>
              <a:rPr lang="en-US" sz="4079">
                <a:latin typeface="Lato"/>
                <a:ea typeface="Lato"/>
                <a:cs typeface="Lato"/>
                <a:sym typeface="Lato"/>
              </a:rPr>
              <a:t>Professional training and working conditions - poor</a:t>
            </a:r>
            <a:endParaRPr sz="4079">
              <a:latin typeface="Lato"/>
              <a:ea typeface="Lato"/>
              <a:cs typeface="Lato"/>
              <a:sym typeface="Lato"/>
            </a:endParaRPr>
          </a:p>
          <a:p>
            <a:pPr marL="457200" marR="0" lvl="0" indent="-487616" algn="l" rtl="0">
              <a:lnSpc>
                <a:spcPct val="140010"/>
              </a:lnSpc>
              <a:spcBef>
                <a:spcPts val="0"/>
              </a:spcBef>
              <a:spcAft>
                <a:spcPts val="0"/>
              </a:spcAft>
              <a:buSzPts val="4079"/>
              <a:buFont typeface="Lato"/>
              <a:buChar char="●"/>
            </a:pPr>
            <a:r>
              <a:rPr lang="en-US" sz="4079">
                <a:latin typeface="Lato"/>
                <a:ea typeface="Lato"/>
                <a:cs typeface="Lato"/>
                <a:sym typeface="Lato"/>
              </a:rPr>
              <a:t>Workforce - shortages, stress</a:t>
            </a:r>
            <a:endParaRPr sz="4079">
              <a:latin typeface="Lato"/>
              <a:ea typeface="Lato"/>
              <a:cs typeface="Lato"/>
              <a:sym typeface="Lato"/>
            </a:endParaRPr>
          </a:p>
          <a:p>
            <a:pPr marL="457200" marR="0" lvl="0" indent="-487616" algn="l" rtl="0">
              <a:lnSpc>
                <a:spcPct val="140010"/>
              </a:lnSpc>
              <a:spcBef>
                <a:spcPts val="0"/>
              </a:spcBef>
              <a:spcAft>
                <a:spcPts val="0"/>
              </a:spcAft>
              <a:buSzPts val="4079"/>
              <a:buFont typeface="Lato"/>
              <a:buChar char="●"/>
            </a:pPr>
            <a:r>
              <a:rPr lang="en-US" sz="4079">
                <a:latin typeface="Lato"/>
                <a:ea typeface="Lato"/>
                <a:cs typeface="Lato"/>
                <a:sym typeface="Lato"/>
              </a:rPr>
              <a:t>….. and?</a:t>
            </a:r>
            <a:endParaRPr sz="4079">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4669d77819_0_39"/>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133" name="Google Shape;133;g24669d77819_0_39"/>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g24669d77819_0_39"/>
          <p:cNvGrpSpPr/>
          <p:nvPr/>
        </p:nvGrpSpPr>
        <p:grpSpPr>
          <a:xfrm>
            <a:off x="16026178" y="-1177144"/>
            <a:ext cx="3284965" cy="3492483"/>
            <a:chOff x="0" y="-56639"/>
            <a:chExt cx="4379953" cy="4656644"/>
          </a:xfrm>
        </p:grpSpPr>
        <p:pic>
          <p:nvPicPr>
            <p:cNvPr id="135" name="Google Shape;135;g24669d77819_0_39"/>
            <p:cNvPicPr preferRelativeResize="0"/>
            <p:nvPr/>
          </p:nvPicPr>
          <p:blipFill rotWithShape="1">
            <a:blip r:embed="rId4">
              <a:alphaModFix/>
            </a:blip>
            <a:srcRect/>
            <a:stretch/>
          </p:blipFill>
          <p:spPr>
            <a:xfrm>
              <a:off x="0" y="2060103"/>
              <a:ext cx="1791256" cy="1556672"/>
            </a:xfrm>
            <a:prstGeom prst="rect">
              <a:avLst/>
            </a:prstGeom>
            <a:noFill/>
            <a:ln>
              <a:noFill/>
            </a:ln>
          </p:spPr>
        </p:pic>
        <p:pic>
          <p:nvPicPr>
            <p:cNvPr id="136" name="Google Shape;136;g24669d77819_0_39"/>
            <p:cNvPicPr preferRelativeResize="0"/>
            <p:nvPr/>
          </p:nvPicPr>
          <p:blipFill rotWithShape="1">
            <a:blip r:embed="rId5">
              <a:alphaModFix/>
            </a:blip>
            <a:srcRect/>
            <a:stretch/>
          </p:blipFill>
          <p:spPr>
            <a:xfrm>
              <a:off x="619930" y="596966"/>
              <a:ext cx="3595459" cy="4003040"/>
            </a:xfrm>
            <a:prstGeom prst="rect">
              <a:avLst/>
            </a:prstGeom>
            <a:noFill/>
            <a:ln>
              <a:noFill/>
            </a:ln>
          </p:spPr>
        </p:pic>
        <p:sp>
          <p:nvSpPr>
            <p:cNvPr id="137" name="Google Shape;137;g24669d77819_0_39"/>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g24669d77819_0_39"/>
          <p:cNvSpPr txBox="1"/>
          <p:nvPr/>
        </p:nvSpPr>
        <p:spPr>
          <a:xfrm>
            <a:off x="540072" y="618275"/>
            <a:ext cx="13399500" cy="151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817">
                <a:solidFill>
                  <a:srgbClr val="015C60"/>
                </a:solidFill>
                <a:latin typeface="Open Sans ExtraBold"/>
                <a:ea typeface="Open Sans ExtraBold"/>
                <a:cs typeface="Open Sans ExtraBold"/>
                <a:sym typeface="Open Sans ExtraBold"/>
              </a:rPr>
              <a:t>Main issues in ECI (2)</a:t>
            </a:r>
            <a:endParaRPr/>
          </a:p>
        </p:txBody>
      </p:sp>
      <p:pic>
        <p:nvPicPr>
          <p:cNvPr id="139" name="Google Shape;139;g24669d77819_0_39"/>
          <p:cNvPicPr preferRelativeResize="0"/>
          <p:nvPr/>
        </p:nvPicPr>
        <p:blipFill>
          <a:blip r:embed="rId6">
            <a:alphaModFix/>
          </a:blip>
          <a:stretch>
            <a:fillRect/>
          </a:stretch>
        </p:blipFill>
        <p:spPr>
          <a:xfrm>
            <a:off x="1791587" y="3517093"/>
            <a:ext cx="14053633" cy="46141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
          <p:cNvSpPr/>
          <p:nvPr/>
        </p:nvSpPr>
        <p:spPr>
          <a:xfrm>
            <a:off x="16503254" y="8480113"/>
            <a:ext cx="1516705" cy="1554530"/>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41" r="-23083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txBox="1"/>
          <p:nvPr/>
        </p:nvSpPr>
        <p:spPr>
          <a:xfrm>
            <a:off x="7451400" y="9518947"/>
            <a:ext cx="3385199" cy="506553"/>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146" name="Google Shape;146;p3"/>
          <p:cNvSpPr txBox="1"/>
          <p:nvPr/>
        </p:nvSpPr>
        <p:spPr>
          <a:xfrm>
            <a:off x="1493225" y="485650"/>
            <a:ext cx="14161500" cy="1141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417">
                <a:solidFill>
                  <a:srgbClr val="015C60"/>
                </a:solidFill>
                <a:latin typeface="Open Sans ExtraBold"/>
                <a:ea typeface="Open Sans ExtraBold"/>
                <a:cs typeface="Open Sans ExtraBold"/>
                <a:sym typeface="Open Sans ExtraBold"/>
              </a:rPr>
              <a:t>How do we engage families?</a:t>
            </a:r>
            <a:endParaRPr sz="7417">
              <a:solidFill>
                <a:srgbClr val="015C60"/>
              </a:solidFill>
              <a:latin typeface="Open Sans ExtraBold"/>
              <a:ea typeface="Open Sans ExtraBold"/>
              <a:cs typeface="Open Sans ExtraBold"/>
              <a:sym typeface="Open Sans ExtraBold"/>
            </a:endParaRPr>
          </a:p>
        </p:txBody>
      </p:sp>
      <p:sp>
        <p:nvSpPr>
          <p:cNvPr id="147" name="Google Shape;147;p3"/>
          <p:cNvSpPr/>
          <p:nvPr/>
        </p:nvSpPr>
        <p:spPr>
          <a:xfrm rot="-953645">
            <a:off x="15242699" y="-7471992"/>
            <a:ext cx="10386629" cy="10385118"/>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953645">
            <a:off x="-3022037" y="9046900"/>
            <a:ext cx="5658511" cy="5657688"/>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3"/>
          <p:cNvPicPr preferRelativeResize="0"/>
          <p:nvPr/>
        </p:nvPicPr>
        <p:blipFill>
          <a:blip r:embed="rId4">
            <a:alphaModFix/>
          </a:blip>
          <a:stretch>
            <a:fillRect/>
          </a:stretch>
        </p:blipFill>
        <p:spPr>
          <a:xfrm>
            <a:off x="3011375" y="2032150"/>
            <a:ext cx="11423961" cy="644797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4669d77819_0_11"/>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155" name="Google Shape;155;g24669d77819_0_11"/>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g24669d77819_0_11"/>
          <p:cNvGrpSpPr/>
          <p:nvPr/>
        </p:nvGrpSpPr>
        <p:grpSpPr>
          <a:xfrm>
            <a:off x="16026178" y="-1177144"/>
            <a:ext cx="3284965" cy="3492483"/>
            <a:chOff x="0" y="-56639"/>
            <a:chExt cx="4379953" cy="4656644"/>
          </a:xfrm>
        </p:grpSpPr>
        <p:pic>
          <p:nvPicPr>
            <p:cNvPr id="157" name="Google Shape;157;g24669d77819_0_11"/>
            <p:cNvPicPr preferRelativeResize="0"/>
            <p:nvPr/>
          </p:nvPicPr>
          <p:blipFill rotWithShape="1">
            <a:blip r:embed="rId4">
              <a:alphaModFix/>
            </a:blip>
            <a:srcRect/>
            <a:stretch/>
          </p:blipFill>
          <p:spPr>
            <a:xfrm>
              <a:off x="0" y="2060103"/>
              <a:ext cx="1791256" cy="1556672"/>
            </a:xfrm>
            <a:prstGeom prst="rect">
              <a:avLst/>
            </a:prstGeom>
            <a:noFill/>
            <a:ln>
              <a:noFill/>
            </a:ln>
          </p:spPr>
        </p:pic>
        <p:pic>
          <p:nvPicPr>
            <p:cNvPr id="158" name="Google Shape;158;g24669d77819_0_11"/>
            <p:cNvPicPr preferRelativeResize="0"/>
            <p:nvPr/>
          </p:nvPicPr>
          <p:blipFill rotWithShape="1">
            <a:blip r:embed="rId5">
              <a:alphaModFix/>
            </a:blip>
            <a:srcRect/>
            <a:stretch/>
          </p:blipFill>
          <p:spPr>
            <a:xfrm>
              <a:off x="619930" y="596966"/>
              <a:ext cx="3595459" cy="4003040"/>
            </a:xfrm>
            <a:prstGeom prst="rect">
              <a:avLst/>
            </a:prstGeom>
            <a:noFill/>
            <a:ln>
              <a:noFill/>
            </a:ln>
          </p:spPr>
        </p:pic>
        <p:sp>
          <p:nvSpPr>
            <p:cNvPr id="159" name="Google Shape;159;g24669d77819_0_11"/>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g24669d77819_0_11"/>
          <p:cNvSpPr txBox="1"/>
          <p:nvPr/>
        </p:nvSpPr>
        <p:spPr>
          <a:xfrm>
            <a:off x="670300" y="887625"/>
            <a:ext cx="16199100" cy="111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17">
                <a:solidFill>
                  <a:srgbClr val="015C60"/>
                </a:solidFill>
                <a:latin typeface="Open Sans ExtraBold"/>
                <a:ea typeface="Open Sans ExtraBold"/>
                <a:cs typeface="Open Sans ExtraBold"/>
                <a:sym typeface="Open Sans ExtraBold"/>
              </a:rPr>
              <a:t>Models designed to create impact</a:t>
            </a:r>
            <a:endParaRPr sz="7217">
              <a:solidFill>
                <a:srgbClr val="015C60"/>
              </a:solidFill>
              <a:latin typeface="Open Sans ExtraBold"/>
              <a:ea typeface="Open Sans ExtraBold"/>
              <a:cs typeface="Open Sans ExtraBold"/>
              <a:sym typeface="Open Sans ExtraBold"/>
            </a:endParaRPr>
          </a:p>
        </p:txBody>
      </p:sp>
      <p:pic>
        <p:nvPicPr>
          <p:cNvPr id="161" name="Google Shape;161;g24669d77819_0_11"/>
          <p:cNvPicPr preferRelativeResize="0"/>
          <p:nvPr/>
        </p:nvPicPr>
        <p:blipFill>
          <a:blip r:embed="rId6">
            <a:alphaModFix/>
          </a:blip>
          <a:stretch>
            <a:fillRect/>
          </a:stretch>
        </p:blipFill>
        <p:spPr>
          <a:xfrm>
            <a:off x="2854454" y="2151525"/>
            <a:ext cx="13319470" cy="7234800"/>
          </a:xfrm>
          <a:prstGeom prst="rect">
            <a:avLst/>
          </a:prstGeom>
          <a:noFill/>
          <a:ln>
            <a:noFill/>
          </a:ln>
        </p:spPr>
      </p:pic>
      <p:sp>
        <p:nvSpPr>
          <p:cNvPr id="162" name="Google Shape;162;g24669d77819_0_11"/>
          <p:cNvSpPr txBox="1"/>
          <p:nvPr/>
        </p:nvSpPr>
        <p:spPr>
          <a:xfrm>
            <a:off x="670300" y="4348000"/>
            <a:ext cx="23451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latin typeface="Calibri"/>
                <a:ea typeface="Calibri"/>
                <a:cs typeface="Calibri"/>
                <a:sym typeface="Calibri"/>
                <a:hlinkClick r:id="rId7"/>
              </a:rPr>
              <a:t>Reference</a:t>
            </a:r>
            <a:endParaRPr sz="27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4669d77819_0_133"/>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168" name="Google Shape;168;g24669d77819_0_133"/>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g24669d77819_0_133"/>
          <p:cNvGrpSpPr/>
          <p:nvPr/>
        </p:nvGrpSpPr>
        <p:grpSpPr>
          <a:xfrm>
            <a:off x="16026178" y="-1177144"/>
            <a:ext cx="3284965" cy="3492483"/>
            <a:chOff x="0" y="-56639"/>
            <a:chExt cx="4379953" cy="4656644"/>
          </a:xfrm>
        </p:grpSpPr>
        <p:pic>
          <p:nvPicPr>
            <p:cNvPr id="170" name="Google Shape;170;g24669d77819_0_133"/>
            <p:cNvPicPr preferRelativeResize="0"/>
            <p:nvPr/>
          </p:nvPicPr>
          <p:blipFill rotWithShape="1">
            <a:blip r:embed="rId4">
              <a:alphaModFix/>
            </a:blip>
            <a:srcRect/>
            <a:stretch/>
          </p:blipFill>
          <p:spPr>
            <a:xfrm>
              <a:off x="0" y="2060103"/>
              <a:ext cx="1791256" cy="1556672"/>
            </a:xfrm>
            <a:prstGeom prst="rect">
              <a:avLst/>
            </a:prstGeom>
            <a:noFill/>
            <a:ln>
              <a:noFill/>
            </a:ln>
          </p:spPr>
        </p:pic>
        <p:pic>
          <p:nvPicPr>
            <p:cNvPr id="171" name="Google Shape;171;g24669d77819_0_133"/>
            <p:cNvPicPr preferRelativeResize="0"/>
            <p:nvPr/>
          </p:nvPicPr>
          <p:blipFill rotWithShape="1">
            <a:blip r:embed="rId5">
              <a:alphaModFix/>
            </a:blip>
            <a:srcRect/>
            <a:stretch/>
          </p:blipFill>
          <p:spPr>
            <a:xfrm>
              <a:off x="619930" y="596966"/>
              <a:ext cx="3595459" cy="4003040"/>
            </a:xfrm>
            <a:prstGeom prst="rect">
              <a:avLst/>
            </a:prstGeom>
            <a:noFill/>
            <a:ln>
              <a:noFill/>
            </a:ln>
          </p:spPr>
        </p:pic>
        <p:sp>
          <p:nvSpPr>
            <p:cNvPr id="172" name="Google Shape;172;g24669d77819_0_133"/>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g24669d77819_0_133"/>
          <p:cNvSpPr txBox="1"/>
          <p:nvPr/>
        </p:nvSpPr>
        <p:spPr>
          <a:xfrm>
            <a:off x="670300" y="887625"/>
            <a:ext cx="16199100" cy="111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17">
                <a:solidFill>
                  <a:srgbClr val="015C60"/>
                </a:solidFill>
                <a:latin typeface="Open Sans ExtraBold"/>
                <a:ea typeface="Open Sans ExtraBold"/>
                <a:cs typeface="Open Sans ExtraBold"/>
                <a:sym typeface="Open Sans ExtraBold"/>
              </a:rPr>
              <a:t>Our Theory of Change</a:t>
            </a:r>
            <a:endParaRPr sz="7217">
              <a:solidFill>
                <a:srgbClr val="015C60"/>
              </a:solidFill>
              <a:latin typeface="Open Sans ExtraBold"/>
              <a:ea typeface="Open Sans ExtraBold"/>
              <a:cs typeface="Open Sans ExtraBold"/>
              <a:sym typeface="Open Sans ExtraBold"/>
            </a:endParaRPr>
          </a:p>
        </p:txBody>
      </p:sp>
      <p:sp>
        <p:nvSpPr>
          <p:cNvPr id="174" name="Google Shape;174;g24669d77819_0_133"/>
          <p:cNvSpPr txBox="1"/>
          <p:nvPr/>
        </p:nvSpPr>
        <p:spPr>
          <a:xfrm>
            <a:off x="3443900" y="9124125"/>
            <a:ext cx="14893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latin typeface="Calibri"/>
                <a:ea typeface="Calibri"/>
                <a:cs typeface="Calibri"/>
                <a:sym typeface="Calibri"/>
                <a:hlinkClick r:id="rId6"/>
              </a:rPr>
              <a:t>Reference</a:t>
            </a:r>
            <a:endParaRPr sz="2700">
              <a:latin typeface="Calibri"/>
              <a:ea typeface="Calibri"/>
              <a:cs typeface="Calibri"/>
              <a:sym typeface="Calibri"/>
            </a:endParaRPr>
          </a:p>
        </p:txBody>
      </p:sp>
      <p:pic>
        <p:nvPicPr>
          <p:cNvPr id="175" name="Google Shape;175;g24669d77819_0_133"/>
          <p:cNvPicPr preferRelativeResize="0"/>
          <p:nvPr/>
        </p:nvPicPr>
        <p:blipFill>
          <a:blip r:embed="rId7">
            <a:alphaModFix/>
          </a:blip>
          <a:stretch>
            <a:fillRect/>
          </a:stretch>
        </p:blipFill>
        <p:spPr>
          <a:xfrm>
            <a:off x="4532353" y="2150925"/>
            <a:ext cx="9653750" cy="6820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63" name="Google Shape;63;p14"/>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64" name="Google Shape;64;p14"/>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4669d77819_0_96"/>
          <p:cNvSpPr/>
          <p:nvPr/>
        </p:nvSpPr>
        <p:spPr>
          <a:xfrm rot="-953751">
            <a:off x="15242955" y="-7472383"/>
            <a:ext cx="10387872" cy="10386360"/>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g24669d77819_0_96"/>
          <p:cNvSpPr/>
          <p:nvPr/>
        </p:nvSpPr>
        <p:spPr>
          <a:xfrm>
            <a:off x="165032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24669d77819_0_96"/>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183" name="Google Shape;183;g24669d77819_0_96"/>
          <p:cNvSpPr txBox="1"/>
          <p:nvPr/>
        </p:nvSpPr>
        <p:spPr>
          <a:xfrm>
            <a:off x="931950" y="465875"/>
            <a:ext cx="17634600" cy="151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817">
                <a:solidFill>
                  <a:srgbClr val="015C60"/>
                </a:solidFill>
                <a:latin typeface="Open Sans ExtraBold"/>
                <a:ea typeface="Open Sans ExtraBold"/>
                <a:cs typeface="Open Sans ExtraBold"/>
                <a:sym typeface="Open Sans ExtraBold"/>
              </a:rPr>
              <a:t>Paradigm questions</a:t>
            </a:r>
            <a:endParaRPr/>
          </a:p>
        </p:txBody>
      </p:sp>
      <p:sp>
        <p:nvSpPr>
          <p:cNvPr id="184" name="Google Shape;184;g24669d77819_0_96"/>
          <p:cNvSpPr/>
          <p:nvPr/>
        </p:nvSpPr>
        <p:spPr>
          <a:xfrm rot="-955360">
            <a:off x="-3020628" y="9044574"/>
            <a:ext cx="5662231" cy="5661407"/>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24669d77819_0_96"/>
          <p:cNvSpPr txBox="1"/>
          <p:nvPr/>
        </p:nvSpPr>
        <p:spPr>
          <a:xfrm>
            <a:off x="931950" y="2838600"/>
            <a:ext cx="15761100" cy="4038000"/>
          </a:xfrm>
          <a:prstGeom prst="rect">
            <a:avLst/>
          </a:prstGeom>
          <a:noFill/>
          <a:ln>
            <a:noFill/>
          </a:ln>
        </p:spPr>
        <p:txBody>
          <a:bodyPr spcFirstLastPara="1" wrap="square" lIns="0" tIns="0" rIns="0" bIns="0" anchor="t" anchorCtr="0">
            <a:spAutoFit/>
          </a:bodyPr>
          <a:lstStyle/>
          <a:p>
            <a:pPr marL="457200" marR="0" lvl="0" indent="-436816" algn="l" rtl="0">
              <a:lnSpc>
                <a:spcPct val="140010"/>
              </a:lnSpc>
              <a:spcBef>
                <a:spcPts val="0"/>
              </a:spcBef>
              <a:spcAft>
                <a:spcPts val="0"/>
              </a:spcAft>
              <a:buSzPts val="3279"/>
              <a:buChar char="●"/>
            </a:pPr>
            <a:r>
              <a:rPr lang="en-US" sz="3279">
                <a:latin typeface="Lato"/>
                <a:ea typeface="Lato"/>
                <a:cs typeface="Lato"/>
                <a:sym typeface="Lato"/>
              </a:rPr>
              <a:t>Who formulates the program goals?</a:t>
            </a:r>
            <a:endParaRPr sz="3279">
              <a:latin typeface="Lato"/>
              <a:ea typeface="Lato"/>
              <a:cs typeface="Lato"/>
              <a:sym typeface="Lato"/>
            </a:endParaRPr>
          </a:p>
          <a:p>
            <a:pPr marL="457200" marR="0" lvl="0" indent="-436816" algn="l" rtl="0">
              <a:lnSpc>
                <a:spcPct val="140010"/>
              </a:lnSpc>
              <a:spcBef>
                <a:spcPts val="0"/>
              </a:spcBef>
              <a:spcAft>
                <a:spcPts val="0"/>
              </a:spcAft>
              <a:buSzPts val="3279"/>
              <a:buFont typeface="Lato"/>
              <a:buChar char="●"/>
            </a:pPr>
            <a:r>
              <a:rPr lang="en-US" sz="3279">
                <a:latin typeface="Lato"/>
                <a:ea typeface="Lato"/>
                <a:cs typeface="Lato"/>
                <a:sym typeface="Lato"/>
              </a:rPr>
              <a:t>Who reports to who?</a:t>
            </a:r>
            <a:endParaRPr sz="3279">
              <a:latin typeface="Lato"/>
              <a:ea typeface="Lato"/>
              <a:cs typeface="Lato"/>
              <a:sym typeface="Lato"/>
            </a:endParaRPr>
          </a:p>
          <a:p>
            <a:pPr marL="457200" marR="0" lvl="0" indent="-436816" algn="l" rtl="0">
              <a:lnSpc>
                <a:spcPct val="140010"/>
              </a:lnSpc>
              <a:spcBef>
                <a:spcPts val="0"/>
              </a:spcBef>
              <a:spcAft>
                <a:spcPts val="0"/>
              </a:spcAft>
              <a:buSzPts val="3279"/>
              <a:buFont typeface="Lato"/>
              <a:buChar char="●"/>
            </a:pPr>
            <a:r>
              <a:rPr lang="en-US" sz="3279">
                <a:latin typeface="Lato"/>
                <a:ea typeface="Lato"/>
                <a:cs typeface="Lato"/>
                <a:sym typeface="Lato"/>
              </a:rPr>
              <a:t>Does the program include family goals and carers personal goals?</a:t>
            </a:r>
            <a:endParaRPr sz="3279">
              <a:latin typeface="Lato"/>
              <a:ea typeface="Lato"/>
              <a:cs typeface="Lato"/>
              <a:sym typeface="Lato"/>
            </a:endParaRPr>
          </a:p>
          <a:p>
            <a:pPr marL="457200" marR="0" lvl="0" indent="-436816" algn="l" rtl="0">
              <a:lnSpc>
                <a:spcPct val="140010"/>
              </a:lnSpc>
              <a:spcBef>
                <a:spcPts val="0"/>
              </a:spcBef>
              <a:spcAft>
                <a:spcPts val="0"/>
              </a:spcAft>
              <a:buSzPts val="3279"/>
              <a:buChar char="●"/>
            </a:pPr>
            <a:r>
              <a:rPr lang="en-US" sz="3279">
                <a:latin typeface="Lato"/>
                <a:ea typeface="Lato"/>
                <a:cs typeface="Lato"/>
                <a:sym typeface="Lato"/>
              </a:rPr>
              <a:t>Who coaches the parents?</a:t>
            </a:r>
            <a:endParaRPr sz="3279">
              <a:latin typeface="Lato"/>
              <a:ea typeface="Lato"/>
              <a:cs typeface="Lato"/>
              <a:sym typeface="Lato"/>
            </a:endParaRPr>
          </a:p>
          <a:p>
            <a:pPr marL="457200" marR="0" lvl="0" indent="-436816" algn="l" rtl="0">
              <a:lnSpc>
                <a:spcPct val="140010"/>
              </a:lnSpc>
              <a:spcBef>
                <a:spcPts val="0"/>
              </a:spcBef>
              <a:spcAft>
                <a:spcPts val="0"/>
              </a:spcAft>
              <a:buSzPts val="3279"/>
              <a:buFont typeface="Lato"/>
              <a:buChar char="●"/>
            </a:pPr>
            <a:r>
              <a:rPr lang="en-US" sz="3279">
                <a:latin typeface="Lato"/>
                <a:ea typeface="Lato"/>
                <a:cs typeface="Lato"/>
                <a:sym typeface="Lato"/>
              </a:rPr>
              <a:t>In what way is the program ‘strength-based’?</a:t>
            </a:r>
            <a:endParaRPr sz="3279">
              <a:latin typeface="Lato"/>
              <a:ea typeface="Lato"/>
              <a:cs typeface="Lato"/>
              <a:sym typeface="Lato"/>
            </a:endParaRPr>
          </a:p>
          <a:p>
            <a:pPr marL="457200" marR="0" lvl="0" indent="-436816" algn="l" rtl="0">
              <a:lnSpc>
                <a:spcPct val="140010"/>
              </a:lnSpc>
              <a:spcBef>
                <a:spcPts val="0"/>
              </a:spcBef>
              <a:spcAft>
                <a:spcPts val="0"/>
              </a:spcAft>
              <a:buSzPts val="3279"/>
              <a:buFont typeface="Lato"/>
              <a:buChar char="●"/>
            </a:pPr>
            <a:r>
              <a:rPr lang="en-US" sz="3279">
                <a:latin typeface="Lato"/>
                <a:ea typeface="Lato"/>
                <a:cs typeface="Lato"/>
                <a:sym typeface="Lato"/>
              </a:rPr>
              <a:t>Who holds the pen?</a:t>
            </a:r>
            <a:endParaRPr sz="3279">
              <a:latin typeface="Lato"/>
              <a:ea typeface="Lato"/>
              <a:cs typeface="Lato"/>
              <a:sym typeface="Lato"/>
            </a:endParaRPr>
          </a:p>
        </p:txBody>
      </p:sp>
      <p:sp>
        <p:nvSpPr>
          <p:cNvPr id="186" name="Google Shape;186;g24669d77819_0_96"/>
          <p:cNvSpPr txBox="1"/>
          <p:nvPr/>
        </p:nvSpPr>
        <p:spPr>
          <a:xfrm>
            <a:off x="1906125" y="7079225"/>
            <a:ext cx="15514200" cy="2237100"/>
          </a:xfrm>
          <a:prstGeom prst="rect">
            <a:avLst/>
          </a:prstGeom>
          <a:noFill/>
          <a:ln>
            <a:noFill/>
          </a:ln>
        </p:spPr>
        <p:txBody>
          <a:bodyPr spcFirstLastPara="1" wrap="square" lIns="91425" tIns="91425" rIns="91425" bIns="91425" anchor="t" anchorCtr="0">
            <a:spAutoFit/>
          </a:bodyPr>
          <a:lstStyle/>
          <a:p>
            <a:pPr marL="0" lvl="0" indent="0" algn="l" rtl="0">
              <a:lnSpc>
                <a:spcPct val="166670"/>
              </a:lnSpc>
              <a:spcBef>
                <a:spcPts val="0"/>
              </a:spcBef>
              <a:spcAft>
                <a:spcPts val="0"/>
              </a:spcAft>
              <a:buNone/>
            </a:pPr>
            <a:r>
              <a:rPr lang="en-US" sz="4400" b="1">
                <a:solidFill>
                  <a:srgbClr val="015C60"/>
                </a:solidFill>
                <a:latin typeface="Lato"/>
                <a:ea typeface="Lato"/>
                <a:cs typeface="Lato"/>
                <a:sym typeface="Lato"/>
              </a:rPr>
              <a:t>P</a:t>
            </a:r>
            <a:r>
              <a:rPr lang="en-US" sz="5000" b="1">
                <a:solidFill>
                  <a:srgbClr val="015C60"/>
                </a:solidFill>
                <a:latin typeface="Lato"/>
                <a:ea typeface="Lato"/>
                <a:cs typeface="Lato"/>
                <a:sym typeface="Lato"/>
              </a:rPr>
              <a:t>rofessional-led programs: done </a:t>
            </a:r>
            <a:r>
              <a:rPr lang="en-US" sz="5000" b="1" u="sng">
                <a:solidFill>
                  <a:srgbClr val="015C60"/>
                </a:solidFill>
                <a:latin typeface="Lato"/>
                <a:ea typeface="Lato"/>
                <a:cs typeface="Lato"/>
                <a:sym typeface="Lato"/>
              </a:rPr>
              <a:t>to/with the family</a:t>
            </a:r>
            <a:r>
              <a:rPr lang="en-US" sz="5000" b="1">
                <a:solidFill>
                  <a:srgbClr val="015C60"/>
                </a:solidFill>
                <a:latin typeface="Lato"/>
                <a:ea typeface="Lato"/>
                <a:cs typeface="Lato"/>
                <a:sym typeface="Lato"/>
              </a:rPr>
              <a:t>. </a:t>
            </a:r>
            <a:endParaRPr sz="5000" b="1">
              <a:solidFill>
                <a:srgbClr val="015C60"/>
              </a:solidFill>
              <a:latin typeface="Lato"/>
              <a:ea typeface="Lato"/>
              <a:cs typeface="Lato"/>
              <a:sym typeface="Lato"/>
            </a:endParaRPr>
          </a:p>
          <a:p>
            <a:pPr marL="0" lvl="0" indent="0" algn="l" rtl="0">
              <a:lnSpc>
                <a:spcPct val="140010"/>
              </a:lnSpc>
              <a:spcBef>
                <a:spcPts val="0"/>
              </a:spcBef>
              <a:spcAft>
                <a:spcPts val="0"/>
              </a:spcAft>
              <a:buNone/>
            </a:pPr>
            <a:r>
              <a:rPr lang="en-US" sz="5000" b="1">
                <a:solidFill>
                  <a:srgbClr val="015C60"/>
                </a:solidFill>
                <a:latin typeface="Lato"/>
                <a:ea typeface="Lato"/>
                <a:cs typeface="Lato"/>
                <a:sym typeface="Lato"/>
              </a:rPr>
              <a:t>Family-driven programs: done  </a:t>
            </a:r>
            <a:r>
              <a:rPr lang="en-US" sz="5000" b="1" u="sng">
                <a:solidFill>
                  <a:srgbClr val="015C60"/>
                </a:solidFill>
                <a:latin typeface="Lato"/>
                <a:ea typeface="Lato"/>
                <a:cs typeface="Lato"/>
                <a:sym typeface="Lato"/>
              </a:rPr>
              <a:t>by the family.</a:t>
            </a:r>
            <a:endParaRPr sz="2800" b="1">
              <a:solidFill>
                <a:srgbClr val="015C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49415a689d_0_3"/>
          <p:cNvSpPr/>
          <p:nvPr/>
        </p:nvSpPr>
        <p:spPr>
          <a:xfrm rot="-953751">
            <a:off x="15242955" y="-7472383"/>
            <a:ext cx="10387872" cy="10386360"/>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249415a689d_0_3"/>
          <p:cNvSpPr/>
          <p:nvPr/>
        </p:nvSpPr>
        <p:spPr>
          <a:xfrm>
            <a:off x="165032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249415a689d_0_3"/>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194" name="Google Shape;194;g249415a689d_0_3"/>
          <p:cNvSpPr txBox="1"/>
          <p:nvPr/>
        </p:nvSpPr>
        <p:spPr>
          <a:xfrm>
            <a:off x="387675" y="465875"/>
            <a:ext cx="17634600" cy="138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17">
                <a:solidFill>
                  <a:srgbClr val="015C60"/>
                </a:solidFill>
                <a:latin typeface="Open Sans ExtraBold"/>
                <a:ea typeface="Open Sans ExtraBold"/>
                <a:cs typeface="Open Sans ExtraBold"/>
                <a:sym typeface="Open Sans ExtraBold"/>
              </a:rPr>
              <a:t>The Now and Next program</a:t>
            </a:r>
            <a:endParaRPr sz="600"/>
          </a:p>
        </p:txBody>
      </p:sp>
      <p:sp>
        <p:nvSpPr>
          <p:cNvPr id="195" name="Google Shape;195;g249415a689d_0_3"/>
          <p:cNvSpPr/>
          <p:nvPr/>
        </p:nvSpPr>
        <p:spPr>
          <a:xfrm rot="-955360">
            <a:off x="-3020628" y="9044574"/>
            <a:ext cx="5662231" cy="5661407"/>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g249415a689d_0_3">
            <a:hlinkClick r:id="rId4"/>
          </p:cNvPr>
          <p:cNvPicPr preferRelativeResize="0"/>
          <p:nvPr/>
        </p:nvPicPr>
        <p:blipFill>
          <a:blip r:embed="rId5">
            <a:alphaModFix/>
          </a:blip>
          <a:stretch>
            <a:fillRect/>
          </a:stretch>
        </p:blipFill>
        <p:spPr>
          <a:xfrm>
            <a:off x="2637163" y="2461075"/>
            <a:ext cx="13013666" cy="621801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4921cd3879_0_0"/>
          <p:cNvSpPr/>
          <p:nvPr/>
        </p:nvSpPr>
        <p:spPr>
          <a:xfrm>
            <a:off x="165032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24921cd3879_0_0"/>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203" name="Google Shape;203;g24921cd3879_0_0"/>
          <p:cNvSpPr txBox="1"/>
          <p:nvPr/>
        </p:nvSpPr>
        <p:spPr>
          <a:xfrm>
            <a:off x="387675" y="465875"/>
            <a:ext cx="17634600" cy="138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17">
                <a:solidFill>
                  <a:srgbClr val="015C60"/>
                </a:solidFill>
                <a:latin typeface="Open Sans ExtraBold"/>
                <a:ea typeface="Open Sans ExtraBold"/>
                <a:cs typeface="Open Sans ExtraBold"/>
                <a:sym typeface="Open Sans ExtraBold"/>
              </a:rPr>
              <a:t>Program impact</a:t>
            </a:r>
            <a:endParaRPr sz="600"/>
          </a:p>
        </p:txBody>
      </p:sp>
      <p:sp>
        <p:nvSpPr>
          <p:cNvPr id="204" name="Google Shape;204;g24921cd3879_0_0"/>
          <p:cNvSpPr/>
          <p:nvPr/>
        </p:nvSpPr>
        <p:spPr>
          <a:xfrm rot="-955360">
            <a:off x="-3020628" y="9044574"/>
            <a:ext cx="5662231" cy="5661407"/>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g24921cd3879_0_0"/>
          <p:cNvPicPr preferRelativeResize="0"/>
          <p:nvPr/>
        </p:nvPicPr>
        <p:blipFill>
          <a:blip r:embed="rId4">
            <a:alphaModFix/>
          </a:blip>
          <a:stretch>
            <a:fillRect/>
          </a:stretch>
        </p:blipFill>
        <p:spPr>
          <a:xfrm>
            <a:off x="2006950" y="2109700"/>
            <a:ext cx="12720348" cy="7161401"/>
          </a:xfrm>
          <a:prstGeom prst="rect">
            <a:avLst/>
          </a:prstGeom>
          <a:noFill/>
          <a:ln>
            <a:noFill/>
          </a:ln>
        </p:spPr>
      </p:pic>
      <p:pic>
        <p:nvPicPr>
          <p:cNvPr id="206" name="Google Shape;206;g24921cd3879_0_0"/>
          <p:cNvPicPr preferRelativeResize="0"/>
          <p:nvPr/>
        </p:nvPicPr>
        <p:blipFill>
          <a:blip r:embed="rId5">
            <a:alphaModFix/>
          </a:blip>
          <a:stretch>
            <a:fillRect/>
          </a:stretch>
        </p:blipFill>
        <p:spPr>
          <a:xfrm>
            <a:off x="15966969" y="288034"/>
            <a:ext cx="1792755" cy="1743475"/>
          </a:xfrm>
          <a:prstGeom prst="rect">
            <a:avLst/>
          </a:prstGeom>
          <a:noFill/>
          <a:ln>
            <a:noFill/>
          </a:ln>
        </p:spPr>
      </p:pic>
      <p:sp>
        <p:nvSpPr>
          <p:cNvPr id="207" name="Google Shape;207;g24921cd3879_0_0"/>
          <p:cNvSpPr txBox="1"/>
          <p:nvPr/>
        </p:nvSpPr>
        <p:spPr>
          <a:xfrm>
            <a:off x="16110713" y="2271775"/>
            <a:ext cx="230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u="sng">
                <a:solidFill>
                  <a:schemeClr val="hlink"/>
                </a:solidFill>
                <a:latin typeface="Calibri"/>
                <a:ea typeface="Calibri"/>
                <a:cs typeface="Calibri"/>
                <a:sym typeface="Calibri"/>
                <a:hlinkClick r:id="rId6"/>
              </a:rPr>
              <a:t>REPORT</a:t>
            </a:r>
            <a:endParaRPr sz="28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4bb1abb812_0_0"/>
          <p:cNvSpPr txBox="1"/>
          <p:nvPr/>
        </p:nvSpPr>
        <p:spPr>
          <a:xfrm>
            <a:off x="2418150" y="9256322"/>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213" name="Google Shape;213;g24bb1abb812_0_0"/>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g24bb1abb812_0_0"/>
          <p:cNvSpPr txBox="1"/>
          <p:nvPr/>
        </p:nvSpPr>
        <p:spPr>
          <a:xfrm>
            <a:off x="814223" y="625350"/>
            <a:ext cx="5578500" cy="2375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717">
                <a:solidFill>
                  <a:srgbClr val="015C60"/>
                </a:solidFill>
                <a:latin typeface="Open Sans ExtraBold"/>
                <a:ea typeface="Open Sans ExtraBold"/>
                <a:cs typeface="Open Sans ExtraBold"/>
                <a:sym typeface="Open Sans ExtraBold"/>
              </a:rPr>
              <a:t>Children </a:t>
            </a:r>
            <a:endParaRPr sz="7717">
              <a:solidFill>
                <a:srgbClr val="015C60"/>
              </a:solidFill>
              <a:latin typeface="Open Sans ExtraBold"/>
              <a:ea typeface="Open Sans ExtraBold"/>
              <a:cs typeface="Open Sans ExtraBold"/>
              <a:sym typeface="Open Sans ExtraBold"/>
            </a:endParaRPr>
          </a:p>
          <a:p>
            <a:pPr marL="0" marR="0" lvl="0" indent="0" algn="l" rtl="0">
              <a:lnSpc>
                <a:spcPct val="100000"/>
              </a:lnSpc>
              <a:spcBef>
                <a:spcPts val="0"/>
              </a:spcBef>
              <a:spcAft>
                <a:spcPts val="0"/>
              </a:spcAft>
              <a:buNone/>
            </a:pPr>
            <a:r>
              <a:rPr lang="en-US" sz="7717">
                <a:solidFill>
                  <a:srgbClr val="015C60"/>
                </a:solidFill>
                <a:latin typeface="Open Sans ExtraBold"/>
                <a:ea typeface="Open Sans ExtraBold"/>
                <a:cs typeface="Open Sans ExtraBold"/>
                <a:sym typeface="Open Sans ExtraBold"/>
              </a:rPr>
              <a:t>outcomes</a:t>
            </a:r>
            <a:endParaRPr sz="100"/>
          </a:p>
        </p:txBody>
      </p:sp>
      <p:pic>
        <p:nvPicPr>
          <p:cNvPr id="215" name="Google Shape;215;g24bb1abb812_0_0"/>
          <p:cNvPicPr preferRelativeResize="0"/>
          <p:nvPr/>
        </p:nvPicPr>
        <p:blipFill>
          <a:blip r:embed="rId4">
            <a:alphaModFix/>
          </a:blip>
          <a:stretch>
            <a:fillRect/>
          </a:stretch>
        </p:blipFill>
        <p:spPr>
          <a:xfrm>
            <a:off x="8075325" y="-53350"/>
            <a:ext cx="10212674" cy="10286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4669d77819_0_0"/>
          <p:cNvSpPr txBox="1"/>
          <p:nvPr/>
        </p:nvSpPr>
        <p:spPr>
          <a:xfrm>
            <a:off x="14705500" y="9288372"/>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221" name="Google Shape;221;g24669d77819_0_0"/>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g24669d77819_0_0"/>
          <p:cNvGrpSpPr/>
          <p:nvPr/>
        </p:nvGrpSpPr>
        <p:grpSpPr>
          <a:xfrm>
            <a:off x="16026178" y="-1177144"/>
            <a:ext cx="3284965" cy="3492483"/>
            <a:chOff x="0" y="-56639"/>
            <a:chExt cx="4379953" cy="4656644"/>
          </a:xfrm>
        </p:grpSpPr>
        <p:pic>
          <p:nvPicPr>
            <p:cNvPr id="223" name="Google Shape;223;g24669d77819_0_0"/>
            <p:cNvPicPr preferRelativeResize="0"/>
            <p:nvPr/>
          </p:nvPicPr>
          <p:blipFill rotWithShape="1">
            <a:blip r:embed="rId4">
              <a:alphaModFix/>
            </a:blip>
            <a:srcRect/>
            <a:stretch/>
          </p:blipFill>
          <p:spPr>
            <a:xfrm>
              <a:off x="0" y="2060103"/>
              <a:ext cx="1791256" cy="1556672"/>
            </a:xfrm>
            <a:prstGeom prst="rect">
              <a:avLst/>
            </a:prstGeom>
            <a:noFill/>
            <a:ln>
              <a:noFill/>
            </a:ln>
          </p:spPr>
        </p:pic>
        <p:pic>
          <p:nvPicPr>
            <p:cNvPr id="224" name="Google Shape;224;g24669d77819_0_0"/>
            <p:cNvPicPr preferRelativeResize="0"/>
            <p:nvPr/>
          </p:nvPicPr>
          <p:blipFill rotWithShape="1">
            <a:blip r:embed="rId5">
              <a:alphaModFix/>
            </a:blip>
            <a:srcRect/>
            <a:stretch/>
          </p:blipFill>
          <p:spPr>
            <a:xfrm>
              <a:off x="619930" y="596966"/>
              <a:ext cx="3595459" cy="4003040"/>
            </a:xfrm>
            <a:prstGeom prst="rect">
              <a:avLst/>
            </a:prstGeom>
            <a:noFill/>
            <a:ln>
              <a:noFill/>
            </a:ln>
          </p:spPr>
        </p:pic>
        <p:sp>
          <p:nvSpPr>
            <p:cNvPr id="225" name="Google Shape;225;g24669d77819_0_0"/>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g24669d77819_0_0"/>
          <p:cNvSpPr txBox="1"/>
          <p:nvPr/>
        </p:nvSpPr>
        <p:spPr>
          <a:xfrm>
            <a:off x="980500" y="505425"/>
            <a:ext cx="15047700" cy="151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817">
                <a:solidFill>
                  <a:srgbClr val="015C60"/>
                </a:solidFill>
                <a:latin typeface="Open Sans ExtraBold"/>
                <a:ea typeface="Open Sans ExtraBold"/>
                <a:cs typeface="Open Sans ExtraBold"/>
                <a:sym typeface="Open Sans ExtraBold"/>
              </a:rPr>
              <a:t>This data shows that…</a:t>
            </a:r>
            <a:endParaRPr/>
          </a:p>
        </p:txBody>
      </p:sp>
      <p:sp>
        <p:nvSpPr>
          <p:cNvPr id="227" name="Google Shape;227;g24669d77819_0_0"/>
          <p:cNvSpPr txBox="1"/>
          <p:nvPr/>
        </p:nvSpPr>
        <p:spPr>
          <a:xfrm>
            <a:off x="2004575" y="3274650"/>
            <a:ext cx="15047700" cy="46521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4579" b="1" i="1">
                <a:solidFill>
                  <a:srgbClr val="015C60"/>
                </a:solidFill>
                <a:latin typeface="Lato"/>
                <a:ea typeface="Lato"/>
                <a:cs typeface="Lato"/>
                <a:sym typeface="Lato"/>
              </a:rPr>
              <a:t>It is possible to: </a:t>
            </a:r>
            <a:endParaRPr sz="4579" b="1" i="1">
              <a:solidFill>
                <a:srgbClr val="015C60"/>
              </a:solidFill>
              <a:latin typeface="Lato"/>
              <a:ea typeface="Lato"/>
              <a:cs typeface="Lato"/>
              <a:sym typeface="Lato"/>
            </a:endParaRPr>
          </a:p>
          <a:p>
            <a:pPr marL="457200" marR="0" lvl="0" indent="-519366" algn="l" rtl="0">
              <a:lnSpc>
                <a:spcPct val="140010"/>
              </a:lnSpc>
              <a:spcBef>
                <a:spcPts val="0"/>
              </a:spcBef>
              <a:spcAft>
                <a:spcPts val="0"/>
              </a:spcAft>
              <a:buClr>
                <a:srgbClr val="015C60"/>
              </a:buClr>
              <a:buSzPts val="4579"/>
              <a:buFont typeface="Lato"/>
              <a:buChar char="●"/>
            </a:pPr>
            <a:r>
              <a:rPr lang="en-US" sz="4579" b="1" i="1">
                <a:solidFill>
                  <a:srgbClr val="015C60"/>
                </a:solidFill>
                <a:latin typeface="Lato"/>
                <a:ea typeface="Lato"/>
                <a:cs typeface="Lato"/>
                <a:sym typeface="Lato"/>
              </a:rPr>
              <a:t>build family capacity </a:t>
            </a:r>
            <a:r>
              <a:rPr lang="en-US" sz="4579" b="1" i="1">
                <a:solidFill>
                  <a:schemeClr val="accent6"/>
                </a:solidFill>
                <a:latin typeface="Lato"/>
                <a:ea typeface="Lato"/>
                <a:cs typeface="Lato"/>
                <a:sym typeface="Lato"/>
              </a:rPr>
              <a:t>- empowerment  data</a:t>
            </a:r>
            <a:endParaRPr sz="4579" b="1" i="1">
              <a:solidFill>
                <a:schemeClr val="accent6"/>
              </a:solidFill>
              <a:latin typeface="Lato"/>
              <a:ea typeface="Lato"/>
              <a:cs typeface="Lato"/>
              <a:sym typeface="Lato"/>
            </a:endParaRPr>
          </a:p>
          <a:p>
            <a:pPr marL="457200" marR="0" lvl="0" indent="-519366" algn="l" rtl="0">
              <a:lnSpc>
                <a:spcPct val="140010"/>
              </a:lnSpc>
              <a:spcBef>
                <a:spcPts val="0"/>
              </a:spcBef>
              <a:spcAft>
                <a:spcPts val="0"/>
              </a:spcAft>
              <a:buClr>
                <a:srgbClr val="015C60"/>
              </a:buClr>
              <a:buSzPts val="4579"/>
              <a:buFont typeface="Lato"/>
              <a:buChar char="●"/>
            </a:pPr>
            <a:r>
              <a:rPr lang="en-US" sz="4579" b="1" i="1">
                <a:solidFill>
                  <a:srgbClr val="015C60"/>
                </a:solidFill>
                <a:latin typeface="Lato"/>
                <a:ea typeface="Lato"/>
                <a:cs typeface="Lato"/>
                <a:sym typeface="Lato"/>
              </a:rPr>
              <a:t>improve family engagement </a:t>
            </a:r>
            <a:r>
              <a:rPr lang="en-US" sz="4579" b="1" i="1">
                <a:solidFill>
                  <a:schemeClr val="accent6"/>
                </a:solidFill>
                <a:latin typeface="Lato"/>
                <a:ea typeface="Lato"/>
                <a:cs typeface="Lato"/>
                <a:sym typeface="Lato"/>
              </a:rPr>
              <a:t>- engagement data</a:t>
            </a:r>
            <a:endParaRPr sz="4579" b="1" i="1">
              <a:solidFill>
                <a:schemeClr val="accent6"/>
              </a:solidFill>
              <a:latin typeface="Lato"/>
              <a:ea typeface="Lato"/>
              <a:cs typeface="Lato"/>
              <a:sym typeface="Lato"/>
            </a:endParaRPr>
          </a:p>
          <a:p>
            <a:pPr marL="457200" lvl="0" indent="-519366" algn="l" rtl="0">
              <a:lnSpc>
                <a:spcPct val="140010"/>
              </a:lnSpc>
              <a:spcBef>
                <a:spcPts val="0"/>
              </a:spcBef>
              <a:spcAft>
                <a:spcPts val="0"/>
              </a:spcAft>
              <a:buClr>
                <a:srgbClr val="015C60"/>
              </a:buClr>
              <a:buSzPts val="4579"/>
              <a:buFont typeface="Lato"/>
              <a:buChar char="●"/>
            </a:pPr>
            <a:r>
              <a:rPr lang="en-US" sz="4579" b="1" i="1">
                <a:solidFill>
                  <a:srgbClr val="015C60"/>
                </a:solidFill>
                <a:latin typeface="Lato"/>
                <a:ea typeface="Lato"/>
                <a:cs typeface="Lato"/>
                <a:sym typeface="Lato"/>
              </a:rPr>
              <a:t>grow emerging family leaders </a:t>
            </a:r>
            <a:r>
              <a:rPr lang="en-US" sz="4579" b="1" i="1">
                <a:solidFill>
                  <a:schemeClr val="accent6"/>
                </a:solidFill>
                <a:latin typeface="Lato"/>
                <a:ea typeface="Lato"/>
                <a:cs typeface="Lato"/>
                <a:sym typeface="Lato"/>
              </a:rPr>
              <a:t>- leadership pipeline data</a:t>
            </a:r>
            <a:endParaRPr sz="4579" b="1" i="1">
              <a:solidFill>
                <a:schemeClr val="accent6"/>
              </a:solidFill>
              <a:latin typeface="Lato"/>
              <a:ea typeface="Lato"/>
              <a:cs typeface="Lato"/>
              <a:sym typeface="Lato"/>
            </a:endParaRPr>
          </a:p>
          <a:p>
            <a:pPr marL="457200" marR="0" lvl="0" indent="-519366" algn="l" rtl="0">
              <a:lnSpc>
                <a:spcPct val="140010"/>
              </a:lnSpc>
              <a:spcBef>
                <a:spcPts val="0"/>
              </a:spcBef>
              <a:spcAft>
                <a:spcPts val="0"/>
              </a:spcAft>
              <a:buClr>
                <a:srgbClr val="015C60"/>
              </a:buClr>
              <a:buSzPts val="4579"/>
              <a:buFont typeface="Lato"/>
              <a:buChar char="●"/>
            </a:pPr>
            <a:r>
              <a:rPr lang="en-US" sz="4579" b="1" i="1">
                <a:solidFill>
                  <a:srgbClr val="015C60"/>
                </a:solidFill>
                <a:latin typeface="Lato"/>
                <a:ea typeface="Lato"/>
                <a:cs typeface="Lato"/>
                <a:sym typeface="Lato"/>
              </a:rPr>
              <a:t>reduce professional burn out </a:t>
            </a:r>
            <a:r>
              <a:rPr lang="en-US" sz="4579" b="1" i="1">
                <a:solidFill>
                  <a:schemeClr val="accent6"/>
                </a:solidFill>
                <a:latin typeface="Lato"/>
                <a:ea typeface="Lato"/>
                <a:cs typeface="Lato"/>
                <a:sym typeface="Lato"/>
              </a:rPr>
              <a:t>- professional feedback</a:t>
            </a:r>
            <a:endParaRPr sz="2300" b="1" i="1">
              <a:solidFill>
                <a:schemeClr val="accent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4b875d6c49_0_3"/>
          <p:cNvSpPr txBox="1"/>
          <p:nvPr/>
        </p:nvSpPr>
        <p:spPr>
          <a:xfrm>
            <a:off x="2575800" y="2652950"/>
            <a:ext cx="14583900" cy="69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700" i="1">
                <a:solidFill>
                  <a:schemeClr val="dk1"/>
                </a:solidFill>
                <a:highlight>
                  <a:srgbClr val="FFFFFF"/>
                </a:highlight>
                <a:latin typeface="Calibri"/>
                <a:ea typeface="Calibri"/>
                <a:cs typeface="Calibri"/>
                <a:sym typeface="Calibri"/>
              </a:rPr>
              <a:t>I use ESDM and Now and Next as an intervention road map to support my daughter with Phelan-McDermid Syndrome. I choose goals from the curriculum checklist, then use the Goal to Action dashboard from Now and Next to outline how to achieve those goals. The models used together are empowering. Not only can I confidently identify what skills should be targeted, I can specify what I need/want from each member of her interdisciplinary team (teachers, physical therapist, and speech language therapist) to achieve them.</a:t>
            </a:r>
            <a:endParaRPr sz="3700" i="1">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3000" i="1">
              <a:solidFill>
                <a:schemeClr val="dk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3000" b="1">
                <a:solidFill>
                  <a:schemeClr val="dk2"/>
                </a:solidFill>
                <a:highlight>
                  <a:srgbClr val="FFFFFF"/>
                </a:highlight>
                <a:latin typeface="Calibri"/>
                <a:ea typeface="Calibri"/>
                <a:cs typeface="Calibri"/>
                <a:sym typeface="Calibri"/>
              </a:rPr>
              <a:t>Anastasia. New Zealand</a:t>
            </a:r>
            <a:endParaRPr sz="3000" b="1">
              <a:solidFill>
                <a:schemeClr val="dk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3000" i="1">
                <a:solidFill>
                  <a:schemeClr val="dk2"/>
                </a:solidFill>
                <a:highlight>
                  <a:srgbClr val="FFFFFF"/>
                </a:highlight>
                <a:latin typeface="Calibri"/>
                <a:ea typeface="Calibri"/>
                <a:cs typeface="Calibri"/>
                <a:sym typeface="Calibri"/>
              </a:rPr>
              <a:t> </a:t>
            </a:r>
            <a:endParaRPr sz="8200" b="1" i="1">
              <a:solidFill>
                <a:schemeClr val="dk2"/>
              </a:solidFill>
              <a:latin typeface="Calibri"/>
              <a:ea typeface="Calibri"/>
              <a:cs typeface="Calibri"/>
              <a:sym typeface="Calibri"/>
            </a:endParaRPr>
          </a:p>
        </p:txBody>
      </p:sp>
      <p:sp>
        <p:nvSpPr>
          <p:cNvPr id="233" name="Google Shape;233;g24b875d6c49_0_3"/>
          <p:cNvSpPr txBox="1"/>
          <p:nvPr/>
        </p:nvSpPr>
        <p:spPr>
          <a:xfrm>
            <a:off x="670300" y="887625"/>
            <a:ext cx="16199100" cy="111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17">
                <a:solidFill>
                  <a:srgbClr val="015C60"/>
                </a:solidFill>
                <a:latin typeface="Open Sans ExtraBold"/>
                <a:ea typeface="Open Sans ExtraBold"/>
                <a:cs typeface="Open Sans ExtraBold"/>
                <a:sym typeface="Open Sans ExtraBold"/>
              </a:rPr>
              <a:t>Testimony</a:t>
            </a:r>
            <a:endParaRPr sz="7217">
              <a:solidFill>
                <a:srgbClr val="015C60"/>
              </a:solidFill>
              <a:latin typeface="Open Sans ExtraBold"/>
              <a:ea typeface="Open Sans ExtraBold"/>
              <a:cs typeface="Open Sans ExtraBold"/>
              <a:sym typeface="Open Sans ExtraBold"/>
            </a:endParaRPr>
          </a:p>
        </p:txBody>
      </p:sp>
      <p:pic>
        <p:nvPicPr>
          <p:cNvPr id="234" name="Google Shape;234;g24b875d6c49_0_3"/>
          <p:cNvPicPr preferRelativeResize="0"/>
          <p:nvPr/>
        </p:nvPicPr>
        <p:blipFill>
          <a:blip r:embed="rId3">
            <a:alphaModFix/>
          </a:blip>
          <a:stretch>
            <a:fillRect/>
          </a:stretch>
        </p:blipFill>
        <p:spPr>
          <a:xfrm>
            <a:off x="422100" y="2652950"/>
            <a:ext cx="1808675" cy="1689585"/>
          </a:xfrm>
          <a:prstGeom prst="rect">
            <a:avLst/>
          </a:prstGeom>
          <a:noFill/>
          <a:ln>
            <a:noFill/>
          </a:ln>
        </p:spPr>
      </p:pic>
      <p:sp>
        <p:nvSpPr>
          <p:cNvPr id="235" name="Google Shape;235;g24b875d6c49_0_3"/>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4">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24b875d6c49_0_3"/>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grpSp>
        <p:nvGrpSpPr>
          <p:cNvPr id="237" name="Google Shape;237;g24b875d6c49_0_3"/>
          <p:cNvGrpSpPr/>
          <p:nvPr/>
        </p:nvGrpSpPr>
        <p:grpSpPr>
          <a:xfrm>
            <a:off x="16026178" y="-1177144"/>
            <a:ext cx="3284965" cy="3492483"/>
            <a:chOff x="0" y="-56639"/>
            <a:chExt cx="4379953" cy="4656644"/>
          </a:xfrm>
        </p:grpSpPr>
        <p:pic>
          <p:nvPicPr>
            <p:cNvPr id="238" name="Google Shape;238;g24b875d6c49_0_3"/>
            <p:cNvPicPr preferRelativeResize="0"/>
            <p:nvPr/>
          </p:nvPicPr>
          <p:blipFill rotWithShape="1">
            <a:blip r:embed="rId5">
              <a:alphaModFix/>
            </a:blip>
            <a:srcRect/>
            <a:stretch/>
          </p:blipFill>
          <p:spPr>
            <a:xfrm>
              <a:off x="0" y="2060103"/>
              <a:ext cx="1791256" cy="1556672"/>
            </a:xfrm>
            <a:prstGeom prst="rect">
              <a:avLst/>
            </a:prstGeom>
            <a:noFill/>
            <a:ln>
              <a:noFill/>
            </a:ln>
          </p:spPr>
        </p:pic>
        <p:pic>
          <p:nvPicPr>
            <p:cNvPr id="239" name="Google Shape;239;g24b875d6c49_0_3"/>
            <p:cNvPicPr preferRelativeResize="0"/>
            <p:nvPr/>
          </p:nvPicPr>
          <p:blipFill rotWithShape="1">
            <a:blip r:embed="rId6">
              <a:alphaModFix/>
            </a:blip>
            <a:srcRect/>
            <a:stretch/>
          </p:blipFill>
          <p:spPr>
            <a:xfrm>
              <a:off x="619930" y="596966"/>
              <a:ext cx="3595459" cy="4003040"/>
            </a:xfrm>
            <a:prstGeom prst="rect">
              <a:avLst/>
            </a:prstGeom>
            <a:noFill/>
            <a:ln>
              <a:noFill/>
            </a:ln>
          </p:spPr>
        </p:pic>
        <p:sp>
          <p:nvSpPr>
            <p:cNvPr id="240" name="Google Shape;240;g24b875d6c49_0_3"/>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49415a689d_0_44"/>
          <p:cNvSpPr/>
          <p:nvPr/>
        </p:nvSpPr>
        <p:spPr>
          <a:xfrm rot="-953751">
            <a:off x="15242955" y="-7472383"/>
            <a:ext cx="10387872" cy="10386360"/>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249415a689d_0_44"/>
          <p:cNvSpPr/>
          <p:nvPr/>
        </p:nvSpPr>
        <p:spPr>
          <a:xfrm>
            <a:off x="165032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g249415a689d_0_44"/>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248" name="Google Shape;248;g249415a689d_0_44"/>
          <p:cNvSpPr txBox="1"/>
          <p:nvPr/>
        </p:nvSpPr>
        <p:spPr>
          <a:xfrm>
            <a:off x="387675" y="465875"/>
            <a:ext cx="17634600" cy="3022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9817">
                <a:solidFill>
                  <a:srgbClr val="015C60"/>
                </a:solidFill>
                <a:latin typeface="Open Sans ExtraBold"/>
                <a:ea typeface="Open Sans ExtraBold"/>
                <a:cs typeface="Open Sans ExtraBold"/>
                <a:sym typeface="Open Sans ExtraBold"/>
              </a:rPr>
              <a:t>Can family participation be a game changer?</a:t>
            </a:r>
            <a:endParaRPr/>
          </a:p>
        </p:txBody>
      </p:sp>
      <p:sp>
        <p:nvSpPr>
          <p:cNvPr id="249" name="Google Shape;249;g249415a689d_0_44"/>
          <p:cNvSpPr/>
          <p:nvPr/>
        </p:nvSpPr>
        <p:spPr>
          <a:xfrm rot="-955360">
            <a:off x="-3020628" y="9044574"/>
            <a:ext cx="5662231" cy="5661407"/>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g249415a689d_0_44"/>
          <p:cNvSpPr txBox="1"/>
          <p:nvPr/>
        </p:nvSpPr>
        <p:spPr>
          <a:xfrm>
            <a:off x="647300" y="4994700"/>
            <a:ext cx="15944100" cy="22530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6099" b="1" i="1">
                <a:solidFill>
                  <a:srgbClr val="CC0000"/>
                </a:solidFill>
                <a:latin typeface="Open Sans"/>
                <a:ea typeface="Open Sans"/>
                <a:cs typeface="Open Sans"/>
                <a:sym typeface="Open Sans"/>
              </a:rPr>
              <a:t>Yes it can… </a:t>
            </a:r>
            <a:endParaRPr sz="6099" b="1" i="1">
              <a:solidFill>
                <a:srgbClr val="CC0000"/>
              </a:solidFill>
              <a:latin typeface="Open Sans"/>
              <a:ea typeface="Open Sans"/>
              <a:cs typeface="Open Sans"/>
              <a:sym typeface="Open Sans"/>
            </a:endParaRPr>
          </a:p>
          <a:p>
            <a:pPr marL="0" marR="0" lvl="0" indent="0" algn="l" rtl="0">
              <a:lnSpc>
                <a:spcPct val="140007"/>
              </a:lnSpc>
              <a:spcBef>
                <a:spcPts val="0"/>
              </a:spcBef>
              <a:spcAft>
                <a:spcPts val="0"/>
              </a:spcAft>
              <a:buNone/>
            </a:pPr>
            <a:r>
              <a:rPr lang="en-US" sz="6099" b="1" i="1">
                <a:solidFill>
                  <a:srgbClr val="CC0000"/>
                </a:solidFill>
                <a:latin typeface="Open Sans"/>
                <a:ea typeface="Open Sans"/>
                <a:cs typeface="Open Sans"/>
                <a:sym typeface="Open Sans"/>
              </a:rPr>
              <a:t>Build a leadership pipeline for family voice</a:t>
            </a:r>
            <a:endParaRPr sz="6499" b="0" i="0" u="none" strike="noStrike" cap="none">
              <a:solidFill>
                <a:srgbClr val="015C60"/>
              </a:solidFill>
              <a:latin typeface="Open Sans"/>
              <a:ea typeface="Open Sans"/>
              <a:cs typeface="Open Sans"/>
              <a:sym typeface="Open Sans"/>
            </a:endParaRPr>
          </a:p>
        </p:txBody>
      </p:sp>
      <p:sp>
        <p:nvSpPr>
          <p:cNvPr id="251" name="Google Shape;251;g249415a689d_0_44"/>
          <p:cNvSpPr txBox="1"/>
          <p:nvPr/>
        </p:nvSpPr>
        <p:spPr>
          <a:xfrm>
            <a:off x="2081700" y="9323950"/>
            <a:ext cx="5369700" cy="646200"/>
          </a:xfrm>
          <a:prstGeom prst="rect">
            <a:avLst/>
          </a:prstGeom>
          <a:noFill/>
          <a:ln>
            <a:noFill/>
          </a:ln>
        </p:spPr>
        <p:txBody>
          <a:bodyPr spcFirstLastPara="1" wrap="square" lIns="91425" tIns="91425" rIns="91425" bIns="91425" anchor="t" anchorCtr="0">
            <a:spAutoFit/>
          </a:bodyPr>
          <a:lstStyle/>
          <a:p>
            <a:pPr marL="0" lvl="0" indent="0" algn="l" rtl="0">
              <a:lnSpc>
                <a:spcPct val="153217"/>
              </a:lnSpc>
              <a:spcBef>
                <a:spcPts val="0"/>
              </a:spcBef>
              <a:spcAft>
                <a:spcPts val="0"/>
              </a:spcAft>
              <a:buNone/>
            </a:pPr>
            <a:r>
              <a:rPr lang="en-US" sz="2999" u="sng">
                <a:solidFill>
                  <a:schemeClr val="hlink"/>
                </a:solidFill>
                <a:latin typeface="Open Sans"/>
                <a:ea typeface="Open Sans"/>
                <a:cs typeface="Open Sans"/>
                <a:sym typeface="Open Sans"/>
                <a:hlinkClick r:id="rId4"/>
              </a:rPr>
              <a:t>Frontiers article</a:t>
            </a:r>
            <a:endParaRPr sz="5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g24e69c7f698_0_4"/>
          <p:cNvPicPr preferRelativeResize="0"/>
          <p:nvPr/>
        </p:nvPicPr>
        <p:blipFill>
          <a:blip r:embed="rId3">
            <a:alphaModFix/>
          </a:blip>
          <a:stretch>
            <a:fillRect/>
          </a:stretch>
        </p:blipFill>
        <p:spPr>
          <a:xfrm>
            <a:off x="152400" y="152400"/>
            <a:ext cx="17983201" cy="97379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49415a689d_0_55"/>
          <p:cNvSpPr txBox="1"/>
          <p:nvPr/>
        </p:nvSpPr>
        <p:spPr>
          <a:xfrm>
            <a:off x="12332161" y="9203769"/>
            <a:ext cx="38211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0" i="0" u="none" strike="noStrike" cap="none">
                <a:solidFill>
                  <a:srgbClr val="015C60"/>
                </a:solidFill>
                <a:latin typeface="Roboto Condensed"/>
                <a:ea typeface="Roboto Condensed"/>
                <a:cs typeface="Roboto Condensed"/>
                <a:sym typeface="Roboto Condensed"/>
              </a:rPr>
              <a:t>#FamilyCentredECI</a:t>
            </a:r>
            <a:endParaRPr/>
          </a:p>
        </p:txBody>
      </p:sp>
      <p:grpSp>
        <p:nvGrpSpPr>
          <p:cNvPr id="262" name="Google Shape;262;g249415a689d_0_55"/>
          <p:cNvGrpSpPr/>
          <p:nvPr/>
        </p:nvGrpSpPr>
        <p:grpSpPr>
          <a:xfrm>
            <a:off x="1997019" y="8953129"/>
            <a:ext cx="8779832" cy="1039772"/>
            <a:chOff x="0" y="0"/>
            <a:chExt cx="11706443" cy="1386363"/>
          </a:xfrm>
        </p:grpSpPr>
        <p:pic>
          <p:nvPicPr>
            <p:cNvPr id="263" name="Google Shape;263;g249415a689d_0_55"/>
            <p:cNvPicPr preferRelativeResize="0"/>
            <p:nvPr/>
          </p:nvPicPr>
          <p:blipFill rotWithShape="1">
            <a:blip r:embed="rId3">
              <a:alphaModFix/>
            </a:blip>
            <a:srcRect/>
            <a:stretch/>
          </p:blipFill>
          <p:spPr>
            <a:xfrm>
              <a:off x="0" y="242200"/>
              <a:ext cx="1466611" cy="901965"/>
            </a:xfrm>
            <a:prstGeom prst="rect">
              <a:avLst/>
            </a:prstGeom>
            <a:noFill/>
            <a:ln>
              <a:noFill/>
            </a:ln>
          </p:spPr>
        </p:pic>
        <p:pic>
          <p:nvPicPr>
            <p:cNvPr id="264" name="Google Shape;264;g249415a689d_0_55"/>
            <p:cNvPicPr preferRelativeResize="0"/>
            <p:nvPr/>
          </p:nvPicPr>
          <p:blipFill rotWithShape="1">
            <a:blip r:embed="rId4">
              <a:alphaModFix/>
            </a:blip>
            <a:srcRect l="25165" t="26606" r="30816" b="38288"/>
            <a:stretch/>
          </p:blipFill>
          <p:spPr>
            <a:xfrm>
              <a:off x="3318151" y="5559"/>
              <a:ext cx="1224348" cy="1380804"/>
            </a:xfrm>
            <a:prstGeom prst="rect">
              <a:avLst/>
            </a:prstGeom>
            <a:noFill/>
            <a:ln>
              <a:noFill/>
            </a:ln>
          </p:spPr>
        </p:pic>
        <p:pic>
          <p:nvPicPr>
            <p:cNvPr id="265" name="Google Shape;265;g249415a689d_0_55"/>
            <p:cNvPicPr preferRelativeResize="0"/>
            <p:nvPr/>
          </p:nvPicPr>
          <p:blipFill rotWithShape="1">
            <a:blip r:embed="rId5">
              <a:alphaModFix/>
            </a:blip>
            <a:srcRect/>
            <a:stretch/>
          </p:blipFill>
          <p:spPr>
            <a:xfrm>
              <a:off x="1466611" y="0"/>
              <a:ext cx="1851540" cy="1314594"/>
            </a:xfrm>
            <a:prstGeom prst="rect">
              <a:avLst/>
            </a:prstGeom>
            <a:noFill/>
            <a:ln>
              <a:noFill/>
            </a:ln>
          </p:spPr>
        </p:pic>
        <p:pic>
          <p:nvPicPr>
            <p:cNvPr id="266" name="Google Shape;266;g249415a689d_0_55"/>
            <p:cNvPicPr preferRelativeResize="0"/>
            <p:nvPr/>
          </p:nvPicPr>
          <p:blipFill rotWithShape="1">
            <a:blip r:embed="rId6">
              <a:alphaModFix/>
            </a:blip>
            <a:srcRect/>
            <a:stretch/>
          </p:blipFill>
          <p:spPr>
            <a:xfrm>
              <a:off x="4770610" y="215836"/>
              <a:ext cx="1045431" cy="1011707"/>
            </a:xfrm>
            <a:prstGeom prst="rect">
              <a:avLst/>
            </a:prstGeom>
            <a:noFill/>
            <a:ln>
              <a:noFill/>
            </a:ln>
          </p:spPr>
        </p:pic>
        <p:pic>
          <p:nvPicPr>
            <p:cNvPr id="267" name="Google Shape;267;g249415a689d_0_55"/>
            <p:cNvPicPr preferRelativeResize="0"/>
            <p:nvPr/>
          </p:nvPicPr>
          <p:blipFill rotWithShape="1">
            <a:blip r:embed="rId7">
              <a:alphaModFix/>
            </a:blip>
            <a:srcRect/>
            <a:stretch/>
          </p:blipFill>
          <p:spPr>
            <a:xfrm>
              <a:off x="6160542" y="471783"/>
              <a:ext cx="1326274" cy="697745"/>
            </a:xfrm>
            <a:prstGeom prst="rect">
              <a:avLst/>
            </a:prstGeom>
            <a:noFill/>
            <a:ln>
              <a:noFill/>
            </a:ln>
          </p:spPr>
        </p:pic>
        <p:pic>
          <p:nvPicPr>
            <p:cNvPr id="268" name="Google Shape;268;g249415a689d_0_55"/>
            <p:cNvPicPr preferRelativeResize="0"/>
            <p:nvPr/>
          </p:nvPicPr>
          <p:blipFill rotWithShape="1">
            <a:blip r:embed="rId8">
              <a:alphaModFix/>
            </a:blip>
            <a:srcRect/>
            <a:stretch/>
          </p:blipFill>
          <p:spPr>
            <a:xfrm>
              <a:off x="7831316" y="413767"/>
              <a:ext cx="3875127" cy="813776"/>
            </a:xfrm>
            <a:prstGeom prst="rect">
              <a:avLst/>
            </a:prstGeom>
            <a:noFill/>
            <a:ln>
              <a:noFill/>
            </a:ln>
          </p:spPr>
        </p:pic>
      </p:grpSp>
      <p:pic>
        <p:nvPicPr>
          <p:cNvPr id="269" name="Google Shape;269;g249415a689d_0_55"/>
          <p:cNvPicPr preferRelativeResize="0"/>
          <p:nvPr/>
        </p:nvPicPr>
        <p:blipFill rotWithShape="1">
          <a:blip r:embed="rId9">
            <a:alphaModFix/>
          </a:blip>
          <a:srcRect l="12701" t="37209" r="7266" b="39370"/>
          <a:stretch/>
        </p:blipFill>
        <p:spPr>
          <a:xfrm>
            <a:off x="414249" y="476823"/>
            <a:ext cx="4747555" cy="1389175"/>
          </a:xfrm>
          <a:prstGeom prst="rect">
            <a:avLst/>
          </a:prstGeom>
          <a:noFill/>
          <a:ln>
            <a:noFill/>
          </a:ln>
        </p:spPr>
      </p:pic>
      <p:sp>
        <p:nvSpPr>
          <p:cNvPr id="270" name="Google Shape;270;g249415a689d_0_55"/>
          <p:cNvSpPr txBox="1"/>
          <p:nvPr/>
        </p:nvSpPr>
        <p:spPr>
          <a:xfrm>
            <a:off x="1207400" y="2481038"/>
            <a:ext cx="11196300" cy="2111400"/>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5716" b="1">
                <a:solidFill>
                  <a:srgbClr val="015C60"/>
                </a:solidFill>
                <a:latin typeface="Open Sans"/>
                <a:ea typeface="Open Sans"/>
                <a:cs typeface="Open Sans"/>
                <a:sym typeface="Open Sans"/>
              </a:rPr>
              <a:t>Yes, family participation</a:t>
            </a:r>
            <a:endParaRPr sz="5716" b="1">
              <a:solidFill>
                <a:srgbClr val="015C60"/>
              </a:solidFill>
              <a:latin typeface="Open Sans"/>
              <a:ea typeface="Open Sans"/>
              <a:cs typeface="Open Sans"/>
              <a:sym typeface="Open Sans"/>
            </a:endParaRPr>
          </a:p>
          <a:p>
            <a:pPr marL="0" marR="0" lvl="0" indent="0" algn="ctr" rtl="0">
              <a:lnSpc>
                <a:spcPct val="139995"/>
              </a:lnSpc>
              <a:spcBef>
                <a:spcPts val="0"/>
              </a:spcBef>
              <a:spcAft>
                <a:spcPts val="0"/>
              </a:spcAft>
              <a:buNone/>
            </a:pPr>
            <a:r>
              <a:rPr lang="en-US" sz="5716" b="1">
                <a:solidFill>
                  <a:srgbClr val="015C60"/>
                </a:solidFill>
                <a:latin typeface="Open Sans"/>
                <a:ea typeface="Open Sans"/>
                <a:cs typeface="Open Sans"/>
                <a:sym typeface="Open Sans"/>
              </a:rPr>
              <a:t>can be a game changer!</a:t>
            </a:r>
            <a:endParaRPr sz="1900"/>
          </a:p>
        </p:txBody>
      </p:sp>
      <p:sp>
        <p:nvSpPr>
          <p:cNvPr id="271" name="Google Shape;271;g249415a689d_0_55"/>
          <p:cNvSpPr txBox="1"/>
          <p:nvPr/>
        </p:nvSpPr>
        <p:spPr>
          <a:xfrm>
            <a:off x="1662650" y="5055100"/>
            <a:ext cx="10593300" cy="4592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4799">
                <a:solidFill>
                  <a:srgbClr val="015C60"/>
                </a:solidFill>
                <a:latin typeface="Open Sans"/>
                <a:ea typeface="Open Sans"/>
                <a:cs typeface="Open Sans"/>
                <a:sym typeface="Open Sans"/>
              </a:rPr>
              <a:t>Annick &amp; Melissa Janson</a:t>
            </a:r>
            <a:endParaRPr sz="4799">
              <a:solidFill>
                <a:srgbClr val="015C60"/>
              </a:solidFill>
              <a:latin typeface="Open Sans"/>
              <a:ea typeface="Open Sans"/>
              <a:cs typeface="Open Sans"/>
              <a:sym typeface="Open Sans"/>
            </a:endParaRPr>
          </a:p>
          <a:p>
            <a:pPr marL="0" marR="0" lvl="0" indent="0" algn="ctr" rtl="0">
              <a:lnSpc>
                <a:spcPct val="140007"/>
              </a:lnSpc>
              <a:spcBef>
                <a:spcPts val="0"/>
              </a:spcBef>
              <a:spcAft>
                <a:spcPts val="0"/>
              </a:spcAft>
              <a:buNone/>
            </a:pPr>
            <a:r>
              <a:rPr lang="en-US" sz="4799">
                <a:solidFill>
                  <a:srgbClr val="015C60"/>
                </a:solidFill>
                <a:latin typeface="Open Sans"/>
                <a:ea typeface="Open Sans"/>
                <a:cs typeface="Open Sans"/>
                <a:sym typeface="Open Sans"/>
              </a:rPr>
              <a:t>Plumtree Learning</a:t>
            </a:r>
            <a:endParaRPr sz="4799">
              <a:solidFill>
                <a:srgbClr val="015C60"/>
              </a:solidFill>
              <a:latin typeface="Open Sans"/>
              <a:ea typeface="Open Sans"/>
              <a:cs typeface="Open Sans"/>
              <a:sym typeface="Open Sans"/>
            </a:endParaRPr>
          </a:p>
          <a:p>
            <a:pPr marL="0" marR="0" lvl="0" indent="0" algn="ctr" rtl="0">
              <a:lnSpc>
                <a:spcPct val="140007"/>
              </a:lnSpc>
              <a:spcBef>
                <a:spcPts val="0"/>
              </a:spcBef>
              <a:spcAft>
                <a:spcPts val="0"/>
              </a:spcAft>
              <a:buNone/>
            </a:pPr>
            <a:r>
              <a:rPr lang="en-US" sz="3999" u="sng">
                <a:solidFill>
                  <a:schemeClr val="hlink"/>
                </a:solidFill>
                <a:latin typeface="Open Sans"/>
                <a:ea typeface="Open Sans"/>
                <a:cs typeface="Open Sans"/>
                <a:sym typeface="Open Sans"/>
                <a:hlinkClick r:id="rId10"/>
              </a:rPr>
              <a:t>annick@plumtreelearning.com</a:t>
            </a:r>
            <a:endParaRPr sz="4499">
              <a:solidFill>
                <a:srgbClr val="015C60"/>
              </a:solidFill>
              <a:latin typeface="Open Sans"/>
              <a:ea typeface="Open Sans"/>
              <a:cs typeface="Open Sans"/>
              <a:sym typeface="Open Sans"/>
            </a:endParaRPr>
          </a:p>
          <a:p>
            <a:pPr marL="0" marR="0" lvl="0" indent="0" algn="ctr" rtl="0">
              <a:lnSpc>
                <a:spcPct val="140007"/>
              </a:lnSpc>
              <a:spcBef>
                <a:spcPts val="0"/>
              </a:spcBef>
              <a:spcAft>
                <a:spcPts val="0"/>
              </a:spcAft>
              <a:buNone/>
            </a:pPr>
            <a:r>
              <a:rPr lang="en-US" sz="4499" u="sng">
                <a:solidFill>
                  <a:schemeClr val="hlink"/>
                </a:solidFill>
                <a:latin typeface="Open Sans"/>
                <a:ea typeface="Open Sans"/>
                <a:cs typeface="Open Sans"/>
                <a:sym typeface="Open Sans"/>
                <a:hlinkClick r:id="rId11"/>
              </a:rPr>
              <a:t>melissa@plumtreelearning.com</a:t>
            </a:r>
            <a:endParaRPr sz="4499">
              <a:solidFill>
                <a:srgbClr val="015C60"/>
              </a:solidFill>
              <a:latin typeface="Open Sans"/>
              <a:ea typeface="Open Sans"/>
              <a:cs typeface="Open Sans"/>
              <a:sym typeface="Open Sans"/>
            </a:endParaRPr>
          </a:p>
          <a:p>
            <a:pPr marL="0" marR="0" lvl="0" indent="0" algn="ctr" rtl="0">
              <a:lnSpc>
                <a:spcPct val="140007"/>
              </a:lnSpc>
              <a:spcBef>
                <a:spcPts val="0"/>
              </a:spcBef>
              <a:spcAft>
                <a:spcPts val="0"/>
              </a:spcAft>
              <a:buNone/>
            </a:pPr>
            <a:endParaRPr sz="4499">
              <a:solidFill>
                <a:srgbClr val="015C60"/>
              </a:solidFill>
              <a:latin typeface="Open Sans"/>
              <a:ea typeface="Open Sans"/>
              <a:cs typeface="Open Sans"/>
              <a:sym typeface="Open Sans"/>
            </a:endParaRPr>
          </a:p>
        </p:txBody>
      </p:sp>
      <p:pic>
        <p:nvPicPr>
          <p:cNvPr id="272" name="Google Shape;272;g249415a689d_0_55"/>
          <p:cNvPicPr preferRelativeResize="0"/>
          <p:nvPr/>
        </p:nvPicPr>
        <p:blipFill>
          <a:blip r:embed="rId12">
            <a:alphaModFix/>
          </a:blip>
          <a:stretch>
            <a:fillRect/>
          </a:stretch>
        </p:blipFill>
        <p:spPr>
          <a:xfrm>
            <a:off x="414242" y="8357550"/>
            <a:ext cx="1531436" cy="1773000"/>
          </a:xfrm>
          <a:prstGeom prst="rect">
            <a:avLst/>
          </a:prstGeom>
          <a:noFill/>
          <a:ln>
            <a:noFill/>
          </a:ln>
        </p:spPr>
      </p:pic>
      <p:sp>
        <p:nvSpPr>
          <p:cNvPr id="273" name="Google Shape;273;g249415a689d_0_55"/>
          <p:cNvSpPr txBox="1"/>
          <p:nvPr/>
        </p:nvSpPr>
        <p:spPr>
          <a:xfrm>
            <a:off x="12545175" y="6451938"/>
            <a:ext cx="551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u="sng">
                <a:solidFill>
                  <a:schemeClr val="hlink"/>
                </a:solidFill>
                <a:latin typeface="Calibri"/>
                <a:ea typeface="Calibri"/>
                <a:cs typeface="Calibri"/>
                <a:sym typeface="Calibri"/>
                <a:hlinkClick r:id="rId13"/>
              </a:rPr>
              <a:t>https://tinyurl.com/easpd-families</a:t>
            </a:r>
            <a:endParaRPr sz="2800">
              <a:latin typeface="Calibri"/>
              <a:ea typeface="Calibri"/>
              <a:cs typeface="Calibri"/>
              <a:sym typeface="Calibri"/>
            </a:endParaRPr>
          </a:p>
        </p:txBody>
      </p:sp>
      <p:pic>
        <p:nvPicPr>
          <p:cNvPr id="274" name="Google Shape;274;g249415a689d_0_55"/>
          <p:cNvPicPr preferRelativeResize="0"/>
          <p:nvPr/>
        </p:nvPicPr>
        <p:blipFill>
          <a:blip r:embed="rId14">
            <a:alphaModFix/>
          </a:blip>
          <a:stretch>
            <a:fillRect/>
          </a:stretch>
        </p:blipFill>
        <p:spPr>
          <a:xfrm>
            <a:off x="13539343" y="2481054"/>
            <a:ext cx="3527776" cy="3430812"/>
          </a:xfrm>
          <a:prstGeom prst="rect">
            <a:avLst/>
          </a:prstGeom>
          <a:noFill/>
          <a:ln>
            <a:noFill/>
          </a:ln>
        </p:spPr>
      </p:pic>
      <p:sp>
        <p:nvSpPr>
          <p:cNvPr id="275" name="Google Shape;275;g249415a689d_0_55"/>
          <p:cNvSpPr txBox="1"/>
          <p:nvPr/>
        </p:nvSpPr>
        <p:spPr>
          <a:xfrm>
            <a:off x="12639225" y="455613"/>
            <a:ext cx="5937600" cy="14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a:latin typeface="Calibri"/>
                <a:ea typeface="Calibri"/>
                <a:cs typeface="Calibri"/>
                <a:sym typeface="Calibri"/>
              </a:rPr>
              <a:t>This presentation and additional materials are available on a website accessible as below:</a:t>
            </a:r>
            <a:endParaRPr sz="33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4a288f6359_0_27"/>
          <p:cNvSpPr txBox="1"/>
          <p:nvPr/>
        </p:nvSpPr>
        <p:spPr>
          <a:xfrm>
            <a:off x="3025600" y="4160175"/>
            <a:ext cx="11421600" cy="309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300" b="1">
                <a:solidFill>
                  <a:srgbClr val="FF0000"/>
                </a:solidFill>
                <a:latin typeface="Calibri"/>
                <a:ea typeface="Calibri"/>
                <a:cs typeface="Calibri"/>
                <a:sym typeface="Calibri"/>
              </a:rPr>
              <a:t>Note: The following slides will only be used if the audience asks for more information</a:t>
            </a:r>
            <a:endParaRPr sz="6300" b="1">
              <a:solidFill>
                <a:srgbClr val="FF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70" name="Google Shape;70;p15"/>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71" name="Google Shape;71;p15"/>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4921cd3879_0_30"/>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286" name="Google Shape;286;g24921cd3879_0_30"/>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g24921cd3879_0_30"/>
          <p:cNvGrpSpPr/>
          <p:nvPr/>
        </p:nvGrpSpPr>
        <p:grpSpPr>
          <a:xfrm>
            <a:off x="16026178" y="-1177144"/>
            <a:ext cx="3284965" cy="3492483"/>
            <a:chOff x="0" y="-56639"/>
            <a:chExt cx="4379953" cy="4656644"/>
          </a:xfrm>
        </p:grpSpPr>
        <p:pic>
          <p:nvPicPr>
            <p:cNvPr id="288" name="Google Shape;288;g24921cd3879_0_30"/>
            <p:cNvPicPr preferRelativeResize="0"/>
            <p:nvPr/>
          </p:nvPicPr>
          <p:blipFill rotWithShape="1">
            <a:blip r:embed="rId4">
              <a:alphaModFix/>
            </a:blip>
            <a:srcRect/>
            <a:stretch/>
          </p:blipFill>
          <p:spPr>
            <a:xfrm>
              <a:off x="0" y="2060103"/>
              <a:ext cx="1791256" cy="1556672"/>
            </a:xfrm>
            <a:prstGeom prst="rect">
              <a:avLst/>
            </a:prstGeom>
            <a:noFill/>
            <a:ln>
              <a:noFill/>
            </a:ln>
          </p:spPr>
        </p:pic>
        <p:pic>
          <p:nvPicPr>
            <p:cNvPr id="289" name="Google Shape;289;g24921cd3879_0_30"/>
            <p:cNvPicPr preferRelativeResize="0"/>
            <p:nvPr/>
          </p:nvPicPr>
          <p:blipFill rotWithShape="1">
            <a:blip r:embed="rId5">
              <a:alphaModFix/>
            </a:blip>
            <a:srcRect/>
            <a:stretch/>
          </p:blipFill>
          <p:spPr>
            <a:xfrm>
              <a:off x="619930" y="596966"/>
              <a:ext cx="3595459" cy="4003040"/>
            </a:xfrm>
            <a:prstGeom prst="rect">
              <a:avLst/>
            </a:prstGeom>
            <a:noFill/>
            <a:ln>
              <a:noFill/>
            </a:ln>
          </p:spPr>
        </p:pic>
        <p:sp>
          <p:nvSpPr>
            <p:cNvPr id="290" name="Google Shape;290;g24921cd3879_0_30"/>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g24921cd3879_0_30"/>
          <p:cNvSpPr txBox="1"/>
          <p:nvPr/>
        </p:nvSpPr>
        <p:spPr>
          <a:xfrm>
            <a:off x="670300" y="887625"/>
            <a:ext cx="16199100" cy="111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17">
                <a:solidFill>
                  <a:srgbClr val="015C60"/>
                </a:solidFill>
                <a:latin typeface="Open Sans ExtraBold"/>
                <a:ea typeface="Open Sans ExtraBold"/>
                <a:cs typeface="Open Sans ExtraBold"/>
                <a:sym typeface="Open Sans ExtraBold"/>
              </a:rPr>
              <a:t>Family-centered models</a:t>
            </a:r>
            <a:endParaRPr sz="7217">
              <a:solidFill>
                <a:srgbClr val="015C60"/>
              </a:solidFill>
              <a:latin typeface="Open Sans ExtraBold"/>
              <a:ea typeface="Open Sans ExtraBold"/>
              <a:cs typeface="Open Sans ExtraBold"/>
              <a:sym typeface="Open Sans ExtraBold"/>
            </a:endParaRPr>
          </a:p>
        </p:txBody>
      </p:sp>
      <p:pic>
        <p:nvPicPr>
          <p:cNvPr id="292" name="Google Shape;292;g24921cd3879_0_30">
            <a:hlinkClick r:id="rId6"/>
          </p:cNvPr>
          <p:cNvPicPr preferRelativeResize="0"/>
          <p:nvPr/>
        </p:nvPicPr>
        <p:blipFill>
          <a:blip r:embed="rId7">
            <a:alphaModFix/>
          </a:blip>
          <a:stretch>
            <a:fillRect/>
          </a:stretch>
        </p:blipFill>
        <p:spPr>
          <a:xfrm>
            <a:off x="4532353" y="2150925"/>
            <a:ext cx="8502832" cy="7215623"/>
          </a:xfrm>
          <a:prstGeom prst="rect">
            <a:avLst/>
          </a:prstGeom>
          <a:noFill/>
          <a:ln>
            <a:noFill/>
          </a:ln>
        </p:spPr>
      </p:pic>
      <p:sp>
        <p:nvSpPr>
          <p:cNvPr id="293" name="Google Shape;293;g24921cd3879_0_30"/>
          <p:cNvSpPr txBox="1"/>
          <p:nvPr/>
        </p:nvSpPr>
        <p:spPr>
          <a:xfrm>
            <a:off x="13848575" y="8479625"/>
            <a:ext cx="4463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u="sng">
                <a:solidFill>
                  <a:schemeClr val="hlink"/>
                </a:solidFill>
                <a:latin typeface="Calibri"/>
                <a:ea typeface="Calibri"/>
                <a:cs typeface="Calibri"/>
                <a:sym typeface="Calibri"/>
                <a:hlinkClick r:id="rId6"/>
              </a:rPr>
              <a:t>Reference</a:t>
            </a:r>
            <a:endParaRPr sz="26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4669d77819_0_69"/>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299" name="Google Shape;299;g24669d77819_0_69"/>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g24669d77819_0_69"/>
          <p:cNvGrpSpPr/>
          <p:nvPr/>
        </p:nvGrpSpPr>
        <p:grpSpPr>
          <a:xfrm>
            <a:off x="16026178" y="-1177144"/>
            <a:ext cx="3284965" cy="3492483"/>
            <a:chOff x="0" y="-56639"/>
            <a:chExt cx="4379953" cy="4656644"/>
          </a:xfrm>
        </p:grpSpPr>
        <p:pic>
          <p:nvPicPr>
            <p:cNvPr id="301" name="Google Shape;301;g24669d77819_0_69"/>
            <p:cNvPicPr preferRelativeResize="0"/>
            <p:nvPr/>
          </p:nvPicPr>
          <p:blipFill rotWithShape="1">
            <a:blip r:embed="rId4">
              <a:alphaModFix/>
            </a:blip>
            <a:srcRect/>
            <a:stretch/>
          </p:blipFill>
          <p:spPr>
            <a:xfrm>
              <a:off x="0" y="2060103"/>
              <a:ext cx="1791256" cy="1556672"/>
            </a:xfrm>
            <a:prstGeom prst="rect">
              <a:avLst/>
            </a:prstGeom>
            <a:noFill/>
            <a:ln>
              <a:noFill/>
            </a:ln>
          </p:spPr>
        </p:pic>
        <p:pic>
          <p:nvPicPr>
            <p:cNvPr id="302" name="Google Shape;302;g24669d77819_0_69"/>
            <p:cNvPicPr preferRelativeResize="0"/>
            <p:nvPr/>
          </p:nvPicPr>
          <p:blipFill rotWithShape="1">
            <a:blip r:embed="rId5">
              <a:alphaModFix/>
            </a:blip>
            <a:srcRect/>
            <a:stretch/>
          </p:blipFill>
          <p:spPr>
            <a:xfrm>
              <a:off x="619930" y="596966"/>
              <a:ext cx="3595459" cy="4003040"/>
            </a:xfrm>
            <a:prstGeom prst="rect">
              <a:avLst/>
            </a:prstGeom>
            <a:noFill/>
            <a:ln>
              <a:noFill/>
            </a:ln>
          </p:spPr>
        </p:pic>
        <p:sp>
          <p:nvSpPr>
            <p:cNvPr id="303" name="Google Shape;303;g24669d77819_0_69"/>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g24669d77819_0_69"/>
          <p:cNvSpPr txBox="1"/>
          <p:nvPr/>
        </p:nvSpPr>
        <p:spPr>
          <a:xfrm>
            <a:off x="940925" y="624125"/>
            <a:ext cx="14360100" cy="151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817">
                <a:solidFill>
                  <a:srgbClr val="015C60"/>
                </a:solidFill>
                <a:latin typeface="Open Sans ExtraBold"/>
                <a:ea typeface="Open Sans ExtraBold"/>
                <a:cs typeface="Open Sans ExtraBold"/>
                <a:sym typeface="Open Sans ExtraBold"/>
              </a:rPr>
              <a:t>System change levers</a:t>
            </a:r>
            <a:endParaRPr/>
          </a:p>
        </p:txBody>
      </p:sp>
      <p:pic>
        <p:nvPicPr>
          <p:cNvPr id="305" name="Google Shape;305;g24669d77819_0_69"/>
          <p:cNvPicPr preferRelativeResize="0"/>
          <p:nvPr/>
        </p:nvPicPr>
        <p:blipFill>
          <a:blip r:embed="rId6">
            <a:alphaModFix/>
          </a:blip>
          <a:stretch>
            <a:fillRect/>
          </a:stretch>
        </p:blipFill>
        <p:spPr>
          <a:xfrm>
            <a:off x="800200" y="624125"/>
            <a:ext cx="15470074" cy="7721976"/>
          </a:xfrm>
          <a:prstGeom prst="rect">
            <a:avLst/>
          </a:prstGeom>
          <a:noFill/>
          <a:ln>
            <a:noFill/>
          </a:ln>
        </p:spPr>
      </p:pic>
      <p:sp>
        <p:nvSpPr>
          <p:cNvPr id="306" name="Google Shape;306;g24669d77819_0_69"/>
          <p:cNvSpPr txBox="1"/>
          <p:nvPr/>
        </p:nvSpPr>
        <p:spPr>
          <a:xfrm>
            <a:off x="2924200" y="8699875"/>
            <a:ext cx="15390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u="sng">
                <a:solidFill>
                  <a:schemeClr val="hlink"/>
                </a:solidFill>
                <a:latin typeface="Calibri"/>
                <a:ea typeface="Calibri"/>
                <a:cs typeface="Calibri"/>
                <a:sym typeface="Calibri"/>
                <a:hlinkClick r:id="rId7"/>
              </a:rPr>
              <a:t>Reference: Meadows (1999) Leverage points: Places to intervene in a system</a:t>
            </a:r>
            <a:endParaRPr sz="32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24921cd3879_0_23"/>
          <p:cNvPicPr preferRelativeResize="0"/>
          <p:nvPr/>
        </p:nvPicPr>
        <p:blipFill>
          <a:blip r:embed="rId3">
            <a:alphaModFix/>
          </a:blip>
          <a:stretch>
            <a:fillRect/>
          </a:stretch>
        </p:blipFill>
        <p:spPr>
          <a:xfrm>
            <a:off x="152400" y="152400"/>
            <a:ext cx="18288000" cy="97319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4669d77819_0_27"/>
          <p:cNvSpPr txBox="1"/>
          <p:nvPr/>
        </p:nvSpPr>
        <p:spPr>
          <a:xfrm>
            <a:off x="7451400" y="9518947"/>
            <a:ext cx="3385200" cy="4512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None/>
            </a:pPr>
            <a:r>
              <a:rPr lang="en-US" sz="2931" b="0" i="0" u="none" strike="noStrike" cap="none">
                <a:solidFill>
                  <a:srgbClr val="015C60"/>
                </a:solidFill>
                <a:latin typeface="Roboto Condensed"/>
                <a:ea typeface="Roboto Condensed"/>
                <a:cs typeface="Roboto Condensed"/>
                <a:sym typeface="Roboto Condensed"/>
              </a:rPr>
              <a:t>#FamilyCentredECI</a:t>
            </a:r>
            <a:endParaRPr/>
          </a:p>
        </p:txBody>
      </p:sp>
      <p:sp>
        <p:nvSpPr>
          <p:cNvPr id="317" name="Google Shape;317;g24669d77819_0_27"/>
          <p:cNvSpPr/>
          <p:nvPr/>
        </p:nvSpPr>
        <p:spPr>
          <a:xfrm>
            <a:off x="272654" y="8480113"/>
            <a:ext cx="1518933" cy="1556814"/>
          </a:xfrm>
          <a:custGeom>
            <a:avLst/>
            <a:gdLst/>
            <a:ahLst/>
            <a:cxnLst/>
            <a:rect l="l" t="t" r="r" b="b"/>
            <a:pathLst>
              <a:path w="2087880" h="2139950" extrusionOk="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rotWithShape="1">
            <a:blip r:embed="rId3">
              <a:alphaModFix/>
            </a:blip>
            <a:stretch>
              <a:fillRect l="-4038" r="-23082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g24669d77819_0_27"/>
          <p:cNvGrpSpPr/>
          <p:nvPr/>
        </p:nvGrpSpPr>
        <p:grpSpPr>
          <a:xfrm>
            <a:off x="16026178" y="-1177144"/>
            <a:ext cx="3284965" cy="3492483"/>
            <a:chOff x="0" y="-56639"/>
            <a:chExt cx="4379953" cy="4656644"/>
          </a:xfrm>
        </p:grpSpPr>
        <p:pic>
          <p:nvPicPr>
            <p:cNvPr id="319" name="Google Shape;319;g24669d77819_0_27"/>
            <p:cNvPicPr preferRelativeResize="0"/>
            <p:nvPr/>
          </p:nvPicPr>
          <p:blipFill rotWithShape="1">
            <a:blip r:embed="rId4">
              <a:alphaModFix/>
            </a:blip>
            <a:srcRect/>
            <a:stretch/>
          </p:blipFill>
          <p:spPr>
            <a:xfrm>
              <a:off x="0" y="2060103"/>
              <a:ext cx="1791256" cy="1556672"/>
            </a:xfrm>
            <a:prstGeom prst="rect">
              <a:avLst/>
            </a:prstGeom>
            <a:noFill/>
            <a:ln>
              <a:noFill/>
            </a:ln>
          </p:spPr>
        </p:pic>
        <p:pic>
          <p:nvPicPr>
            <p:cNvPr id="320" name="Google Shape;320;g24669d77819_0_27"/>
            <p:cNvPicPr preferRelativeResize="0"/>
            <p:nvPr/>
          </p:nvPicPr>
          <p:blipFill rotWithShape="1">
            <a:blip r:embed="rId5">
              <a:alphaModFix/>
            </a:blip>
            <a:srcRect/>
            <a:stretch/>
          </p:blipFill>
          <p:spPr>
            <a:xfrm>
              <a:off x="619930" y="596966"/>
              <a:ext cx="3595459" cy="4003040"/>
            </a:xfrm>
            <a:prstGeom prst="rect">
              <a:avLst/>
            </a:prstGeom>
            <a:noFill/>
            <a:ln>
              <a:noFill/>
            </a:ln>
          </p:spPr>
        </p:pic>
        <p:sp>
          <p:nvSpPr>
            <p:cNvPr id="321" name="Google Shape;321;g24669d77819_0_27"/>
            <p:cNvSpPr/>
            <p:nvPr/>
          </p:nvSpPr>
          <p:spPr>
            <a:xfrm rot="-5187314">
              <a:off x="780144" y="234941"/>
              <a:ext cx="3682336" cy="329591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 name="Google Shape;322;g24669d77819_0_27"/>
          <p:cNvSpPr txBox="1"/>
          <p:nvPr/>
        </p:nvSpPr>
        <p:spPr>
          <a:xfrm>
            <a:off x="670300" y="887625"/>
            <a:ext cx="16199100" cy="111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17">
                <a:solidFill>
                  <a:srgbClr val="015C60"/>
                </a:solidFill>
                <a:latin typeface="Open Sans ExtraBold"/>
                <a:ea typeface="Open Sans ExtraBold"/>
                <a:cs typeface="Open Sans ExtraBold"/>
                <a:sym typeface="Open Sans ExtraBold"/>
              </a:rPr>
              <a:t>Family intervention models</a:t>
            </a:r>
            <a:endParaRPr sz="7217">
              <a:solidFill>
                <a:srgbClr val="015C60"/>
              </a:solidFill>
              <a:latin typeface="Open Sans ExtraBold"/>
              <a:ea typeface="Open Sans ExtraBold"/>
              <a:cs typeface="Open Sans ExtraBold"/>
              <a:sym typeface="Open Sans ExtraBold"/>
            </a:endParaRPr>
          </a:p>
        </p:txBody>
      </p:sp>
      <p:pic>
        <p:nvPicPr>
          <p:cNvPr id="323" name="Google Shape;323;g24669d77819_0_27"/>
          <p:cNvPicPr preferRelativeResize="0"/>
          <p:nvPr/>
        </p:nvPicPr>
        <p:blipFill rotWithShape="1">
          <a:blip r:embed="rId6">
            <a:alphaModFix/>
          </a:blip>
          <a:srcRect r="6542"/>
          <a:stretch/>
        </p:blipFill>
        <p:spPr>
          <a:xfrm>
            <a:off x="3194575" y="2352850"/>
            <a:ext cx="12592475" cy="7606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24921cd3879_0_19"/>
          <p:cNvPicPr preferRelativeResize="0"/>
          <p:nvPr/>
        </p:nvPicPr>
        <p:blipFill rotWithShape="1">
          <a:blip r:embed="rId3">
            <a:alphaModFix/>
          </a:blip>
          <a:srcRect t="20552"/>
          <a:stretch/>
        </p:blipFill>
        <p:spPr>
          <a:xfrm>
            <a:off x="152400" y="2094150"/>
            <a:ext cx="16725900" cy="7507049"/>
          </a:xfrm>
          <a:prstGeom prst="rect">
            <a:avLst/>
          </a:prstGeom>
          <a:noFill/>
          <a:ln>
            <a:noFill/>
          </a:ln>
        </p:spPr>
      </p:pic>
      <p:sp>
        <p:nvSpPr>
          <p:cNvPr id="329" name="Google Shape;329;g24921cd3879_0_19"/>
          <p:cNvSpPr txBox="1"/>
          <p:nvPr/>
        </p:nvSpPr>
        <p:spPr>
          <a:xfrm>
            <a:off x="672697" y="520575"/>
            <a:ext cx="13399500" cy="1187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717">
                <a:solidFill>
                  <a:srgbClr val="015C60"/>
                </a:solidFill>
                <a:latin typeface="Open Sans ExtraBold"/>
                <a:ea typeface="Open Sans ExtraBold"/>
                <a:cs typeface="Open Sans ExtraBold"/>
                <a:sym typeface="Open Sans ExtraBold"/>
              </a:rPr>
              <a:t>Family outcomes</a:t>
            </a:r>
            <a:endParaRPr sz="1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24e69c7f698_0_0"/>
          <p:cNvPicPr preferRelativeResize="0"/>
          <p:nvPr/>
        </p:nvPicPr>
        <p:blipFill>
          <a:blip r:embed="rId3">
            <a:alphaModFix/>
          </a:blip>
          <a:stretch>
            <a:fillRect/>
          </a:stretch>
        </p:blipFill>
        <p:spPr>
          <a:xfrm>
            <a:off x="1447800" y="201875"/>
            <a:ext cx="14683600" cy="9934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76393" y="-3656464"/>
            <a:ext cx="12737985" cy="12750686"/>
            <a:chOff x="1954665" y="1584102"/>
            <a:chExt cx="13445451" cy="13864880"/>
          </a:xfrm>
        </p:grpSpPr>
        <p:grpSp>
          <p:nvGrpSpPr>
            <p:cNvPr id="3" name="Group 3"/>
            <p:cNvGrpSpPr>
              <a:grpSpLocks noChangeAspect="1"/>
            </p:cNvGrpSpPr>
            <p:nvPr/>
          </p:nvGrpSpPr>
          <p:grpSpPr>
            <a:xfrm rot="-953645">
              <a:off x="1954665" y="1584102"/>
              <a:ext cx="13445451" cy="13443918"/>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5" name="Group 5"/>
            <p:cNvGrpSpPr>
              <a:grpSpLocks noChangeAspect="1"/>
            </p:cNvGrpSpPr>
            <p:nvPr/>
          </p:nvGrpSpPr>
          <p:grpSpPr>
            <a:xfrm rot="-6337366">
              <a:off x="1596332" y="3142663"/>
              <a:ext cx="12987785" cy="11624853"/>
              <a:chOff x="-4553" y="858936"/>
              <a:chExt cx="13009880" cy="11644630"/>
            </a:xfrm>
          </p:grpSpPr>
          <p:sp>
            <p:nvSpPr>
              <p:cNvPr id="6" name="Freeform 6"/>
              <p:cNvSpPr/>
              <p:nvPr/>
            </p:nvSpPr>
            <p:spPr>
              <a:xfrm>
                <a:off x="-4553" y="858936"/>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solidFill>
                  <a:srgbClr val="000000"/>
                </a:solidFill>
              </a:ln>
            </p:spPr>
          </p:sp>
        </p:grpSp>
        <p:grpSp>
          <p:nvGrpSpPr>
            <p:cNvPr id="7" name="Group 7"/>
            <p:cNvGrpSpPr>
              <a:grpSpLocks noChangeAspect="1"/>
            </p:cNvGrpSpPr>
            <p:nvPr/>
          </p:nvGrpSpPr>
          <p:grpSpPr>
            <a:xfrm>
              <a:off x="2602063" y="3494480"/>
              <a:ext cx="10420241" cy="1067392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8449" r="-34912"/>
                </a:stretch>
              </a:blipFill>
            </p:spPr>
          </p:sp>
        </p:grpSp>
      </p:grpSp>
      <p:grpSp>
        <p:nvGrpSpPr>
          <p:cNvPr id="9" name="Group 9"/>
          <p:cNvGrpSpPr/>
          <p:nvPr/>
        </p:nvGrpSpPr>
        <p:grpSpPr>
          <a:xfrm>
            <a:off x="414247" y="9094222"/>
            <a:ext cx="10000190" cy="1035604"/>
            <a:chOff x="0" y="0"/>
            <a:chExt cx="13333587" cy="1380805"/>
          </a:xfrm>
        </p:grpSpPr>
        <p:pic>
          <p:nvPicPr>
            <p:cNvPr id="10" name="Picture 10"/>
            <p:cNvPicPr>
              <a:picLocks noChangeAspect="1"/>
            </p:cNvPicPr>
            <p:nvPr/>
          </p:nvPicPr>
          <p:blipFill>
            <a:blip r:embed="rId3"/>
            <a:srcRect l="25167" t="26606" r="30815" b="38289"/>
            <a:stretch>
              <a:fillRect/>
            </a:stretch>
          </p:blipFill>
          <p:spPr>
            <a:xfrm>
              <a:off x="0" y="0"/>
              <a:ext cx="1224348" cy="1380805"/>
            </a:xfrm>
            <a:prstGeom prst="rect">
              <a:avLst/>
            </a:prstGeom>
          </p:spPr>
        </p:pic>
        <p:pic>
          <p:nvPicPr>
            <p:cNvPr id="11" name="Picture 11"/>
            <p:cNvPicPr>
              <a:picLocks noChangeAspect="1"/>
            </p:cNvPicPr>
            <p:nvPr/>
          </p:nvPicPr>
          <p:blipFill>
            <a:blip r:embed="rId4"/>
            <a:srcRect/>
            <a:stretch>
              <a:fillRect/>
            </a:stretch>
          </p:blipFill>
          <p:spPr>
            <a:xfrm>
              <a:off x="833138" y="66212"/>
              <a:ext cx="1851541" cy="1314594"/>
            </a:xfrm>
            <a:prstGeom prst="rect">
              <a:avLst/>
            </a:prstGeom>
          </p:spPr>
        </p:pic>
        <p:pic>
          <p:nvPicPr>
            <p:cNvPr id="12" name="Picture 12"/>
            <p:cNvPicPr>
              <a:picLocks noChangeAspect="1"/>
            </p:cNvPicPr>
            <p:nvPr/>
          </p:nvPicPr>
          <p:blipFill>
            <a:blip r:embed="rId5"/>
            <a:srcRect/>
            <a:stretch>
              <a:fillRect/>
            </a:stretch>
          </p:blipFill>
          <p:spPr>
            <a:xfrm>
              <a:off x="2523760" y="277604"/>
              <a:ext cx="1466611" cy="901965"/>
            </a:xfrm>
            <a:prstGeom prst="rect">
              <a:avLst/>
            </a:prstGeom>
          </p:spPr>
        </p:pic>
        <p:pic>
          <p:nvPicPr>
            <p:cNvPr id="13" name="Picture 13"/>
            <p:cNvPicPr>
              <a:picLocks noChangeAspect="1"/>
            </p:cNvPicPr>
            <p:nvPr/>
          </p:nvPicPr>
          <p:blipFill>
            <a:blip r:embed="rId6"/>
            <a:srcRect/>
            <a:stretch>
              <a:fillRect/>
            </a:stretch>
          </p:blipFill>
          <p:spPr>
            <a:xfrm>
              <a:off x="3990371" y="167863"/>
              <a:ext cx="1045431" cy="1011707"/>
            </a:xfrm>
            <a:prstGeom prst="rect">
              <a:avLst/>
            </a:prstGeom>
          </p:spPr>
        </p:pic>
        <p:sp>
          <p:nvSpPr>
            <p:cNvPr id="14" name="TextBox 14"/>
            <p:cNvSpPr txBox="1"/>
            <p:nvPr/>
          </p:nvSpPr>
          <p:spPr>
            <a:xfrm>
              <a:off x="8870992" y="270244"/>
              <a:ext cx="4462595" cy="773643"/>
            </a:xfrm>
            <a:prstGeom prst="rect">
              <a:avLst/>
            </a:prstGeom>
          </p:spPr>
          <p:txBody>
            <a:bodyPr lIns="0" tIns="0" rIns="0" bIns="0" rtlCol="0" anchor="t">
              <a:spAutoFit/>
            </a:bodyPr>
            <a:lstStyle/>
            <a:p>
              <a:pPr algn="ctr">
                <a:lnSpc>
                  <a:spcPts val="4899"/>
                </a:lnSpc>
              </a:pPr>
              <a:r>
                <a:rPr lang="en-US" sz="3200" dirty="0">
                  <a:solidFill>
                    <a:srgbClr val="015C60"/>
                  </a:solidFill>
                  <a:latin typeface="Roboto Condensed"/>
                </a:rPr>
                <a:t>#FamilyCentredECI</a:t>
              </a:r>
            </a:p>
          </p:txBody>
        </p:sp>
      </p:grpSp>
      <p:grpSp>
        <p:nvGrpSpPr>
          <p:cNvPr id="15" name="Group 15"/>
          <p:cNvGrpSpPr/>
          <p:nvPr/>
        </p:nvGrpSpPr>
        <p:grpSpPr>
          <a:xfrm>
            <a:off x="14448590" y="9519494"/>
            <a:ext cx="3839410" cy="610332"/>
            <a:chOff x="0" y="0"/>
            <a:chExt cx="5119214" cy="813776"/>
          </a:xfrm>
        </p:grpSpPr>
        <p:pic>
          <p:nvPicPr>
            <p:cNvPr id="16" name="Picture 16"/>
            <p:cNvPicPr>
              <a:picLocks noChangeAspect="1"/>
            </p:cNvPicPr>
            <p:nvPr/>
          </p:nvPicPr>
          <p:blipFill>
            <a:blip r:embed="rId7"/>
            <a:srcRect/>
            <a:stretch>
              <a:fillRect/>
            </a:stretch>
          </p:blipFill>
          <p:spPr>
            <a:xfrm>
              <a:off x="0" y="0"/>
              <a:ext cx="1546826" cy="813776"/>
            </a:xfrm>
            <a:prstGeom prst="rect">
              <a:avLst/>
            </a:prstGeom>
          </p:spPr>
        </p:pic>
        <p:pic>
          <p:nvPicPr>
            <p:cNvPr id="17" name="Picture 17"/>
            <p:cNvPicPr>
              <a:picLocks noChangeAspect="1"/>
            </p:cNvPicPr>
            <p:nvPr/>
          </p:nvPicPr>
          <p:blipFill>
            <a:blip r:embed="rId8"/>
            <a:srcRect/>
            <a:stretch>
              <a:fillRect/>
            </a:stretch>
          </p:blipFill>
          <p:spPr>
            <a:xfrm>
              <a:off x="1599313" y="0"/>
              <a:ext cx="3519901" cy="739179"/>
            </a:xfrm>
            <a:prstGeom prst="rect">
              <a:avLst/>
            </a:prstGeom>
          </p:spPr>
        </p:pic>
      </p:grpSp>
      <p:pic>
        <p:nvPicPr>
          <p:cNvPr id="18" name="Picture 18"/>
          <p:cNvPicPr>
            <a:picLocks noChangeAspect="1"/>
          </p:cNvPicPr>
          <p:nvPr/>
        </p:nvPicPr>
        <p:blipFill>
          <a:blip r:embed="rId9"/>
          <a:srcRect l="12705" t="37209" r="7260" b="39371"/>
          <a:stretch>
            <a:fillRect/>
          </a:stretch>
        </p:blipFill>
        <p:spPr>
          <a:xfrm>
            <a:off x="414247" y="476816"/>
            <a:ext cx="6088433" cy="1781523"/>
          </a:xfrm>
          <a:prstGeom prst="rect">
            <a:avLst/>
          </a:prstGeom>
        </p:spPr>
      </p:pic>
      <p:sp>
        <p:nvSpPr>
          <p:cNvPr id="19" name="TextBox 19"/>
          <p:cNvSpPr txBox="1"/>
          <p:nvPr/>
        </p:nvSpPr>
        <p:spPr>
          <a:xfrm>
            <a:off x="333314" y="2893760"/>
            <a:ext cx="12016913" cy="6165790"/>
          </a:xfrm>
          <a:prstGeom prst="rect">
            <a:avLst/>
          </a:prstGeom>
        </p:spPr>
        <p:txBody>
          <a:bodyPr wrap="square" lIns="0" tIns="0" rIns="0" bIns="0" rtlCol="0" anchor="t">
            <a:spAutoFit/>
          </a:bodyPr>
          <a:lstStyle/>
          <a:p>
            <a:r>
              <a:rPr lang="hu-HU" sz="4800" dirty="0">
                <a:solidFill>
                  <a:srgbClr val="015C60"/>
                </a:solidFill>
                <a:latin typeface="Open Sans Bold Bold"/>
              </a:rPr>
              <a:t>11:00-11:30 COFFEE BREAK</a:t>
            </a:r>
          </a:p>
          <a:p>
            <a:pPr marL="571500" indent="-571500">
              <a:lnSpc>
                <a:spcPct val="150000"/>
              </a:lnSpc>
              <a:buFont typeface="Wingdings" panose="05000000000000000000" pitchFamily="2" charset="2"/>
              <a:buChar char="Ø"/>
            </a:pPr>
            <a:r>
              <a:rPr lang="hu-HU" sz="4400" dirty="0">
                <a:solidFill>
                  <a:srgbClr val="C00000"/>
                </a:solidFill>
                <a:latin typeface="Open Sans Bold Bold"/>
              </a:rPr>
              <a:t>HOTEL LOBBY</a:t>
            </a:r>
          </a:p>
          <a:p>
            <a:pPr>
              <a:spcBef>
                <a:spcPts val="2000"/>
              </a:spcBef>
            </a:pPr>
            <a:r>
              <a:rPr lang="hu-HU" sz="4800" dirty="0">
                <a:solidFill>
                  <a:srgbClr val="015C60"/>
                </a:solidFill>
                <a:latin typeface="Open Sans Bold Bold"/>
              </a:rPr>
              <a:t>11:30-13:00 </a:t>
            </a:r>
            <a:r>
              <a:rPr lang="en-US" sz="4800" dirty="0">
                <a:solidFill>
                  <a:srgbClr val="015C60"/>
                </a:solidFill>
                <a:latin typeface="Open Sans Bold Bold"/>
              </a:rPr>
              <a:t>3rd panel - ECI in the context of emergency and displacement</a:t>
            </a:r>
            <a:endParaRPr lang="hu-HU" sz="4800" dirty="0">
              <a:solidFill>
                <a:srgbClr val="015C60"/>
              </a:solidFill>
              <a:latin typeface="Open Sans Bold Bold"/>
            </a:endParaRPr>
          </a:p>
          <a:p>
            <a:pPr marL="685800" indent="-685800">
              <a:lnSpc>
                <a:spcPct val="150000"/>
              </a:lnSpc>
              <a:buFont typeface="Wingdings" panose="05000000000000000000" pitchFamily="2" charset="2"/>
              <a:buChar char="Ø"/>
            </a:pPr>
            <a:r>
              <a:rPr lang="hu-HU" sz="4800" dirty="0">
                <a:solidFill>
                  <a:srgbClr val="C00000"/>
                </a:solidFill>
                <a:latin typeface="Open Sans Bold Bold"/>
              </a:rPr>
              <a:t>AKERNIA</a:t>
            </a:r>
          </a:p>
          <a:p>
            <a:endParaRPr lang="en-US" sz="5400" dirty="0">
              <a:solidFill>
                <a:srgbClr val="015C60"/>
              </a:solidFill>
              <a:latin typeface="Open Sans Bold Bold"/>
            </a:endParaRPr>
          </a:p>
        </p:txBody>
      </p:sp>
    </p:spTree>
    <p:extLst>
      <p:ext uri="{BB962C8B-B14F-4D97-AF65-F5344CB8AC3E}">
        <p14:creationId xmlns:p14="http://schemas.microsoft.com/office/powerpoint/2010/main" val="2953122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77" name="Google Shape;77;p16"/>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78" name="Google Shape;78;p16"/>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84" name="Google Shape;84;p17"/>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85" name="Google Shape;85;p17"/>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91" name="Google Shape;91;p18"/>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92" name="Google Shape;92;p18"/>
          <p:cNvPicPr preferRelativeResize="0"/>
          <p:nvPr/>
        </p:nvPicPr>
        <p:blipFill>
          <a:blip r:embed="rId3">
            <a:alphaModFix/>
          </a:blip>
          <a:stretch>
            <a:fillRect/>
          </a:stretch>
        </p:blipFill>
        <p:spPr>
          <a:xfrm>
            <a:off x="304800" y="304800"/>
            <a:ext cx="18288000" cy="1028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98" name="Google Shape;98;p19"/>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99" name="Google Shape;99;p19"/>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105" name="Google Shape;105;p20"/>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106" name="Google Shape;106;p20"/>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4e6542-4a28-464b-916a-ac287e1e15ef">
      <Terms xmlns="http://schemas.microsoft.com/office/infopath/2007/PartnerControls"/>
    </lcf76f155ced4ddcb4097134ff3c332f>
    <TaxCatchAll xmlns="cae8c1b8-3cee-434b-8da9-32960356a7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33F4810AB72642817D07682898C628" ma:contentTypeVersion="16" ma:contentTypeDescription="Create a new document." ma:contentTypeScope="" ma:versionID="9c0d64fe8258fa2a9e70787961446e7a">
  <xsd:schema xmlns:xsd="http://www.w3.org/2001/XMLSchema" xmlns:xs="http://www.w3.org/2001/XMLSchema" xmlns:p="http://schemas.microsoft.com/office/2006/metadata/properties" xmlns:ns2="0b4e6542-4a28-464b-916a-ac287e1e15ef" xmlns:ns3="cae8c1b8-3cee-434b-8da9-32960356a7de" targetNamespace="http://schemas.microsoft.com/office/2006/metadata/properties" ma:root="true" ma:fieldsID="b6b411a29858ba1e9f700040674ccb11" ns2:_="" ns3:_="">
    <xsd:import namespace="0b4e6542-4a28-464b-916a-ac287e1e15ef"/>
    <xsd:import namespace="cae8c1b8-3cee-434b-8da9-32960356a7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e6542-4a28-464b-916a-ac287e1e1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f60ac6d-2d98-46b4-814c-7165044f02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e8c1b8-3cee-434b-8da9-32960356a7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13aecc-10f9-435e-a0c0-6a8e69e4f875}" ma:internalName="TaxCatchAll" ma:showField="CatchAllData" ma:web="cae8c1b8-3cee-434b-8da9-32960356a7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E826AD-E666-4A9E-8318-D2B4F8BF0A2E}">
  <ds:schemaRefs>
    <ds:schemaRef ds:uri="http://schemas.microsoft.com/office/2006/metadata/properties"/>
    <ds:schemaRef ds:uri="http://schemas.microsoft.com/office/infopath/2007/PartnerControls"/>
    <ds:schemaRef ds:uri="0b4e6542-4a28-464b-916a-ac287e1e15ef"/>
    <ds:schemaRef ds:uri="cae8c1b8-3cee-434b-8da9-32960356a7de"/>
  </ds:schemaRefs>
</ds:datastoreItem>
</file>

<file path=customXml/itemProps2.xml><?xml version="1.0" encoding="utf-8"?>
<ds:datastoreItem xmlns:ds="http://schemas.openxmlformats.org/officeDocument/2006/customXml" ds:itemID="{DA026D1D-C1E4-423F-AE84-56A0E5723F1E}">
  <ds:schemaRefs>
    <ds:schemaRef ds:uri="http://schemas.microsoft.com/sharepoint/v3/contenttype/forms"/>
  </ds:schemaRefs>
</ds:datastoreItem>
</file>

<file path=customXml/itemProps3.xml><?xml version="1.0" encoding="utf-8"?>
<ds:datastoreItem xmlns:ds="http://schemas.openxmlformats.org/officeDocument/2006/customXml" ds:itemID="{860F927B-ABAC-4665-9F13-26A930BEA35D}"/>
</file>

<file path=docProps/app.xml><?xml version="1.0" encoding="utf-8"?>
<Properties xmlns="http://schemas.openxmlformats.org/officeDocument/2006/extended-properties" xmlns:vt="http://schemas.openxmlformats.org/officeDocument/2006/docPropsVTypes">
  <TotalTime>246</TotalTime>
  <Words>1495</Words>
  <Application>Microsoft Office PowerPoint</Application>
  <PresentationFormat>Custom</PresentationFormat>
  <Paragraphs>177</Paragraphs>
  <Slides>46</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Lato</vt:lpstr>
      <vt:lpstr>Calibri</vt:lpstr>
      <vt:lpstr>Open Sans Bold Bold</vt:lpstr>
      <vt:lpstr>Wingdings</vt:lpstr>
      <vt:lpstr>Open Sans ExtraBold</vt:lpstr>
      <vt:lpstr>Roboto Condensed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ECI Conference presentation</dc:title>
  <dc:creator>Irene Bertana</dc:creator>
  <cp:lastModifiedBy>Nóra Györke [EASPD]</cp:lastModifiedBy>
  <cp:revision>3</cp:revision>
  <dcterms:created xsi:type="dcterms:W3CDTF">2006-08-16T00:00:00Z</dcterms:created>
  <dcterms:modified xsi:type="dcterms:W3CDTF">2023-06-08T13:22:01Z</dcterms:modified>
  <dc:identifier>DAFdWBxvyms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0x0101008733F4810AB72642817D07682898C628</vt:lpwstr>
  </property>
  <property fmtid="{D5CDD505-2E9C-101B-9397-08002B2CF9AE}" pid="3" name="MediaServiceImageTags">
    <vt:lpwstr/>
  </property>
</Properties>
</file>