
<file path=[Content_Types].xml><?xml version="1.0" encoding="utf-8"?>
<Types xmlns="http://schemas.openxmlformats.org/package/2006/content-types">
  <Default Extension="bmp" ContentType="image/bmp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32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</p:sldIdLst>
  <p:sldSz cx="18288000" cy="10287000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Impact" panose="020B0806030902050204" pitchFamily="34" charset="0"/>
      <p:regular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</p:embeddedFont>
    <p:embeddedFont>
      <p:font typeface="Open Sans Bold Bold" panose="020B0604020202020204" charset="0"/>
      <p:regular r:id="rId58"/>
    </p:embeddedFont>
    <p:embeddedFont>
      <p:font typeface="Roboto Condensed" panose="02000000000000000000" pitchFamily="2" charset="0"/>
      <p:regular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Verdana" panose="020B060403050404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1A8FF-52AC-4722-AB91-6287BA1F97D7}" v="4" dt="2023-06-08T12:33:04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66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1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mor Ahmed [EASPD]" userId="ae929f04-5098-4b62-8c3f-03ad095129df" providerId="ADAL" clId="{1AD1A8FF-52AC-4722-AB91-6287BA1F97D7}"/>
    <pc:docChg chg="undo redo custSel addSld delSld modSld">
      <pc:chgData name="Omor Ahmed [EASPD]" userId="ae929f04-5098-4b62-8c3f-03ad095129df" providerId="ADAL" clId="{1AD1A8FF-52AC-4722-AB91-6287BA1F97D7}" dt="2023-06-08T12:33:04.800" v="69"/>
      <pc:docMkLst>
        <pc:docMk/>
      </pc:docMkLst>
      <pc:sldChg chg="addSp delSp modSp del mod">
        <pc:chgData name="Omor Ahmed [EASPD]" userId="ae929f04-5098-4b62-8c3f-03ad095129df" providerId="ADAL" clId="{1AD1A8FF-52AC-4722-AB91-6287BA1F97D7}" dt="2023-06-08T12:33:01.961" v="68" actId="47"/>
        <pc:sldMkLst>
          <pc:docMk/>
          <pc:sldMk cId="0" sldId="256"/>
        </pc:sldMkLst>
        <pc:spChg chg="mod">
          <ac:chgData name="Omor Ahmed [EASPD]" userId="ae929f04-5098-4b62-8c3f-03ad095129df" providerId="ADAL" clId="{1AD1A8FF-52AC-4722-AB91-6287BA1F97D7}" dt="2023-06-08T12:29:43.161" v="61" actId="255"/>
          <ac:spMkLst>
            <pc:docMk/>
            <pc:sldMk cId="0" sldId="256"/>
            <ac:spMk id="19" creationId="{00000000-0000-0000-0000-000000000000}"/>
          </ac:spMkLst>
        </pc:spChg>
        <pc:spChg chg="del mod">
          <ac:chgData name="Omor Ahmed [EASPD]" userId="ae929f04-5098-4b62-8c3f-03ad095129df" providerId="ADAL" clId="{1AD1A8FF-52AC-4722-AB91-6287BA1F97D7}" dt="2023-06-08T12:30:09.666" v="66" actId="478"/>
          <ac:spMkLst>
            <pc:docMk/>
            <pc:sldMk cId="0" sldId="256"/>
            <ac:spMk id="20" creationId="{00000000-0000-0000-0000-000000000000}"/>
          </ac:spMkLst>
        </pc:spChg>
        <pc:spChg chg="del mod">
          <ac:chgData name="Omor Ahmed [EASPD]" userId="ae929f04-5098-4b62-8c3f-03ad095129df" providerId="ADAL" clId="{1AD1A8FF-52AC-4722-AB91-6287BA1F97D7}" dt="2023-06-08T12:30:03.810" v="64" actId="478"/>
          <ac:spMkLst>
            <pc:docMk/>
            <pc:sldMk cId="0" sldId="256"/>
            <ac:spMk id="21" creationId="{00000000-0000-0000-0000-000000000000}"/>
          </ac:spMkLst>
        </pc:spChg>
        <pc:spChg chg="add del">
          <ac:chgData name="Omor Ahmed [EASPD]" userId="ae929f04-5098-4b62-8c3f-03ad095129df" providerId="ADAL" clId="{1AD1A8FF-52AC-4722-AB91-6287BA1F97D7}" dt="2023-06-08T12:25:49.093" v="30" actId="478"/>
          <ac:spMkLst>
            <pc:docMk/>
            <pc:sldMk cId="0" sldId="256"/>
            <ac:spMk id="23" creationId="{175BB2B3-1343-A6E9-BA29-7D753E9812D2}"/>
          </ac:spMkLst>
        </pc:spChg>
        <pc:spChg chg="add mod">
          <ac:chgData name="Omor Ahmed [EASPD]" userId="ae929f04-5098-4b62-8c3f-03ad095129df" providerId="ADAL" clId="{1AD1A8FF-52AC-4722-AB91-6287BA1F97D7}" dt="2023-06-08T12:30:39.143" v="67"/>
          <ac:spMkLst>
            <pc:docMk/>
            <pc:sldMk cId="0" sldId="256"/>
            <ac:spMk id="24" creationId="{B8F86B32-8A91-146B-1617-AF3C4682F610}"/>
          </ac:spMkLst>
        </pc:spChg>
        <pc:spChg chg="add mod">
          <ac:chgData name="Omor Ahmed [EASPD]" userId="ae929f04-5098-4b62-8c3f-03ad095129df" providerId="ADAL" clId="{1AD1A8FF-52AC-4722-AB91-6287BA1F97D7}" dt="2023-06-08T12:30:39.143" v="67"/>
          <ac:spMkLst>
            <pc:docMk/>
            <pc:sldMk cId="0" sldId="256"/>
            <ac:spMk id="25" creationId="{DD5FA1EF-88D7-1703-95C8-888A4CCCFD02}"/>
          </ac:spMkLst>
        </pc:spChg>
        <pc:spChg chg="add mod">
          <ac:chgData name="Omor Ahmed [EASPD]" userId="ae929f04-5098-4b62-8c3f-03ad095129df" providerId="ADAL" clId="{1AD1A8FF-52AC-4722-AB91-6287BA1F97D7}" dt="2023-06-08T12:30:39.143" v="67"/>
          <ac:spMkLst>
            <pc:docMk/>
            <pc:sldMk cId="0" sldId="256"/>
            <ac:spMk id="26" creationId="{411FC9B6-8230-5465-DCA7-B47130E9363A}"/>
          </ac:spMkLst>
        </pc:spChg>
      </pc:sldChg>
      <pc:sldChg chg="modSp add mod modTransition">
        <pc:chgData name="Omor Ahmed [EASPD]" userId="ae929f04-5098-4b62-8c3f-03ad095129df" providerId="ADAL" clId="{1AD1A8FF-52AC-4722-AB91-6287BA1F97D7}" dt="2023-06-08T12:26:55" v="56" actId="1035"/>
        <pc:sldMkLst>
          <pc:docMk/>
          <pc:sldMk cId="0" sldId="257"/>
        </pc:sldMkLst>
        <pc:spChg chg="mod">
          <ac:chgData name="Omor Ahmed [EASPD]" userId="ae929f04-5098-4b62-8c3f-03ad095129df" providerId="ADAL" clId="{1AD1A8FF-52AC-4722-AB91-6287BA1F97D7}" dt="2023-06-08T12:26:48.233" v="52" actId="1035"/>
          <ac:spMkLst>
            <pc:docMk/>
            <pc:sldMk cId="0" sldId="257"/>
            <ac:spMk id="125" creationId="{00000000-0000-0000-0000-000000000000}"/>
          </ac:spMkLst>
        </pc:spChg>
        <pc:spChg chg="mod">
          <ac:chgData name="Omor Ahmed [EASPD]" userId="ae929f04-5098-4b62-8c3f-03ad095129df" providerId="ADAL" clId="{1AD1A8FF-52AC-4722-AB91-6287BA1F97D7}" dt="2023-06-08T12:26:55" v="56" actId="1035"/>
          <ac:spMkLst>
            <pc:docMk/>
            <pc:sldMk cId="0" sldId="257"/>
            <ac:spMk id="126" creationId="{00000000-0000-0000-0000-000000000000}"/>
          </ac:spMkLst>
        </pc:spChg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58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59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0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1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2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3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4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5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6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7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8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69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0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1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2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3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4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5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0" sldId="276"/>
        </pc:sldMkLst>
      </pc:sldChg>
      <pc:sldChg chg="add modTransition">
        <pc:chgData name="Omor Ahmed [EASPD]" userId="ae929f04-5098-4b62-8c3f-03ad095129df" providerId="ADAL" clId="{1AD1A8FF-52AC-4722-AB91-6287BA1F97D7}" dt="2023-06-08T12:26:21.064" v="31"/>
        <pc:sldMkLst>
          <pc:docMk/>
          <pc:sldMk cId="3497287392" sldId="305"/>
        </pc:sldMkLst>
      </pc:sldChg>
      <pc:sldChg chg="modSp add mod">
        <pc:chgData name="Omor Ahmed [EASPD]" userId="ae929f04-5098-4b62-8c3f-03ad095129df" providerId="ADAL" clId="{1AD1A8FF-52AC-4722-AB91-6287BA1F97D7}" dt="2023-06-08T12:29:52.310" v="62" actId="1076"/>
        <pc:sldMkLst>
          <pc:docMk/>
          <pc:sldMk cId="0" sldId="306"/>
        </pc:sldMkLst>
        <pc:spChg chg="mod">
          <ac:chgData name="Omor Ahmed [EASPD]" userId="ae929f04-5098-4b62-8c3f-03ad095129df" providerId="ADAL" clId="{1AD1A8FF-52AC-4722-AB91-6287BA1F97D7}" dt="2023-06-08T12:29:52.310" v="62" actId="1076"/>
          <ac:spMkLst>
            <pc:docMk/>
            <pc:sldMk cId="0" sldId="306"/>
            <ac:spMk id="23" creationId="{D5115112-F8D1-C6EB-93DB-DFDB894F2CEB}"/>
          </ac:spMkLst>
        </pc:spChg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1588402733" sldId="307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3081325535" sldId="308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0" sldId="309"/>
        </pc:sldMkLst>
      </pc:sldChg>
      <pc:sldChg chg="modSp add mod">
        <pc:chgData name="Omor Ahmed [EASPD]" userId="ae929f04-5098-4b62-8c3f-03ad095129df" providerId="ADAL" clId="{1AD1A8FF-52AC-4722-AB91-6287BA1F97D7}" dt="2023-06-08T12:29:03.339" v="59" actId="27636"/>
        <pc:sldMkLst>
          <pc:docMk/>
          <pc:sldMk cId="2449659150" sldId="310"/>
        </pc:sldMkLst>
        <pc:spChg chg="mod">
          <ac:chgData name="Omor Ahmed [EASPD]" userId="ae929f04-5098-4b62-8c3f-03ad095129df" providerId="ADAL" clId="{1AD1A8FF-52AC-4722-AB91-6287BA1F97D7}" dt="2023-06-08T12:29:03.339" v="59" actId="27636"/>
          <ac:spMkLst>
            <pc:docMk/>
            <pc:sldMk cId="2449659150" sldId="310"/>
            <ac:spMk id="2" creationId="{AD8AD281-BC7E-CA4B-AE1E-005EE369CD26}"/>
          </ac:spMkLst>
        </pc:spChg>
        <pc:spChg chg="mod">
          <ac:chgData name="Omor Ahmed [EASPD]" userId="ae929f04-5098-4b62-8c3f-03ad095129df" providerId="ADAL" clId="{1AD1A8FF-52AC-4722-AB91-6287BA1F97D7}" dt="2023-06-08T12:29:03.334" v="58" actId="27636"/>
          <ac:spMkLst>
            <pc:docMk/>
            <pc:sldMk cId="2449659150" sldId="310"/>
            <ac:spMk id="3" creationId="{4A4651B1-C23B-C14C-92E9-9A0163802E0F}"/>
          </ac:spMkLst>
        </pc:spChg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0" sldId="311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648737210" sldId="312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792323831" sldId="313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131611005" sldId="314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1168072481" sldId="315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4140733381" sldId="316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1228809122" sldId="317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3242719359" sldId="318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1236092498" sldId="319"/>
        </pc:sldMkLst>
      </pc:sldChg>
      <pc:sldChg chg="add">
        <pc:chgData name="Omor Ahmed [EASPD]" userId="ae929f04-5098-4b62-8c3f-03ad095129df" providerId="ADAL" clId="{1AD1A8FF-52AC-4722-AB91-6287BA1F97D7}" dt="2023-06-08T12:29:03.059" v="57"/>
        <pc:sldMkLst>
          <pc:docMk/>
          <pc:sldMk cId="1204443144" sldId="320"/>
        </pc:sldMkLst>
      </pc:sldChg>
      <pc:sldChg chg="add">
        <pc:chgData name="Omor Ahmed [EASPD]" userId="ae929f04-5098-4b62-8c3f-03ad095129df" providerId="ADAL" clId="{1AD1A8FF-52AC-4722-AB91-6287BA1F97D7}" dt="2023-06-08T12:33:04.800" v="69"/>
        <pc:sldMkLst>
          <pc:docMk/>
          <pc:sldMk cId="2718055343" sldId="321"/>
        </pc:sldMkLst>
      </pc:sldChg>
    </pc:docChg>
  </pc:docChgLst>
  <pc:docChgLst>
    <pc:chgData name="Irene  Bertana [EASPD]" userId="8f451a95-2537-439f-b7d1-86ebd42d9a1f" providerId="ADAL" clId="{CEDFC7CD-1824-4E1C-A286-28FC396B1D7A}"/>
    <pc:docChg chg="delSld modSld">
      <pc:chgData name="Irene  Bertana [EASPD]" userId="8f451a95-2537-439f-b7d1-86ebd42d9a1f" providerId="ADAL" clId="{CEDFC7CD-1824-4E1C-A286-28FC396B1D7A}" dt="2023-04-27T16:21:41.993" v="95" actId="1076"/>
      <pc:docMkLst>
        <pc:docMk/>
      </pc:docMkLst>
      <pc:sldChg chg="modSp mod">
        <pc:chgData name="Irene  Bertana [EASPD]" userId="8f451a95-2537-439f-b7d1-86ebd42d9a1f" providerId="ADAL" clId="{CEDFC7CD-1824-4E1C-A286-28FC396B1D7A}" dt="2023-04-27T16:21:41.993" v="95" actId="1076"/>
        <pc:sldMkLst>
          <pc:docMk/>
          <pc:sldMk cId="0" sldId="256"/>
        </pc:sldMkLst>
        <pc:spChg chg="mod">
          <ac:chgData name="Irene  Bertana [EASPD]" userId="8f451a95-2537-439f-b7d1-86ebd42d9a1f" providerId="ADAL" clId="{CEDFC7CD-1824-4E1C-A286-28FC396B1D7A}" dt="2023-04-27T16:21:22.058" v="92" actId="14100"/>
          <ac:spMkLst>
            <pc:docMk/>
            <pc:sldMk cId="0" sldId="256"/>
            <ac:spMk id="19" creationId="{00000000-0000-0000-0000-000000000000}"/>
          </ac:spMkLst>
        </pc:spChg>
        <pc:spChg chg="mod">
          <ac:chgData name="Irene  Bertana [EASPD]" userId="8f451a95-2537-439f-b7d1-86ebd42d9a1f" providerId="ADAL" clId="{CEDFC7CD-1824-4E1C-A286-28FC396B1D7A}" dt="2023-04-27T16:21:37.924" v="94" actId="1076"/>
          <ac:spMkLst>
            <pc:docMk/>
            <pc:sldMk cId="0" sldId="256"/>
            <ac:spMk id="20" creationId="{00000000-0000-0000-0000-000000000000}"/>
          </ac:spMkLst>
        </pc:spChg>
        <pc:spChg chg="mod">
          <ac:chgData name="Irene  Bertana [EASPD]" userId="8f451a95-2537-439f-b7d1-86ebd42d9a1f" providerId="ADAL" clId="{CEDFC7CD-1824-4E1C-A286-28FC396B1D7A}" dt="2023-04-27T16:21:41.993" v="95" actId="1076"/>
          <ac:spMkLst>
            <pc:docMk/>
            <pc:sldMk cId="0" sldId="256"/>
            <ac:spMk id="21" creationId="{00000000-0000-0000-0000-000000000000}"/>
          </ac:spMkLst>
        </pc:spChg>
        <pc:grpChg chg="mod">
          <ac:chgData name="Irene  Bertana [EASPD]" userId="8f451a95-2537-439f-b7d1-86ebd42d9a1f" providerId="ADAL" clId="{CEDFC7CD-1824-4E1C-A286-28FC396B1D7A}" dt="2023-04-27T16:21:30.795" v="93" actId="1076"/>
          <ac:grpSpMkLst>
            <pc:docMk/>
            <pc:sldMk cId="0" sldId="256"/>
            <ac:grpSpMk id="2" creationId="{00000000-0000-0000-0000-000000000000}"/>
          </ac:grpSpMkLst>
        </pc:grpChg>
      </pc:sldChg>
      <pc:sldChg chg="del">
        <pc:chgData name="Irene  Bertana [EASPD]" userId="8f451a95-2537-439f-b7d1-86ebd42d9a1f" providerId="ADAL" clId="{CEDFC7CD-1824-4E1C-A286-28FC396B1D7A}" dt="2023-04-27T16:19:28.181" v="0" actId="47"/>
        <pc:sldMkLst>
          <pc:docMk/>
          <pc:sldMk cId="0" sldId="257"/>
        </pc:sldMkLst>
      </pc:sldChg>
      <pc:sldChg chg="del">
        <pc:chgData name="Irene  Bertana [EASPD]" userId="8f451a95-2537-439f-b7d1-86ebd42d9a1f" providerId="ADAL" clId="{CEDFC7CD-1824-4E1C-A286-28FC396B1D7A}" dt="2023-04-27T16:19:30.547" v="1" actId="47"/>
        <pc:sldMkLst>
          <pc:docMk/>
          <pc:sldMk cId="0" sldId="2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48712">
                <a:alpha val="54000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8694-4A01-A7E0-F2B7E51DBD21}"/>
              </c:ext>
            </c:extLst>
          </c:dPt>
          <c:dPt>
            <c:idx val="1"/>
            <c:bubble3D val="0"/>
            <c:spPr>
              <a:solidFill>
                <a:srgbClr val="C48712">
                  <a:alpha val="20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94-4A01-A7E0-F2B7E51DBD21}"/>
              </c:ext>
            </c:extLst>
          </c:dPt>
          <c:cat>
            <c:strRef>
              <c:f>Sheet1!$B$1:$C$1</c:f>
              <c:strCache>
                <c:ptCount val="2"/>
                <c:pt idx="0">
                  <c:v>Stat 1</c:v>
                </c:pt>
                <c:pt idx="1">
                  <c:v>Stat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94-4A01-A7E0-F2B7E51D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48712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8B49-48AF-AC3A-830EA1CB897D}"/>
              </c:ext>
            </c:extLst>
          </c:dPt>
          <c:dPt>
            <c:idx val="1"/>
            <c:bubble3D val="0"/>
            <c:spPr>
              <a:solidFill>
                <a:srgbClr val="C48712">
                  <a:alpha val="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49-48AF-AC3A-830EA1CB897D}"/>
              </c:ext>
            </c:extLst>
          </c:dPt>
          <c:cat>
            <c:strRef>
              <c:f>Sheet1!$B$1:$C$1</c:f>
              <c:strCache>
                <c:ptCount val="2"/>
                <c:pt idx="0">
                  <c:v>Stat 1</c:v>
                </c:pt>
                <c:pt idx="1">
                  <c:v>Stat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49-48AF-AC3A-830EA1CB8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48712">
                <a:alpha val="54000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2BFD-464A-803B-1AFE15EC599B}"/>
              </c:ext>
            </c:extLst>
          </c:dPt>
          <c:dPt>
            <c:idx val="1"/>
            <c:bubble3D val="0"/>
            <c:spPr>
              <a:solidFill>
                <a:srgbClr val="C48712">
                  <a:alpha val="20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FD-464A-803B-1AFE15EC599B}"/>
              </c:ext>
            </c:extLst>
          </c:dPt>
          <c:cat>
            <c:strRef>
              <c:f>Sheet1!$B$1:$C$1</c:f>
              <c:strCache>
                <c:ptCount val="2"/>
                <c:pt idx="0">
                  <c:v>Stat 1</c:v>
                </c:pt>
                <c:pt idx="1">
                  <c:v>Stat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FD-464A-803B-1AFE15EC5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48712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DE7-4486-8B6E-1EE1D65DD189}"/>
              </c:ext>
            </c:extLst>
          </c:dPt>
          <c:dPt>
            <c:idx val="1"/>
            <c:bubble3D val="0"/>
            <c:spPr>
              <a:solidFill>
                <a:srgbClr val="C48712">
                  <a:alpha val="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E7-4486-8B6E-1EE1D65DD189}"/>
              </c:ext>
            </c:extLst>
          </c:dPt>
          <c:cat>
            <c:strRef>
              <c:f>Sheet1!$B$1:$C$1</c:f>
              <c:strCache>
                <c:ptCount val="2"/>
                <c:pt idx="0">
                  <c:v>Stat 1</c:v>
                </c:pt>
                <c:pt idx="1">
                  <c:v>Stat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E7-4486-8B6E-1EE1D65DD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48712">
                <a:alpha val="54000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91DB-4941-9FBD-34D8DFCB3654}"/>
              </c:ext>
            </c:extLst>
          </c:dPt>
          <c:dPt>
            <c:idx val="1"/>
            <c:bubble3D val="0"/>
            <c:spPr>
              <a:solidFill>
                <a:srgbClr val="C48712">
                  <a:alpha val="20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DB-4941-9FBD-34D8DFCB3654}"/>
              </c:ext>
            </c:extLst>
          </c:dPt>
          <c:cat>
            <c:strRef>
              <c:f>Sheet1!$B$1:$C$1</c:f>
              <c:strCache>
                <c:ptCount val="2"/>
                <c:pt idx="0">
                  <c:v>Stat 1</c:v>
                </c:pt>
                <c:pt idx="1">
                  <c:v>Stat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DB-4941-9FBD-34D8DFCB3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48712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9D0A-4CA1-8C80-9A87E1C8DEED}"/>
              </c:ext>
            </c:extLst>
          </c:dPt>
          <c:dPt>
            <c:idx val="1"/>
            <c:bubble3D val="0"/>
            <c:spPr>
              <a:solidFill>
                <a:srgbClr val="C48712">
                  <a:alpha val="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0A-4CA1-8C80-9A87E1C8DEED}"/>
              </c:ext>
            </c:extLst>
          </c:dPt>
          <c:cat>
            <c:strRef>
              <c:f>Sheet1!$B$1:$C$1</c:f>
              <c:strCache>
                <c:ptCount val="2"/>
                <c:pt idx="0">
                  <c:v>Stat 1</c:v>
                </c:pt>
                <c:pt idx="1">
                  <c:v>Stat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0A-4CA1-8C80-9A87E1C8D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16894-A27B-FD47-96DC-1D8349403F84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A6E620-7A75-EF4D-ABC6-0AA8B1320AF7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Pre-existing situations of children (</a:t>
          </a:r>
          <a:r>
            <a:rPr lang="en-US" sz="2400" kern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fragile birth status, poverty, malnutrition, lack of stimulation, war</a:t>
          </a: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)</a:t>
          </a:r>
        </a:p>
      </dgm:t>
    </dgm:pt>
    <dgm:pt modelId="{20FBD891-2C58-2A4D-A379-7E4B14CE0FE9}" type="parTrans" cxnId="{0ACFA848-DAAD-1742-B9FB-39DE547564B1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176BAB1-51B8-FC43-BA1B-5A3E763F5FBF}" type="sibTrans" cxnId="{0ACFA848-DAAD-1742-B9FB-39DE547564B1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2494B92-A6C8-AF45-9DD1-BE9EA1E943B1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Dimensions of a national ECI system (leadership, planning, coordination, financing)</a:t>
          </a:r>
        </a:p>
      </dgm:t>
    </dgm:pt>
    <dgm:pt modelId="{D72BEF68-154F-0542-BEC3-2C7AB9E5C7A0}" type="parTrans" cxnId="{763966AE-2742-1940-843F-07048A6EDE0D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A6CA747-025F-8E40-95CE-B1E640E52C9D}" type="sibTrans" cxnId="{763966AE-2742-1940-843F-07048A6EDE0D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E0ED5FB-C364-C549-B48C-304CDA3DD537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Preconditions for providing quality ECI services (service standards, personnel, personnel development, etc.)</a:t>
          </a:r>
        </a:p>
      </dgm:t>
    </dgm:pt>
    <dgm:pt modelId="{C3A7ED90-62A9-6746-AA9B-411B61AD6138}" type="parTrans" cxnId="{E3F4118E-D075-364F-AA9B-11B306E1D64E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9B95C93-6522-6C46-8B14-E68B40590AF5}" type="sibTrans" cxnId="{E3F4118E-D075-364F-AA9B-11B306E1D64E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8003B12-4D87-BF43-85AC-32110FAC6352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Core ECI services (identification, comprehensive assessment, IFSP, home visits, quality assurance, monitoring)  </a:t>
          </a:r>
        </a:p>
      </dgm:t>
    </dgm:pt>
    <dgm:pt modelId="{921788F0-334F-FA43-BDA7-EB29B7AE6A07}" type="parTrans" cxnId="{B83F27E3-E71F-DA44-8606-2DC0387312CC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5087E55-54BE-6949-AA9F-679C9D12BBE7}" type="sibTrans" cxnId="{B83F27E3-E71F-DA44-8606-2DC0387312CC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47DF1F4-B01D-1549-91AE-620EB45AFFF9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Key service outcomes (improvement in child development, quality of life and family competencies)</a:t>
          </a:r>
        </a:p>
      </dgm:t>
    </dgm:pt>
    <dgm:pt modelId="{A574514F-B002-6945-BFD8-8DDF559DA93C}" type="parTrans" cxnId="{AF51F3A7-50E4-4647-B02C-512F32998775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078B87D-1AAC-9D41-BABD-CD9266C2106F}" type="sibTrans" cxnId="{AF51F3A7-50E4-4647-B02C-512F32998775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26C8E5D-B862-8D47-A5C0-BF712BED751C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Generational benefits for the nation</a:t>
          </a:r>
        </a:p>
      </dgm:t>
    </dgm:pt>
    <dgm:pt modelId="{9B797D3B-E30B-064A-BF3A-9851FF73ED71}" type="parTrans" cxnId="{791ACD25-E7FB-C34E-88E8-6DDE8CF6F3C9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5050C0E-1BB3-504E-8203-E568306F0B7A}" type="sibTrans" cxnId="{791ACD25-E7FB-C34E-88E8-6DDE8CF6F3C9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AC989D4-7035-184D-8A4C-0F76EAAE3640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Resulting child conditions</a:t>
          </a:r>
          <a:r>
            <a:rPr lang="en-US" sz="2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</a:t>
          </a:r>
          <a:r>
            <a:rPr lang="en-US" sz="2400" kern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at risk situations, developmental delays, disability</a:t>
          </a: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)</a:t>
          </a:r>
        </a:p>
      </dgm:t>
    </dgm:pt>
    <dgm:pt modelId="{FBF7A973-C85E-E84A-956A-1B882F18C4D3}" type="parTrans" cxnId="{BB6C0540-95DF-A14C-ADF5-D21C495DF2A1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E0146B6-DE8C-5245-8298-D782C0AA69D4}" type="sibTrans" cxnId="{BB6C0540-95DF-A14C-ADF5-D21C495DF2A1}">
      <dgm:prSet/>
      <dgm:spPr/>
      <dgm:t>
        <a:bodyPr/>
        <a:lstStyle/>
        <a:p>
          <a:endParaRPr lang="en-US" sz="20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D5697EF-D5D8-9342-B547-7B9B965D5644}" type="pres">
      <dgm:prSet presAssocID="{13516894-A27B-FD47-96DC-1D8349403F84}" presName="Name0" presStyleCnt="0">
        <dgm:presLayoutVars>
          <dgm:dir/>
          <dgm:animLvl val="lvl"/>
          <dgm:resizeHandles val="exact"/>
        </dgm:presLayoutVars>
      </dgm:prSet>
      <dgm:spPr/>
    </dgm:pt>
    <dgm:pt modelId="{2B6201BD-C056-F045-A13C-6650878E8983}" type="pres">
      <dgm:prSet presAssocID="{926C8E5D-B862-8D47-A5C0-BF712BED751C}" presName="boxAndChildren" presStyleCnt="0"/>
      <dgm:spPr/>
    </dgm:pt>
    <dgm:pt modelId="{AA61F92B-67EA-8E4C-BEAB-3EC53E91EB79}" type="pres">
      <dgm:prSet presAssocID="{926C8E5D-B862-8D47-A5C0-BF712BED751C}" presName="parentTextBox" presStyleLbl="node1" presStyleIdx="0" presStyleCnt="7"/>
      <dgm:spPr/>
    </dgm:pt>
    <dgm:pt modelId="{A88A163C-66DF-1B4D-88BF-22774AA0FBBB}" type="pres">
      <dgm:prSet presAssocID="{6078B87D-1AAC-9D41-BABD-CD9266C2106F}" presName="sp" presStyleCnt="0"/>
      <dgm:spPr/>
    </dgm:pt>
    <dgm:pt modelId="{9164F9D6-C84C-8248-AA82-1CE698F7A449}" type="pres">
      <dgm:prSet presAssocID="{747DF1F4-B01D-1549-91AE-620EB45AFFF9}" presName="arrowAndChildren" presStyleCnt="0"/>
      <dgm:spPr/>
    </dgm:pt>
    <dgm:pt modelId="{7A2187E6-51D8-0E4B-B681-89FDFBAA9A5D}" type="pres">
      <dgm:prSet presAssocID="{747DF1F4-B01D-1549-91AE-620EB45AFFF9}" presName="parentTextArrow" presStyleLbl="node1" presStyleIdx="1" presStyleCnt="7"/>
      <dgm:spPr/>
    </dgm:pt>
    <dgm:pt modelId="{A6EB9D1B-C034-1F4F-AA78-E5E54F936BE4}" type="pres">
      <dgm:prSet presAssocID="{15087E55-54BE-6949-AA9F-679C9D12BBE7}" presName="sp" presStyleCnt="0"/>
      <dgm:spPr/>
    </dgm:pt>
    <dgm:pt modelId="{3E9FA6DD-ABD2-7649-ABF0-5738AC434897}" type="pres">
      <dgm:prSet presAssocID="{B8003B12-4D87-BF43-85AC-32110FAC6352}" presName="arrowAndChildren" presStyleCnt="0"/>
      <dgm:spPr/>
    </dgm:pt>
    <dgm:pt modelId="{10ED992D-5CDE-2549-BFFA-32FE871CDF89}" type="pres">
      <dgm:prSet presAssocID="{B8003B12-4D87-BF43-85AC-32110FAC6352}" presName="parentTextArrow" presStyleLbl="node1" presStyleIdx="2" presStyleCnt="7"/>
      <dgm:spPr/>
    </dgm:pt>
    <dgm:pt modelId="{34CF7B25-7E24-594C-87C1-9914D0DA1D75}" type="pres">
      <dgm:prSet presAssocID="{89B95C93-6522-6C46-8B14-E68B40590AF5}" presName="sp" presStyleCnt="0"/>
      <dgm:spPr/>
    </dgm:pt>
    <dgm:pt modelId="{A507F53C-0122-4845-A1A7-149C7BE3052B}" type="pres">
      <dgm:prSet presAssocID="{1E0ED5FB-C364-C549-B48C-304CDA3DD537}" presName="arrowAndChildren" presStyleCnt="0"/>
      <dgm:spPr/>
    </dgm:pt>
    <dgm:pt modelId="{351A34C1-BFD4-C84B-9D45-19E9C98BB37D}" type="pres">
      <dgm:prSet presAssocID="{1E0ED5FB-C364-C549-B48C-304CDA3DD537}" presName="parentTextArrow" presStyleLbl="node1" presStyleIdx="3" presStyleCnt="7"/>
      <dgm:spPr/>
    </dgm:pt>
    <dgm:pt modelId="{12F76471-2104-3741-BC34-C7DA269C9473}" type="pres">
      <dgm:prSet presAssocID="{9A6CA747-025F-8E40-95CE-B1E640E52C9D}" presName="sp" presStyleCnt="0"/>
      <dgm:spPr/>
    </dgm:pt>
    <dgm:pt modelId="{22112E2F-FF15-9847-99E0-B132AE64C9B0}" type="pres">
      <dgm:prSet presAssocID="{42494B92-A6C8-AF45-9DD1-BE9EA1E943B1}" presName="arrowAndChildren" presStyleCnt="0"/>
      <dgm:spPr/>
    </dgm:pt>
    <dgm:pt modelId="{4A408414-8108-944A-873C-303C9A521B89}" type="pres">
      <dgm:prSet presAssocID="{42494B92-A6C8-AF45-9DD1-BE9EA1E943B1}" presName="parentTextArrow" presStyleLbl="node1" presStyleIdx="4" presStyleCnt="7"/>
      <dgm:spPr/>
    </dgm:pt>
    <dgm:pt modelId="{662B4901-D3DC-294C-AC5E-8C7DBD8F5442}" type="pres">
      <dgm:prSet presAssocID="{CE0146B6-DE8C-5245-8298-D782C0AA69D4}" presName="sp" presStyleCnt="0"/>
      <dgm:spPr/>
    </dgm:pt>
    <dgm:pt modelId="{669796D3-0317-B64A-8FA0-AECC948F0588}" type="pres">
      <dgm:prSet presAssocID="{2AC989D4-7035-184D-8A4C-0F76EAAE3640}" presName="arrowAndChildren" presStyleCnt="0"/>
      <dgm:spPr/>
    </dgm:pt>
    <dgm:pt modelId="{5B2289D3-3839-6542-BB8A-5A31CCA6573F}" type="pres">
      <dgm:prSet presAssocID="{2AC989D4-7035-184D-8A4C-0F76EAAE3640}" presName="parentTextArrow" presStyleLbl="node1" presStyleIdx="5" presStyleCnt="7" custLinFactNeighborX="465" custLinFactNeighborY="-4233"/>
      <dgm:spPr/>
    </dgm:pt>
    <dgm:pt modelId="{A7923A8F-11AB-9347-84FB-398A01C2EB28}" type="pres">
      <dgm:prSet presAssocID="{4176BAB1-51B8-FC43-BA1B-5A3E763F5FBF}" presName="sp" presStyleCnt="0"/>
      <dgm:spPr/>
    </dgm:pt>
    <dgm:pt modelId="{5A798701-F25D-6F49-A646-37B72E39195A}" type="pres">
      <dgm:prSet presAssocID="{53A6E620-7A75-EF4D-ABC6-0AA8B1320AF7}" presName="arrowAndChildren" presStyleCnt="0"/>
      <dgm:spPr/>
    </dgm:pt>
    <dgm:pt modelId="{BC0B9C95-8B7A-DA41-BC83-05A0A2363310}" type="pres">
      <dgm:prSet presAssocID="{53A6E620-7A75-EF4D-ABC6-0AA8B1320AF7}" presName="parentTextArrow" presStyleLbl="node1" presStyleIdx="6" presStyleCnt="7" custLinFactNeighborX="-4853" custLinFactNeighborY="-15361"/>
      <dgm:spPr/>
    </dgm:pt>
  </dgm:ptLst>
  <dgm:cxnLst>
    <dgm:cxn modelId="{4225C206-283B-D046-94A0-1013EFC1A1EF}" type="presOf" srcId="{2AC989D4-7035-184D-8A4C-0F76EAAE3640}" destId="{5B2289D3-3839-6542-BB8A-5A31CCA6573F}" srcOrd="0" destOrd="0" presId="urn:microsoft.com/office/officeart/2005/8/layout/process4"/>
    <dgm:cxn modelId="{791ACD25-E7FB-C34E-88E8-6DDE8CF6F3C9}" srcId="{13516894-A27B-FD47-96DC-1D8349403F84}" destId="{926C8E5D-B862-8D47-A5C0-BF712BED751C}" srcOrd="6" destOrd="0" parTransId="{9B797D3B-E30B-064A-BF3A-9851FF73ED71}" sibTransId="{65050C0E-1BB3-504E-8203-E568306F0B7A}"/>
    <dgm:cxn modelId="{BB6C0540-95DF-A14C-ADF5-D21C495DF2A1}" srcId="{13516894-A27B-FD47-96DC-1D8349403F84}" destId="{2AC989D4-7035-184D-8A4C-0F76EAAE3640}" srcOrd="1" destOrd="0" parTransId="{FBF7A973-C85E-E84A-956A-1B882F18C4D3}" sibTransId="{CE0146B6-DE8C-5245-8298-D782C0AA69D4}"/>
    <dgm:cxn modelId="{00867062-DC19-9342-9E47-C3A2F5AA79E5}" type="presOf" srcId="{42494B92-A6C8-AF45-9DD1-BE9EA1E943B1}" destId="{4A408414-8108-944A-873C-303C9A521B89}" srcOrd="0" destOrd="0" presId="urn:microsoft.com/office/officeart/2005/8/layout/process4"/>
    <dgm:cxn modelId="{0ACFA848-DAAD-1742-B9FB-39DE547564B1}" srcId="{13516894-A27B-FD47-96DC-1D8349403F84}" destId="{53A6E620-7A75-EF4D-ABC6-0AA8B1320AF7}" srcOrd="0" destOrd="0" parTransId="{20FBD891-2C58-2A4D-A379-7E4B14CE0FE9}" sibTransId="{4176BAB1-51B8-FC43-BA1B-5A3E763F5FBF}"/>
    <dgm:cxn modelId="{D60A317D-BA9B-644A-91D8-0BC454E877CA}" type="presOf" srcId="{1E0ED5FB-C364-C549-B48C-304CDA3DD537}" destId="{351A34C1-BFD4-C84B-9D45-19E9C98BB37D}" srcOrd="0" destOrd="0" presId="urn:microsoft.com/office/officeart/2005/8/layout/process4"/>
    <dgm:cxn modelId="{E3F4118E-D075-364F-AA9B-11B306E1D64E}" srcId="{13516894-A27B-FD47-96DC-1D8349403F84}" destId="{1E0ED5FB-C364-C549-B48C-304CDA3DD537}" srcOrd="3" destOrd="0" parTransId="{C3A7ED90-62A9-6746-AA9B-411B61AD6138}" sibTransId="{89B95C93-6522-6C46-8B14-E68B40590AF5}"/>
    <dgm:cxn modelId="{D8DF488E-0DBF-3844-92F9-97539A5D79F6}" type="presOf" srcId="{B8003B12-4D87-BF43-85AC-32110FAC6352}" destId="{10ED992D-5CDE-2549-BFFA-32FE871CDF89}" srcOrd="0" destOrd="0" presId="urn:microsoft.com/office/officeart/2005/8/layout/process4"/>
    <dgm:cxn modelId="{AF51F3A7-50E4-4647-B02C-512F32998775}" srcId="{13516894-A27B-FD47-96DC-1D8349403F84}" destId="{747DF1F4-B01D-1549-91AE-620EB45AFFF9}" srcOrd="5" destOrd="0" parTransId="{A574514F-B002-6945-BFD8-8DDF559DA93C}" sibTransId="{6078B87D-1AAC-9D41-BABD-CD9266C2106F}"/>
    <dgm:cxn modelId="{6635A4A8-05C1-904C-94BC-7772764AEF87}" type="presOf" srcId="{926C8E5D-B862-8D47-A5C0-BF712BED751C}" destId="{AA61F92B-67EA-8E4C-BEAB-3EC53E91EB79}" srcOrd="0" destOrd="0" presId="urn:microsoft.com/office/officeart/2005/8/layout/process4"/>
    <dgm:cxn modelId="{763966AE-2742-1940-843F-07048A6EDE0D}" srcId="{13516894-A27B-FD47-96DC-1D8349403F84}" destId="{42494B92-A6C8-AF45-9DD1-BE9EA1E943B1}" srcOrd="2" destOrd="0" parTransId="{D72BEF68-154F-0542-BEC3-2C7AB9E5C7A0}" sibTransId="{9A6CA747-025F-8E40-95CE-B1E640E52C9D}"/>
    <dgm:cxn modelId="{B0497DB3-B145-D64C-B52D-12EDB244DC10}" type="presOf" srcId="{747DF1F4-B01D-1549-91AE-620EB45AFFF9}" destId="{7A2187E6-51D8-0E4B-B681-89FDFBAA9A5D}" srcOrd="0" destOrd="0" presId="urn:microsoft.com/office/officeart/2005/8/layout/process4"/>
    <dgm:cxn modelId="{BDF7C8D5-DCAC-174F-958B-9FA488FCFC87}" type="presOf" srcId="{13516894-A27B-FD47-96DC-1D8349403F84}" destId="{0D5697EF-D5D8-9342-B547-7B9B965D5644}" srcOrd="0" destOrd="0" presId="urn:microsoft.com/office/officeart/2005/8/layout/process4"/>
    <dgm:cxn modelId="{B83F27E3-E71F-DA44-8606-2DC0387312CC}" srcId="{13516894-A27B-FD47-96DC-1D8349403F84}" destId="{B8003B12-4D87-BF43-85AC-32110FAC6352}" srcOrd="4" destOrd="0" parTransId="{921788F0-334F-FA43-BDA7-EB29B7AE6A07}" sibTransId="{15087E55-54BE-6949-AA9F-679C9D12BBE7}"/>
    <dgm:cxn modelId="{45BEF1ED-65EC-A941-8EAD-20DDBA76CD67}" type="presOf" srcId="{53A6E620-7A75-EF4D-ABC6-0AA8B1320AF7}" destId="{BC0B9C95-8B7A-DA41-BC83-05A0A2363310}" srcOrd="0" destOrd="0" presId="urn:microsoft.com/office/officeart/2005/8/layout/process4"/>
    <dgm:cxn modelId="{F301C5E7-A5EF-E146-8DD7-EFFAF2191CAA}" type="presParOf" srcId="{0D5697EF-D5D8-9342-B547-7B9B965D5644}" destId="{2B6201BD-C056-F045-A13C-6650878E8983}" srcOrd="0" destOrd="0" presId="urn:microsoft.com/office/officeart/2005/8/layout/process4"/>
    <dgm:cxn modelId="{671E7F4C-8F12-5A4E-A6F6-2B476695EF89}" type="presParOf" srcId="{2B6201BD-C056-F045-A13C-6650878E8983}" destId="{AA61F92B-67EA-8E4C-BEAB-3EC53E91EB79}" srcOrd="0" destOrd="0" presId="urn:microsoft.com/office/officeart/2005/8/layout/process4"/>
    <dgm:cxn modelId="{38FEC711-A56E-B547-9CC5-94534CA09CE6}" type="presParOf" srcId="{0D5697EF-D5D8-9342-B547-7B9B965D5644}" destId="{A88A163C-66DF-1B4D-88BF-22774AA0FBBB}" srcOrd="1" destOrd="0" presId="urn:microsoft.com/office/officeart/2005/8/layout/process4"/>
    <dgm:cxn modelId="{A9DD389F-BCE3-6741-975E-8347E0A2D7A1}" type="presParOf" srcId="{0D5697EF-D5D8-9342-B547-7B9B965D5644}" destId="{9164F9D6-C84C-8248-AA82-1CE698F7A449}" srcOrd="2" destOrd="0" presId="urn:microsoft.com/office/officeart/2005/8/layout/process4"/>
    <dgm:cxn modelId="{47201BEE-3692-FE4F-93E8-6AFD77B1A269}" type="presParOf" srcId="{9164F9D6-C84C-8248-AA82-1CE698F7A449}" destId="{7A2187E6-51D8-0E4B-B681-89FDFBAA9A5D}" srcOrd="0" destOrd="0" presId="urn:microsoft.com/office/officeart/2005/8/layout/process4"/>
    <dgm:cxn modelId="{99E8D86B-F9A7-3A4D-8477-38099369E0CC}" type="presParOf" srcId="{0D5697EF-D5D8-9342-B547-7B9B965D5644}" destId="{A6EB9D1B-C034-1F4F-AA78-E5E54F936BE4}" srcOrd="3" destOrd="0" presId="urn:microsoft.com/office/officeart/2005/8/layout/process4"/>
    <dgm:cxn modelId="{4C55EA52-1957-7142-A497-370CCA0612DE}" type="presParOf" srcId="{0D5697EF-D5D8-9342-B547-7B9B965D5644}" destId="{3E9FA6DD-ABD2-7649-ABF0-5738AC434897}" srcOrd="4" destOrd="0" presId="urn:microsoft.com/office/officeart/2005/8/layout/process4"/>
    <dgm:cxn modelId="{111A0CC7-30FD-BA46-882F-CBB34EA29B2B}" type="presParOf" srcId="{3E9FA6DD-ABD2-7649-ABF0-5738AC434897}" destId="{10ED992D-5CDE-2549-BFFA-32FE871CDF89}" srcOrd="0" destOrd="0" presId="urn:microsoft.com/office/officeart/2005/8/layout/process4"/>
    <dgm:cxn modelId="{CEC06621-F0D9-FB48-A447-11E817B9C4F9}" type="presParOf" srcId="{0D5697EF-D5D8-9342-B547-7B9B965D5644}" destId="{34CF7B25-7E24-594C-87C1-9914D0DA1D75}" srcOrd="5" destOrd="0" presId="urn:microsoft.com/office/officeart/2005/8/layout/process4"/>
    <dgm:cxn modelId="{744F5B8B-D96A-BC4F-B5F9-9F8F7DA114F0}" type="presParOf" srcId="{0D5697EF-D5D8-9342-B547-7B9B965D5644}" destId="{A507F53C-0122-4845-A1A7-149C7BE3052B}" srcOrd="6" destOrd="0" presId="urn:microsoft.com/office/officeart/2005/8/layout/process4"/>
    <dgm:cxn modelId="{B5BDDD5D-0E32-A54D-9125-617BDA0CC8C9}" type="presParOf" srcId="{A507F53C-0122-4845-A1A7-149C7BE3052B}" destId="{351A34C1-BFD4-C84B-9D45-19E9C98BB37D}" srcOrd="0" destOrd="0" presId="urn:microsoft.com/office/officeart/2005/8/layout/process4"/>
    <dgm:cxn modelId="{8E4B3402-683C-7F43-A937-F5BB91E25AD2}" type="presParOf" srcId="{0D5697EF-D5D8-9342-B547-7B9B965D5644}" destId="{12F76471-2104-3741-BC34-C7DA269C9473}" srcOrd="7" destOrd="0" presId="urn:microsoft.com/office/officeart/2005/8/layout/process4"/>
    <dgm:cxn modelId="{CEC0D034-01F0-AF4B-AC7C-5B02FC8A6D22}" type="presParOf" srcId="{0D5697EF-D5D8-9342-B547-7B9B965D5644}" destId="{22112E2F-FF15-9847-99E0-B132AE64C9B0}" srcOrd="8" destOrd="0" presId="urn:microsoft.com/office/officeart/2005/8/layout/process4"/>
    <dgm:cxn modelId="{EB67675F-4D63-AE42-8A65-00F307CD9F6F}" type="presParOf" srcId="{22112E2F-FF15-9847-99E0-B132AE64C9B0}" destId="{4A408414-8108-944A-873C-303C9A521B89}" srcOrd="0" destOrd="0" presId="urn:microsoft.com/office/officeart/2005/8/layout/process4"/>
    <dgm:cxn modelId="{EF3E8176-7F2F-264B-949B-D65F49BD6959}" type="presParOf" srcId="{0D5697EF-D5D8-9342-B547-7B9B965D5644}" destId="{662B4901-D3DC-294C-AC5E-8C7DBD8F5442}" srcOrd="9" destOrd="0" presId="urn:microsoft.com/office/officeart/2005/8/layout/process4"/>
    <dgm:cxn modelId="{B75CA81D-16E9-324A-B8D8-D291A51F2E96}" type="presParOf" srcId="{0D5697EF-D5D8-9342-B547-7B9B965D5644}" destId="{669796D3-0317-B64A-8FA0-AECC948F0588}" srcOrd="10" destOrd="0" presId="urn:microsoft.com/office/officeart/2005/8/layout/process4"/>
    <dgm:cxn modelId="{8CA08E84-EFDA-1C45-8172-09658B5832D2}" type="presParOf" srcId="{669796D3-0317-B64A-8FA0-AECC948F0588}" destId="{5B2289D3-3839-6542-BB8A-5A31CCA6573F}" srcOrd="0" destOrd="0" presId="urn:microsoft.com/office/officeart/2005/8/layout/process4"/>
    <dgm:cxn modelId="{63071B1A-0151-B94A-9922-3DE08EE28034}" type="presParOf" srcId="{0D5697EF-D5D8-9342-B547-7B9B965D5644}" destId="{A7923A8F-11AB-9347-84FB-398A01C2EB28}" srcOrd="11" destOrd="0" presId="urn:microsoft.com/office/officeart/2005/8/layout/process4"/>
    <dgm:cxn modelId="{6490298C-2F74-3442-B1C7-D5E532003D33}" type="presParOf" srcId="{0D5697EF-D5D8-9342-B547-7B9B965D5644}" destId="{5A798701-F25D-6F49-A646-37B72E39195A}" srcOrd="12" destOrd="0" presId="urn:microsoft.com/office/officeart/2005/8/layout/process4"/>
    <dgm:cxn modelId="{EFA1A63A-8E33-F844-8D3B-FF71A788937F}" type="presParOf" srcId="{5A798701-F25D-6F49-A646-37B72E39195A}" destId="{BC0B9C95-8B7A-DA41-BC83-05A0A23633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BB3077-16AA-7E41-81F5-1725F64AAA54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A825DF-A327-404E-9719-A9A6BCCF680E}">
      <dgm:prSet phldrT="[Text]"/>
      <dgm:spPr/>
      <dgm:t>
        <a:bodyPr/>
        <a:lstStyle/>
        <a:p>
          <a:r>
            <a:rPr lang="en-US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Systemic Enquiry</a:t>
          </a:r>
        </a:p>
      </dgm:t>
    </dgm:pt>
    <dgm:pt modelId="{5A2F03DC-A74F-A14E-9B29-9869DB39735B}" type="parTrans" cxnId="{D9F7E8C6-B894-E442-81B6-5FBA880DFD1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AEEB2EA-364A-204C-A1CB-9003D0037A66}" type="sibTrans" cxnId="{D9F7E8C6-B894-E442-81B6-5FBA880DFD1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9D959D6-A3F4-CE46-A18B-0890536DE215}">
      <dgm:prSet phldrT="[Text]"/>
      <dgm:spPr/>
      <dgm:t>
        <a:bodyPr/>
        <a:lstStyle/>
        <a:p>
          <a:r>
            <a:rPr lang="en-GB" b="0" noProof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Literature Review</a:t>
          </a:r>
        </a:p>
      </dgm:t>
    </dgm:pt>
    <dgm:pt modelId="{8E778080-BD4B-454C-BB4D-A6EB1A3347DE}" type="parTrans" cxnId="{BC098D05-B6C8-AA44-B4A9-5C7C724C2709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056B2F7-F7FC-094C-8C88-EB37FAA5E6DE}" type="sibTrans" cxnId="{BC098D05-B6C8-AA44-B4A9-5C7C724C2709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641C9E2-68FC-9648-B72F-96544813CF54}">
      <dgm:prSet phldrT="[Text]"/>
      <dgm:spPr/>
      <dgm:t>
        <a:bodyPr/>
        <a:lstStyle/>
        <a:p>
          <a:r>
            <a:rPr lang="en-US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ECI Service Provider Enquiry</a:t>
          </a:r>
        </a:p>
      </dgm:t>
    </dgm:pt>
    <dgm:pt modelId="{0F9F0E03-B85A-EE46-82DD-B103D9AFB0E5}" type="parTrans" cxnId="{7A4549D8-76F5-C648-9A57-6F38AA75488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2B7E4EE-97F7-A146-B61A-1EE1347FBD1A}" type="sibTrans" cxnId="{7A4549D8-76F5-C648-9A57-6F38AA75488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5E979B1-70DE-BC4A-9501-E2072D04D1F5}">
      <dgm:prSet phldrT="[Text]"/>
      <dgm:spPr/>
      <dgm:t>
        <a:bodyPr/>
        <a:lstStyle/>
        <a:p>
          <a:r>
            <a:rPr lang="en-US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Surveys</a:t>
          </a:r>
        </a:p>
      </dgm:t>
    </dgm:pt>
    <dgm:pt modelId="{19239EFC-A35C-AB44-B846-1BBD9CF43693}" type="parTrans" cxnId="{7FD5390B-5022-454C-A287-ABFCD63DA29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A6A95AB-40FC-FF40-AC7D-98864546F931}" type="sibTrans" cxnId="{7FD5390B-5022-454C-A287-ABFCD63DA29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F3A8E90-87E7-EE40-8B93-2A59D2233E45}">
      <dgm:prSet phldrT="[Text]"/>
      <dgm:spPr/>
      <dgm:t>
        <a:bodyPr/>
        <a:lstStyle/>
        <a:p>
          <a:r>
            <a:rPr lang="en-US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 Group Discussions</a:t>
          </a:r>
        </a:p>
      </dgm:t>
    </dgm:pt>
    <dgm:pt modelId="{A4A94794-00D0-BD48-925B-4AF472626DE1}" type="parTrans" cxnId="{C6EBE35B-535C-F946-AC30-403D3E9DE29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8A20705-6931-3746-8BDC-8D8DE35EC6F0}" type="sibTrans" cxnId="{C6EBE35B-535C-F946-AC30-403D3E9DE292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AEFE706-2712-AD45-9B58-538B2A6FC3E6}">
      <dgm:prSet phldrT="[Text]"/>
      <dgm:spPr/>
      <dgm:t>
        <a:bodyPr/>
        <a:lstStyle/>
        <a:p>
          <a:r>
            <a:rPr lang="en-US" b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Beneficiary Enquiry</a:t>
          </a:r>
        </a:p>
      </dgm:t>
    </dgm:pt>
    <dgm:pt modelId="{2DCB19A8-A123-F543-A83F-4401388825FD}" type="parTrans" cxnId="{5350CAD6-AEE4-E34C-9153-663E966EC7E8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8FA73F7-E170-924D-9618-45D875E59590}" type="sibTrans" cxnId="{5350CAD6-AEE4-E34C-9153-663E966EC7E8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AF0211B-13FF-EE4D-9126-87EC1B373BFF}">
      <dgm:prSet phldrT="[Text]"/>
      <dgm:spPr/>
      <dgm:t>
        <a:bodyPr/>
        <a:lstStyle/>
        <a:p>
          <a:r>
            <a:rPr lang="en-US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Survey</a:t>
          </a:r>
        </a:p>
      </dgm:t>
    </dgm:pt>
    <dgm:pt modelId="{4E472ED3-2D40-1144-8D1C-30077478FBD0}" type="parTrans" cxnId="{8ABD0FA8-5BD6-664D-9A85-0AA2DA24018F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68D8E48-31B7-E743-B046-185FFDF993AA}" type="sibTrans" cxnId="{8ABD0FA8-5BD6-664D-9A85-0AA2DA24018F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2926EA9-8196-9149-B4F7-CB9B5AB2F4CE}">
      <dgm:prSet phldrT="[Text]"/>
      <dgm:spPr/>
      <dgm:t>
        <a:bodyPr/>
        <a:lstStyle/>
        <a:p>
          <a:r>
            <a:rPr lang="en-US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 Group Discussions</a:t>
          </a:r>
        </a:p>
      </dgm:t>
    </dgm:pt>
    <dgm:pt modelId="{4667D60C-E43A-7048-81B3-A19A82268893}" type="parTrans" cxnId="{54F20061-5936-FE44-AB47-52440908D1B0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68BAB5B-5DD7-A74A-B505-D5DAB343EE42}" type="sibTrans" cxnId="{54F20061-5936-FE44-AB47-52440908D1B0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306382A-5D82-E349-9909-2137AFAFBEA1}">
      <dgm:prSet phldrT="[Text]"/>
      <dgm:spPr/>
      <dgm:t>
        <a:bodyPr/>
        <a:lstStyle/>
        <a:p>
          <a:r>
            <a:rPr lang="en-GB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Cost &amp; Finance Sub-Study</a:t>
          </a:r>
        </a:p>
      </dgm:t>
    </dgm:pt>
    <dgm:pt modelId="{D560A5D9-5D54-CD4B-BCF4-62B2C928FEBC}" type="parTrans" cxnId="{208AA4F7-DEF1-3B46-A9F7-30181BFC1DAE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F19827B-279E-DA4D-908E-0F5624F0AD29}" type="sibTrans" cxnId="{208AA4F7-DEF1-3B46-A9F7-30181BFC1DAE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0EB6640-11A5-3B45-AE5D-6907D9BB501D}">
      <dgm:prSet phldrT="[Text]"/>
      <dgm:spPr/>
      <dgm:t>
        <a:bodyPr/>
        <a:lstStyle/>
        <a:p>
          <a:r>
            <a:rPr lang="en-US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Cost &amp; Finance Sub-Study of 5 to 6 Selected ECI Service Providers</a:t>
          </a:r>
        </a:p>
      </dgm:t>
    </dgm:pt>
    <dgm:pt modelId="{67568969-B53B-7C47-9EAA-6A58B8D75670}" type="parTrans" cxnId="{20C05CD7-7910-234C-9647-1CFE5564FC7F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A64A086-74DE-534E-87E8-6449A3188AC6}" type="sibTrans" cxnId="{20C05CD7-7910-234C-9647-1CFE5564FC7F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CF79B42-8479-B04A-B0E1-5089347374CB}">
      <dgm:prSet phldrT="[Text]"/>
      <dgm:spPr/>
      <dgm:t>
        <a:bodyPr/>
        <a:lstStyle/>
        <a:p>
          <a:r>
            <a:rPr lang="en-GB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Mapping Study</a:t>
          </a:r>
        </a:p>
      </dgm:t>
    </dgm:pt>
    <dgm:pt modelId="{8EBEDEB5-5A28-4349-83CC-D399B1548CF2}" type="parTrans" cxnId="{DCF4A17E-3E02-CD4D-8FC9-511C235A7550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48393B9-4CAE-EA4D-9870-E7B7E91C9521}" type="sibTrans" cxnId="{DCF4A17E-3E02-CD4D-8FC9-511C235A7550}">
      <dgm:prSet/>
      <dgm:spPr/>
      <dgm:t>
        <a:bodyPr/>
        <a:lstStyle/>
        <a:p>
          <a:endParaRPr lang="en-US" b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4A34B5B-3F57-4637-BB36-CE9BAA1DA623}">
      <dgm:prSet phldrT="[Text]"/>
      <dgm:spPr/>
      <dgm:t>
        <a:bodyPr/>
        <a:lstStyle/>
        <a:p>
          <a:r>
            <a:rPr lang="en-GB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Interviews</a:t>
          </a:r>
        </a:p>
      </dgm:t>
    </dgm:pt>
    <dgm:pt modelId="{8C70C87A-49E0-4327-AC3E-EA38FA31F104}" type="parTrans" cxnId="{AB7C83C8-9886-4E9E-B449-1EF68D119CA9}">
      <dgm:prSet/>
      <dgm:spPr/>
      <dgm:t>
        <a:bodyPr/>
        <a:lstStyle/>
        <a:p>
          <a:endParaRPr lang="en-US"/>
        </a:p>
      </dgm:t>
    </dgm:pt>
    <dgm:pt modelId="{DE40E0C1-001C-4B6D-941B-9AABB55C2503}" type="sibTrans" cxnId="{AB7C83C8-9886-4E9E-B449-1EF68D119CA9}">
      <dgm:prSet/>
      <dgm:spPr/>
      <dgm:t>
        <a:bodyPr/>
        <a:lstStyle/>
        <a:p>
          <a:endParaRPr lang="en-US"/>
        </a:p>
      </dgm:t>
    </dgm:pt>
    <dgm:pt modelId="{DF5BFA8E-D0A2-6343-9BEF-3E2E0D3C7AA7}" type="pres">
      <dgm:prSet presAssocID="{4EBB3077-16AA-7E41-81F5-1725F64AAA54}" presName="Name0" presStyleCnt="0">
        <dgm:presLayoutVars>
          <dgm:dir/>
          <dgm:animLvl val="lvl"/>
          <dgm:resizeHandles val="exact"/>
        </dgm:presLayoutVars>
      </dgm:prSet>
      <dgm:spPr/>
    </dgm:pt>
    <dgm:pt modelId="{4FC6D463-DFEF-2842-ACEC-B70F0F59C92A}" type="pres">
      <dgm:prSet presAssocID="{2BA825DF-A327-404E-9719-A9A6BCCF680E}" presName="composite" presStyleCnt="0"/>
      <dgm:spPr/>
    </dgm:pt>
    <dgm:pt modelId="{17209354-7BC3-C54B-A761-C2F746354DD6}" type="pres">
      <dgm:prSet presAssocID="{2BA825DF-A327-404E-9719-A9A6BCCF680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41C1E3C-5058-F149-8F1B-EA1E453BD54D}" type="pres">
      <dgm:prSet presAssocID="{2BA825DF-A327-404E-9719-A9A6BCCF680E}" presName="desTx" presStyleLbl="alignAccFollowNode1" presStyleIdx="0" presStyleCnt="3">
        <dgm:presLayoutVars>
          <dgm:bulletEnabled val="1"/>
        </dgm:presLayoutVars>
      </dgm:prSet>
      <dgm:spPr/>
    </dgm:pt>
    <dgm:pt modelId="{13DB0AE6-AB6A-0642-A3E2-B742A996BE91}" type="pres">
      <dgm:prSet presAssocID="{CAEEB2EA-364A-204C-A1CB-9003D0037A66}" presName="space" presStyleCnt="0"/>
      <dgm:spPr/>
    </dgm:pt>
    <dgm:pt modelId="{19188D8F-80CF-9F4F-962B-C6F2DDE08C36}" type="pres">
      <dgm:prSet presAssocID="{6641C9E2-68FC-9648-B72F-96544813CF54}" presName="composite" presStyleCnt="0"/>
      <dgm:spPr/>
    </dgm:pt>
    <dgm:pt modelId="{542C3520-6B3E-0447-AFB4-CAB672ABAC6D}" type="pres">
      <dgm:prSet presAssocID="{6641C9E2-68FC-9648-B72F-96544813CF5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FF72019-C65B-8D4D-B4B6-8BEFE91F89E1}" type="pres">
      <dgm:prSet presAssocID="{6641C9E2-68FC-9648-B72F-96544813CF54}" presName="desTx" presStyleLbl="alignAccFollowNode1" presStyleIdx="1" presStyleCnt="3">
        <dgm:presLayoutVars>
          <dgm:bulletEnabled val="1"/>
        </dgm:presLayoutVars>
      </dgm:prSet>
      <dgm:spPr/>
    </dgm:pt>
    <dgm:pt modelId="{9715B67A-DCEA-194B-84C3-4860A97707A1}" type="pres">
      <dgm:prSet presAssocID="{02B7E4EE-97F7-A146-B61A-1EE1347FBD1A}" presName="space" presStyleCnt="0"/>
      <dgm:spPr/>
    </dgm:pt>
    <dgm:pt modelId="{DFF4099B-1A5C-344D-AF04-EE7FABC6D051}" type="pres">
      <dgm:prSet presAssocID="{BAEFE706-2712-AD45-9B58-538B2A6FC3E6}" presName="composite" presStyleCnt="0"/>
      <dgm:spPr/>
    </dgm:pt>
    <dgm:pt modelId="{8D9D1F08-56F3-854D-B350-BB2866B060D2}" type="pres">
      <dgm:prSet presAssocID="{BAEFE706-2712-AD45-9B58-538B2A6FC3E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A1DE040-F964-7349-892B-957EB7E3BDD5}" type="pres">
      <dgm:prSet presAssocID="{BAEFE706-2712-AD45-9B58-538B2A6FC3E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C098D05-B6C8-AA44-B4A9-5C7C724C2709}" srcId="{2BA825DF-A327-404E-9719-A9A6BCCF680E}" destId="{29D959D6-A3F4-CE46-A18B-0890536DE215}" srcOrd="0" destOrd="0" parTransId="{8E778080-BD4B-454C-BB4D-A6EB1A3347DE}" sibTransId="{2056B2F7-F7FC-094C-8C88-EB37FAA5E6DE}"/>
    <dgm:cxn modelId="{7FD5390B-5022-454C-A287-ABFCD63DA292}" srcId="{6641C9E2-68FC-9648-B72F-96544813CF54}" destId="{25E979B1-70DE-BC4A-9501-E2072D04D1F5}" srcOrd="0" destOrd="0" parTransId="{19239EFC-A35C-AB44-B846-1BBD9CF43693}" sibTransId="{EA6A95AB-40FC-FF40-AC7D-98864546F931}"/>
    <dgm:cxn modelId="{0D80CC18-8F09-044C-A57A-444E9B63789F}" type="presOf" srcId="{6F3A8E90-87E7-EE40-8B93-2A59D2233E45}" destId="{9FF72019-C65B-8D4D-B4B6-8BEFE91F89E1}" srcOrd="0" destOrd="1" presId="urn:microsoft.com/office/officeart/2005/8/layout/hList1"/>
    <dgm:cxn modelId="{2CCEEA37-8A2A-EE41-91A4-86680DFE2B12}" type="presOf" srcId="{12926EA9-8196-9149-B4F7-CB9B5AB2F4CE}" destId="{3A1DE040-F964-7349-892B-957EB7E3BDD5}" srcOrd="0" destOrd="1" presId="urn:microsoft.com/office/officeart/2005/8/layout/hList1"/>
    <dgm:cxn modelId="{C6EBE35B-535C-F946-AC30-403D3E9DE292}" srcId="{6641C9E2-68FC-9648-B72F-96544813CF54}" destId="{6F3A8E90-87E7-EE40-8B93-2A59D2233E45}" srcOrd="1" destOrd="0" parTransId="{A4A94794-00D0-BD48-925B-4AF472626DE1}" sibTransId="{38A20705-6931-3746-8BDC-8D8DE35EC6F0}"/>
    <dgm:cxn modelId="{66E4645E-EF0E-414A-AFD0-CEBF9246A160}" type="presOf" srcId="{25E979B1-70DE-BC4A-9501-E2072D04D1F5}" destId="{9FF72019-C65B-8D4D-B4B6-8BEFE91F89E1}" srcOrd="0" destOrd="0" presId="urn:microsoft.com/office/officeart/2005/8/layout/hList1"/>
    <dgm:cxn modelId="{54F20061-5936-FE44-AB47-52440908D1B0}" srcId="{BAEFE706-2712-AD45-9B58-538B2A6FC3E6}" destId="{12926EA9-8196-9149-B4F7-CB9B5AB2F4CE}" srcOrd="1" destOrd="0" parTransId="{4667D60C-E43A-7048-81B3-A19A82268893}" sibTransId="{B68BAB5B-5DD7-A74A-B505-D5DAB343EE42}"/>
    <dgm:cxn modelId="{9BD0EA64-65AD-0948-B6CA-E3A332ED72BA}" type="presOf" srcId="{6641C9E2-68FC-9648-B72F-96544813CF54}" destId="{542C3520-6B3E-0447-AFB4-CAB672ABAC6D}" srcOrd="0" destOrd="0" presId="urn:microsoft.com/office/officeart/2005/8/layout/hList1"/>
    <dgm:cxn modelId="{F2695145-DFA9-654D-A5DE-70B041DC0059}" type="presOf" srcId="{29D959D6-A3F4-CE46-A18B-0890536DE215}" destId="{C41C1E3C-5058-F149-8F1B-EA1E453BD54D}" srcOrd="0" destOrd="0" presId="urn:microsoft.com/office/officeart/2005/8/layout/hList1"/>
    <dgm:cxn modelId="{F16B4C67-3EA2-3845-A9AF-716EFEE81EA2}" type="presOf" srcId="{BAEFE706-2712-AD45-9B58-538B2A6FC3E6}" destId="{8D9D1F08-56F3-854D-B350-BB2866B060D2}" srcOrd="0" destOrd="0" presId="urn:microsoft.com/office/officeart/2005/8/layout/hList1"/>
    <dgm:cxn modelId="{8101AE53-1919-A14D-ABE3-3CCCA8CD7FCE}" type="presOf" srcId="{5306382A-5D82-E349-9909-2137AFAFBEA1}" destId="{C41C1E3C-5058-F149-8F1B-EA1E453BD54D}" srcOrd="0" destOrd="3" presId="urn:microsoft.com/office/officeart/2005/8/layout/hList1"/>
    <dgm:cxn modelId="{DCF4A17E-3E02-CD4D-8FC9-511C235A7550}" srcId="{2BA825DF-A327-404E-9719-A9A6BCCF680E}" destId="{ECF79B42-8479-B04A-B0E1-5089347374CB}" srcOrd="1" destOrd="0" parTransId="{8EBEDEB5-5A28-4349-83CC-D399B1548CF2}" sibTransId="{748393B9-4CAE-EA4D-9870-E7B7E91C9521}"/>
    <dgm:cxn modelId="{E59A2D91-342E-E24A-9F15-95886FC4CE09}" type="presOf" srcId="{9AF0211B-13FF-EE4D-9126-87EC1B373BFF}" destId="{3A1DE040-F964-7349-892B-957EB7E3BDD5}" srcOrd="0" destOrd="0" presId="urn:microsoft.com/office/officeart/2005/8/layout/hList1"/>
    <dgm:cxn modelId="{BACACA9F-F166-7945-9DDF-8697B0DD076F}" type="presOf" srcId="{ECF79B42-8479-B04A-B0E1-5089347374CB}" destId="{C41C1E3C-5058-F149-8F1B-EA1E453BD54D}" srcOrd="0" destOrd="1" presId="urn:microsoft.com/office/officeart/2005/8/layout/hList1"/>
    <dgm:cxn modelId="{8ABD0FA8-5BD6-664D-9A85-0AA2DA24018F}" srcId="{BAEFE706-2712-AD45-9B58-538B2A6FC3E6}" destId="{9AF0211B-13FF-EE4D-9126-87EC1B373BFF}" srcOrd="0" destOrd="0" parTransId="{4E472ED3-2D40-1144-8D1C-30077478FBD0}" sibTransId="{268D8E48-31B7-E743-B046-185FFDF993AA}"/>
    <dgm:cxn modelId="{34F3B5B1-8309-6C4F-81F9-31D5205B033D}" type="presOf" srcId="{F0EB6640-11A5-3B45-AE5D-6907D9BB501D}" destId="{9FF72019-C65B-8D4D-B4B6-8BEFE91F89E1}" srcOrd="0" destOrd="2" presId="urn:microsoft.com/office/officeart/2005/8/layout/hList1"/>
    <dgm:cxn modelId="{11B075B6-C77A-4D49-BC54-5F518186305B}" type="presOf" srcId="{74A34B5B-3F57-4637-BB36-CE9BAA1DA623}" destId="{C41C1E3C-5058-F149-8F1B-EA1E453BD54D}" srcOrd="0" destOrd="2" presId="urn:microsoft.com/office/officeart/2005/8/layout/hList1"/>
    <dgm:cxn modelId="{D9F7E8C6-B894-E442-81B6-5FBA880DFD12}" srcId="{4EBB3077-16AA-7E41-81F5-1725F64AAA54}" destId="{2BA825DF-A327-404E-9719-A9A6BCCF680E}" srcOrd="0" destOrd="0" parTransId="{5A2F03DC-A74F-A14E-9B29-9869DB39735B}" sibTransId="{CAEEB2EA-364A-204C-A1CB-9003D0037A66}"/>
    <dgm:cxn modelId="{AB7C83C8-9886-4E9E-B449-1EF68D119CA9}" srcId="{2BA825DF-A327-404E-9719-A9A6BCCF680E}" destId="{74A34B5B-3F57-4637-BB36-CE9BAA1DA623}" srcOrd="2" destOrd="0" parTransId="{8C70C87A-49E0-4327-AC3E-EA38FA31F104}" sibTransId="{DE40E0C1-001C-4B6D-941B-9AABB55C2503}"/>
    <dgm:cxn modelId="{5350CAD6-AEE4-E34C-9153-663E966EC7E8}" srcId="{4EBB3077-16AA-7E41-81F5-1725F64AAA54}" destId="{BAEFE706-2712-AD45-9B58-538B2A6FC3E6}" srcOrd="2" destOrd="0" parTransId="{2DCB19A8-A123-F543-A83F-4401388825FD}" sibTransId="{B8FA73F7-E170-924D-9618-45D875E59590}"/>
    <dgm:cxn modelId="{20C05CD7-7910-234C-9647-1CFE5564FC7F}" srcId="{6641C9E2-68FC-9648-B72F-96544813CF54}" destId="{F0EB6640-11A5-3B45-AE5D-6907D9BB501D}" srcOrd="2" destOrd="0" parTransId="{67568969-B53B-7C47-9EAA-6A58B8D75670}" sibTransId="{1A64A086-74DE-534E-87E8-6449A3188AC6}"/>
    <dgm:cxn modelId="{7A4549D8-76F5-C648-9A57-6F38AA754882}" srcId="{4EBB3077-16AA-7E41-81F5-1725F64AAA54}" destId="{6641C9E2-68FC-9648-B72F-96544813CF54}" srcOrd="1" destOrd="0" parTransId="{0F9F0E03-B85A-EE46-82DD-B103D9AFB0E5}" sibTransId="{02B7E4EE-97F7-A146-B61A-1EE1347FBD1A}"/>
    <dgm:cxn modelId="{B46D14E4-B544-7E45-ABF9-EE81138A7FD6}" type="presOf" srcId="{2BA825DF-A327-404E-9719-A9A6BCCF680E}" destId="{17209354-7BC3-C54B-A761-C2F746354DD6}" srcOrd="0" destOrd="0" presId="urn:microsoft.com/office/officeart/2005/8/layout/hList1"/>
    <dgm:cxn modelId="{15184EE8-E23A-9C41-ABF4-03905071C24B}" type="presOf" srcId="{4EBB3077-16AA-7E41-81F5-1725F64AAA54}" destId="{DF5BFA8E-D0A2-6343-9BEF-3E2E0D3C7AA7}" srcOrd="0" destOrd="0" presId="urn:microsoft.com/office/officeart/2005/8/layout/hList1"/>
    <dgm:cxn modelId="{208AA4F7-DEF1-3B46-A9F7-30181BFC1DAE}" srcId="{2BA825DF-A327-404E-9719-A9A6BCCF680E}" destId="{5306382A-5D82-E349-9909-2137AFAFBEA1}" srcOrd="3" destOrd="0" parTransId="{D560A5D9-5D54-CD4B-BCF4-62B2C928FEBC}" sibTransId="{0F19827B-279E-DA4D-908E-0F5624F0AD29}"/>
    <dgm:cxn modelId="{58212F53-4AFE-D248-9DD8-686BACD4DE4A}" type="presParOf" srcId="{DF5BFA8E-D0A2-6343-9BEF-3E2E0D3C7AA7}" destId="{4FC6D463-DFEF-2842-ACEC-B70F0F59C92A}" srcOrd="0" destOrd="0" presId="urn:microsoft.com/office/officeart/2005/8/layout/hList1"/>
    <dgm:cxn modelId="{AC35B5F9-A53D-8346-9A22-6BB836A8B125}" type="presParOf" srcId="{4FC6D463-DFEF-2842-ACEC-B70F0F59C92A}" destId="{17209354-7BC3-C54B-A761-C2F746354DD6}" srcOrd="0" destOrd="0" presId="urn:microsoft.com/office/officeart/2005/8/layout/hList1"/>
    <dgm:cxn modelId="{49D52665-CBC1-5C46-BFC8-46D62973ACA6}" type="presParOf" srcId="{4FC6D463-DFEF-2842-ACEC-B70F0F59C92A}" destId="{C41C1E3C-5058-F149-8F1B-EA1E453BD54D}" srcOrd="1" destOrd="0" presId="urn:microsoft.com/office/officeart/2005/8/layout/hList1"/>
    <dgm:cxn modelId="{2BB45023-239C-134C-A911-64BB7FA8775C}" type="presParOf" srcId="{DF5BFA8E-D0A2-6343-9BEF-3E2E0D3C7AA7}" destId="{13DB0AE6-AB6A-0642-A3E2-B742A996BE91}" srcOrd="1" destOrd="0" presId="urn:microsoft.com/office/officeart/2005/8/layout/hList1"/>
    <dgm:cxn modelId="{69717CCB-5F39-9645-8D8D-125DC2DED824}" type="presParOf" srcId="{DF5BFA8E-D0A2-6343-9BEF-3E2E0D3C7AA7}" destId="{19188D8F-80CF-9F4F-962B-C6F2DDE08C36}" srcOrd="2" destOrd="0" presId="urn:microsoft.com/office/officeart/2005/8/layout/hList1"/>
    <dgm:cxn modelId="{1CBB5BD8-A491-F044-978B-A8DF71F72ABF}" type="presParOf" srcId="{19188D8F-80CF-9F4F-962B-C6F2DDE08C36}" destId="{542C3520-6B3E-0447-AFB4-CAB672ABAC6D}" srcOrd="0" destOrd="0" presId="urn:microsoft.com/office/officeart/2005/8/layout/hList1"/>
    <dgm:cxn modelId="{3E6D99F8-77EB-E641-83C8-4004C9A439F7}" type="presParOf" srcId="{19188D8F-80CF-9F4F-962B-C6F2DDE08C36}" destId="{9FF72019-C65B-8D4D-B4B6-8BEFE91F89E1}" srcOrd="1" destOrd="0" presId="urn:microsoft.com/office/officeart/2005/8/layout/hList1"/>
    <dgm:cxn modelId="{CCE9B19D-7DE9-DA4D-93E7-42449AEF1FD6}" type="presParOf" srcId="{DF5BFA8E-D0A2-6343-9BEF-3E2E0D3C7AA7}" destId="{9715B67A-DCEA-194B-84C3-4860A97707A1}" srcOrd="3" destOrd="0" presId="urn:microsoft.com/office/officeart/2005/8/layout/hList1"/>
    <dgm:cxn modelId="{A00674B7-B6CB-FA4A-91D0-590978310D60}" type="presParOf" srcId="{DF5BFA8E-D0A2-6343-9BEF-3E2E0D3C7AA7}" destId="{DFF4099B-1A5C-344D-AF04-EE7FABC6D051}" srcOrd="4" destOrd="0" presId="urn:microsoft.com/office/officeart/2005/8/layout/hList1"/>
    <dgm:cxn modelId="{7E8CACFC-8121-9849-90D6-AFF09F6E8D10}" type="presParOf" srcId="{DFF4099B-1A5C-344D-AF04-EE7FABC6D051}" destId="{8D9D1F08-56F3-854D-B350-BB2866B060D2}" srcOrd="0" destOrd="0" presId="urn:microsoft.com/office/officeart/2005/8/layout/hList1"/>
    <dgm:cxn modelId="{0CC5B1DB-D001-FA45-AB46-4D7E1896FFEB}" type="presParOf" srcId="{DFF4099B-1A5C-344D-AF04-EE7FABC6D051}" destId="{3A1DE040-F964-7349-892B-957EB7E3BDD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8523C-0FBF-40A7-9D4C-E664B780D71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D1DC90-5E6F-48AB-BBA7-C18F951C7313}">
      <dgm:prSet custT="1"/>
      <dgm:spPr/>
      <dgm:t>
        <a:bodyPr/>
        <a:lstStyle/>
        <a:p>
          <a:pPr algn="ctr"/>
          <a:r>
            <a:rPr lang="en-US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Sonja </a:t>
          </a:r>
          <a:r>
            <a:rPr lang="en-US" sz="2800" b="1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Vasić</a:t>
          </a:r>
          <a:r>
            <a: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MD, Montenegro, ECI Specialist, Lead Field Researcher</a:t>
          </a:r>
        </a:p>
      </dgm:t>
    </dgm:pt>
    <dgm:pt modelId="{6B8C365E-8912-4523-AC0D-B2045B89C190}" type="parTrans" cxnId="{D6C6B723-DFCC-40DC-908D-B5A79018D2EB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B17CA0E-6FBB-4AA6-984C-280E519D90FC}" type="sibTrans" cxnId="{D6C6B723-DFCC-40DC-908D-B5A79018D2EB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F5875E0-1106-4110-9BE4-F924261AFDDE}">
      <dgm:prSet custT="1"/>
      <dgm:spPr/>
      <dgm:t>
        <a:bodyPr/>
        <a:lstStyle/>
        <a:p>
          <a:pPr algn="ctr"/>
          <a:r>
            <a:rPr lang="en-US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Itana Kovacevic</a:t>
          </a:r>
          <a:r>
            <a: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MA, Montenegro, Psychologist and Social Researcher</a:t>
          </a:r>
        </a:p>
      </dgm:t>
    </dgm:pt>
    <dgm:pt modelId="{DC7E4284-DCC6-4683-A4AD-7A578CF56BF4}" type="parTrans" cxnId="{FFB47CD5-04DF-4722-8E57-DD827E4C58F2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1B6FC31-F4AF-453B-AAFC-451B4608A133}" type="sibTrans" cxnId="{FFB47CD5-04DF-4722-8E57-DD827E4C58F2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EF34D32-3029-43BE-833A-21CC50B31AA7}">
      <dgm:prSet custT="1"/>
      <dgm:spPr/>
      <dgm:t>
        <a:bodyPr/>
        <a:lstStyle/>
        <a:p>
          <a:pPr algn="ctr"/>
          <a:r>
            <a:rPr lang="en-US" sz="28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Antonela Ciupe</a:t>
          </a:r>
          <a:r>
            <a:rPr lang="en-US" sz="2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PhD, ECI Specialist, Romania, Lead Author, Senior Fellow RISE Institute</a:t>
          </a:r>
        </a:p>
      </dgm:t>
    </dgm:pt>
    <dgm:pt modelId="{6F70C3F5-3BC3-4F05-BDEC-B611C2E2916B}" type="parTrans" cxnId="{72D1C6D6-1EAF-437D-875A-EFF6D5FD4300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B4AB57B-AB22-4B98-A0D7-AF745D293FA6}" type="sibTrans" cxnId="{72D1C6D6-1EAF-437D-875A-EFF6D5FD4300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08C6C46-3BDE-4578-B50C-09359187C96C}">
      <dgm:prSet custT="1"/>
      <dgm:spPr/>
      <dgm:t>
        <a:bodyPr/>
        <a:lstStyle/>
        <a:p>
          <a:pPr algn="ctr"/>
          <a:r>
            <a:rPr lang="en-US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Kristel Diehl</a:t>
          </a:r>
          <a:r>
            <a: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MA, MS, Colombia, ECI Research Analyst, Deputy Director, RISE Institute</a:t>
          </a:r>
        </a:p>
      </dgm:t>
    </dgm:pt>
    <dgm:pt modelId="{BFB34B1A-75BE-470B-974E-FDB96C9BCCB1}" type="parTrans" cxnId="{41437258-DE81-429C-BE41-702383A7F656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61969CB-A266-4E2A-85BD-D4D5CD8A00AB}" type="sibTrans" cxnId="{41437258-DE81-429C-BE41-702383A7F656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3384BC6-7BCC-4B60-9C28-329FEF84AB04}">
      <dgm:prSet custT="1"/>
      <dgm:spPr/>
      <dgm:t>
        <a:bodyPr/>
        <a:lstStyle/>
        <a:p>
          <a:pPr algn="ctr"/>
          <a:r>
            <a:rPr lang="en-US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Natalia Kakabadze</a:t>
          </a:r>
          <a:r>
            <a: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MA, Georgia, Economist and Researcher, Senior Fellow, RISE Institute</a:t>
          </a:r>
        </a:p>
      </dgm:t>
    </dgm:pt>
    <dgm:pt modelId="{A6C0E234-CD95-431A-89B3-E821442EE51A}" type="parTrans" cxnId="{DB7CF3D1-A90E-48C1-8748-315473C04DEB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7275512-F387-4EC1-B71C-D85AD27E51CA}" type="sibTrans" cxnId="{DB7CF3D1-A90E-48C1-8748-315473C04DEB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9318D4E-798B-44E5-88E3-C4997BDEA965}">
      <dgm:prSet custT="1"/>
      <dgm:spPr/>
      <dgm:t>
        <a:bodyPr/>
        <a:lstStyle/>
        <a:p>
          <a:pPr algn="ctr"/>
          <a:r>
            <a:rPr lang="en-US" sz="28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Emily Vargas-Barón</a:t>
          </a:r>
          <a:r>
            <a:rPr lang="en-US" sz="2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PhD, USA, Policy Planner and ECI Researcher, Director, RISE Institute </a:t>
          </a:r>
        </a:p>
      </dgm:t>
    </dgm:pt>
    <dgm:pt modelId="{75CCAB95-1528-4206-9A89-F1E0EC43773D}" type="parTrans" cxnId="{0B795FE6-5E1F-494F-B713-90DEF80BF9BF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514A366-EF2A-4DC1-B210-94F32221DA43}" type="sibTrans" cxnId="{0B795FE6-5E1F-494F-B713-90DEF80BF9BF}">
      <dgm:prSet/>
      <dgm:spPr/>
      <dgm:t>
        <a:bodyPr/>
        <a:lstStyle/>
        <a:p>
          <a:pPr algn="ctr"/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4A8A830-A042-4099-B9C0-524A32C17095}" type="pres">
      <dgm:prSet presAssocID="{9B18523C-0FBF-40A7-9D4C-E664B780D714}" presName="vert0" presStyleCnt="0">
        <dgm:presLayoutVars>
          <dgm:dir/>
          <dgm:animOne val="branch"/>
          <dgm:animLvl val="lvl"/>
        </dgm:presLayoutVars>
      </dgm:prSet>
      <dgm:spPr/>
    </dgm:pt>
    <dgm:pt modelId="{6E5460A3-EBB1-4B8E-929C-185C2073D3E2}" type="pres">
      <dgm:prSet presAssocID="{7FD1DC90-5E6F-48AB-BBA7-C18F951C7313}" presName="thickLine" presStyleLbl="alignNode1" presStyleIdx="0" presStyleCnt="6"/>
      <dgm:spPr/>
    </dgm:pt>
    <dgm:pt modelId="{67AD148A-C244-4115-BB54-EC0FB58D7B13}" type="pres">
      <dgm:prSet presAssocID="{7FD1DC90-5E6F-48AB-BBA7-C18F951C7313}" presName="horz1" presStyleCnt="0"/>
      <dgm:spPr/>
    </dgm:pt>
    <dgm:pt modelId="{16D3B60B-6A60-4DAB-8422-11349F3F6B3B}" type="pres">
      <dgm:prSet presAssocID="{7FD1DC90-5E6F-48AB-BBA7-C18F951C7313}" presName="tx1" presStyleLbl="revTx" presStyleIdx="0" presStyleCnt="6"/>
      <dgm:spPr/>
    </dgm:pt>
    <dgm:pt modelId="{FE86965E-FAFF-4B04-A0CA-06161C9D8886}" type="pres">
      <dgm:prSet presAssocID="{7FD1DC90-5E6F-48AB-BBA7-C18F951C7313}" presName="vert1" presStyleCnt="0"/>
      <dgm:spPr/>
    </dgm:pt>
    <dgm:pt modelId="{26DE34C0-7925-461B-8A8D-EE0E54D47EB7}" type="pres">
      <dgm:prSet presAssocID="{CF5875E0-1106-4110-9BE4-F924261AFDDE}" presName="thickLine" presStyleLbl="alignNode1" presStyleIdx="1" presStyleCnt="6"/>
      <dgm:spPr/>
    </dgm:pt>
    <dgm:pt modelId="{4A844B8D-44D0-46CD-830A-CEB31C99DB43}" type="pres">
      <dgm:prSet presAssocID="{CF5875E0-1106-4110-9BE4-F924261AFDDE}" presName="horz1" presStyleCnt="0"/>
      <dgm:spPr/>
    </dgm:pt>
    <dgm:pt modelId="{ADA7878E-AC32-4446-B6FC-42D4A537DCA4}" type="pres">
      <dgm:prSet presAssocID="{CF5875E0-1106-4110-9BE4-F924261AFDDE}" presName="tx1" presStyleLbl="revTx" presStyleIdx="1" presStyleCnt="6"/>
      <dgm:spPr/>
    </dgm:pt>
    <dgm:pt modelId="{39868558-62EB-46D3-815C-255D96C8A13A}" type="pres">
      <dgm:prSet presAssocID="{CF5875E0-1106-4110-9BE4-F924261AFDDE}" presName="vert1" presStyleCnt="0"/>
      <dgm:spPr/>
    </dgm:pt>
    <dgm:pt modelId="{87606045-7919-48B4-89A8-DAE6E01A89E1}" type="pres">
      <dgm:prSet presAssocID="{FEF34D32-3029-43BE-833A-21CC50B31AA7}" presName="thickLine" presStyleLbl="alignNode1" presStyleIdx="2" presStyleCnt="6"/>
      <dgm:spPr/>
    </dgm:pt>
    <dgm:pt modelId="{BDFCF497-8B0B-4D2F-A9C4-8384DA306B93}" type="pres">
      <dgm:prSet presAssocID="{FEF34D32-3029-43BE-833A-21CC50B31AA7}" presName="horz1" presStyleCnt="0"/>
      <dgm:spPr/>
    </dgm:pt>
    <dgm:pt modelId="{80FD45C5-57E6-4719-88CB-417E46174222}" type="pres">
      <dgm:prSet presAssocID="{FEF34D32-3029-43BE-833A-21CC50B31AA7}" presName="tx1" presStyleLbl="revTx" presStyleIdx="2" presStyleCnt="6"/>
      <dgm:spPr/>
    </dgm:pt>
    <dgm:pt modelId="{1F85F34E-3691-4417-BB08-7D54E5D4B920}" type="pres">
      <dgm:prSet presAssocID="{FEF34D32-3029-43BE-833A-21CC50B31AA7}" presName="vert1" presStyleCnt="0"/>
      <dgm:spPr/>
    </dgm:pt>
    <dgm:pt modelId="{321ED3CF-520A-4720-A96F-127ED6B83B44}" type="pres">
      <dgm:prSet presAssocID="{D08C6C46-3BDE-4578-B50C-09359187C96C}" presName="thickLine" presStyleLbl="alignNode1" presStyleIdx="3" presStyleCnt="6"/>
      <dgm:spPr/>
    </dgm:pt>
    <dgm:pt modelId="{6B155B54-7807-4BDA-A2AA-3185BEDFBDDC}" type="pres">
      <dgm:prSet presAssocID="{D08C6C46-3BDE-4578-B50C-09359187C96C}" presName="horz1" presStyleCnt="0"/>
      <dgm:spPr/>
    </dgm:pt>
    <dgm:pt modelId="{2AE2D1E1-E70C-491F-A1FB-A7B32E490359}" type="pres">
      <dgm:prSet presAssocID="{D08C6C46-3BDE-4578-B50C-09359187C96C}" presName="tx1" presStyleLbl="revTx" presStyleIdx="3" presStyleCnt="6"/>
      <dgm:spPr/>
    </dgm:pt>
    <dgm:pt modelId="{2A481D42-655B-443F-B00D-726AC98CCD36}" type="pres">
      <dgm:prSet presAssocID="{D08C6C46-3BDE-4578-B50C-09359187C96C}" presName="vert1" presStyleCnt="0"/>
      <dgm:spPr/>
    </dgm:pt>
    <dgm:pt modelId="{432EC308-0338-4343-AC2A-7D047CA6B4F1}" type="pres">
      <dgm:prSet presAssocID="{93384BC6-7BCC-4B60-9C28-329FEF84AB04}" presName="thickLine" presStyleLbl="alignNode1" presStyleIdx="4" presStyleCnt="6"/>
      <dgm:spPr/>
    </dgm:pt>
    <dgm:pt modelId="{272A34BF-D48F-428D-8C3A-8F6A89F58372}" type="pres">
      <dgm:prSet presAssocID="{93384BC6-7BCC-4B60-9C28-329FEF84AB04}" presName="horz1" presStyleCnt="0"/>
      <dgm:spPr/>
    </dgm:pt>
    <dgm:pt modelId="{6CADE832-D668-4837-84D5-070FC4A23F5D}" type="pres">
      <dgm:prSet presAssocID="{93384BC6-7BCC-4B60-9C28-329FEF84AB04}" presName="tx1" presStyleLbl="revTx" presStyleIdx="4" presStyleCnt="6"/>
      <dgm:spPr/>
    </dgm:pt>
    <dgm:pt modelId="{7ABD8519-C9A7-4D49-AC08-537968FE6E9A}" type="pres">
      <dgm:prSet presAssocID="{93384BC6-7BCC-4B60-9C28-329FEF84AB04}" presName="vert1" presStyleCnt="0"/>
      <dgm:spPr/>
    </dgm:pt>
    <dgm:pt modelId="{494F0501-5E5D-4255-BD33-7274F0A74869}" type="pres">
      <dgm:prSet presAssocID="{49318D4E-798B-44E5-88E3-C4997BDEA965}" presName="thickLine" presStyleLbl="alignNode1" presStyleIdx="5" presStyleCnt="6"/>
      <dgm:spPr/>
    </dgm:pt>
    <dgm:pt modelId="{7D6F722E-1A4C-4C42-AFC4-383703C2AFEA}" type="pres">
      <dgm:prSet presAssocID="{49318D4E-798B-44E5-88E3-C4997BDEA965}" presName="horz1" presStyleCnt="0"/>
      <dgm:spPr/>
    </dgm:pt>
    <dgm:pt modelId="{2408AEE7-CEEB-4F49-A19E-D00934955488}" type="pres">
      <dgm:prSet presAssocID="{49318D4E-798B-44E5-88E3-C4997BDEA965}" presName="tx1" presStyleLbl="revTx" presStyleIdx="5" presStyleCnt="6"/>
      <dgm:spPr/>
    </dgm:pt>
    <dgm:pt modelId="{B0BC41D1-A7F5-4DEC-8DD3-F0BB0F59C449}" type="pres">
      <dgm:prSet presAssocID="{49318D4E-798B-44E5-88E3-C4997BDEA965}" presName="vert1" presStyleCnt="0"/>
      <dgm:spPr/>
    </dgm:pt>
  </dgm:ptLst>
  <dgm:cxnLst>
    <dgm:cxn modelId="{D6C6B723-DFCC-40DC-908D-B5A79018D2EB}" srcId="{9B18523C-0FBF-40A7-9D4C-E664B780D714}" destId="{7FD1DC90-5E6F-48AB-BBA7-C18F951C7313}" srcOrd="0" destOrd="0" parTransId="{6B8C365E-8912-4523-AC0D-B2045B89C190}" sibTransId="{6B17CA0E-6FBB-4AA6-984C-280E519D90FC}"/>
    <dgm:cxn modelId="{F91DBA2D-3929-43FD-9236-6B69E17883B9}" type="presOf" srcId="{7FD1DC90-5E6F-48AB-BBA7-C18F951C7313}" destId="{16D3B60B-6A60-4DAB-8422-11349F3F6B3B}" srcOrd="0" destOrd="0" presId="urn:microsoft.com/office/officeart/2008/layout/LinedList"/>
    <dgm:cxn modelId="{303BAF5C-E9F0-4F76-A2FE-285074B0FC9E}" type="presOf" srcId="{9B18523C-0FBF-40A7-9D4C-E664B780D714}" destId="{E4A8A830-A042-4099-B9C0-524A32C17095}" srcOrd="0" destOrd="0" presId="urn:microsoft.com/office/officeart/2008/layout/LinedList"/>
    <dgm:cxn modelId="{9044C472-298B-4B61-9018-ECC3EE609618}" type="presOf" srcId="{93384BC6-7BCC-4B60-9C28-329FEF84AB04}" destId="{6CADE832-D668-4837-84D5-070FC4A23F5D}" srcOrd="0" destOrd="0" presId="urn:microsoft.com/office/officeart/2008/layout/LinedList"/>
    <dgm:cxn modelId="{41437258-DE81-429C-BE41-702383A7F656}" srcId="{9B18523C-0FBF-40A7-9D4C-E664B780D714}" destId="{D08C6C46-3BDE-4578-B50C-09359187C96C}" srcOrd="3" destOrd="0" parTransId="{BFB34B1A-75BE-470B-974E-FDB96C9BCCB1}" sibTransId="{361969CB-A266-4E2A-85BD-D4D5CD8A00AB}"/>
    <dgm:cxn modelId="{FFC5BF82-6E52-4B9A-9D2B-DA9844F58742}" type="presOf" srcId="{D08C6C46-3BDE-4578-B50C-09359187C96C}" destId="{2AE2D1E1-E70C-491F-A1FB-A7B32E490359}" srcOrd="0" destOrd="0" presId="urn:microsoft.com/office/officeart/2008/layout/LinedList"/>
    <dgm:cxn modelId="{7F13239A-8D92-476A-BBDF-67B66949181D}" type="presOf" srcId="{49318D4E-798B-44E5-88E3-C4997BDEA965}" destId="{2408AEE7-CEEB-4F49-A19E-D00934955488}" srcOrd="0" destOrd="0" presId="urn:microsoft.com/office/officeart/2008/layout/LinedList"/>
    <dgm:cxn modelId="{37BCABD0-BB2F-46C5-A3E4-173CE5CF9F2B}" type="presOf" srcId="{CF5875E0-1106-4110-9BE4-F924261AFDDE}" destId="{ADA7878E-AC32-4446-B6FC-42D4A537DCA4}" srcOrd="0" destOrd="0" presId="urn:microsoft.com/office/officeart/2008/layout/LinedList"/>
    <dgm:cxn modelId="{7657F1D0-8690-4045-A150-72771AE02F3C}" type="presOf" srcId="{FEF34D32-3029-43BE-833A-21CC50B31AA7}" destId="{80FD45C5-57E6-4719-88CB-417E46174222}" srcOrd="0" destOrd="0" presId="urn:microsoft.com/office/officeart/2008/layout/LinedList"/>
    <dgm:cxn modelId="{DB7CF3D1-A90E-48C1-8748-315473C04DEB}" srcId="{9B18523C-0FBF-40A7-9D4C-E664B780D714}" destId="{93384BC6-7BCC-4B60-9C28-329FEF84AB04}" srcOrd="4" destOrd="0" parTransId="{A6C0E234-CD95-431A-89B3-E821442EE51A}" sibTransId="{A7275512-F387-4EC1-B71C-D85AD27E51CA}"/>
    <dgm:cxn modelId="{FFB47CD5-04DF-4722-8E57-DD827E4C58F2}" srcId="{9B18523C-0FBF-40A7-9D4C-E664B780D714}" destId="{CF5875E0-1106-4110-9BE4-F924261AFDDE}" srcOrd="1" destOrd="0" parTransId="{DC7E4284-DCC6-4683-A4AD-7A578CF56BF4}" sibTransId="{E1B6FC31-F4AF-453B-AAFC-451B4608A133}"/>
    <dgm:cxn modelId="{72D1C6D6-1EAF-437D-875A-EFF6D5FD4300}" srcId="{9B18523C-0FBF-40A7-9D4C-E664B780D714}" destId="{FEF34D32-3029-43BE-833A-21CC50B31AA7}" srcOrd="2" destOrd="0" parTransId="{6F70C3F5-3BC3-4F05-BDEC-B611C2E2916B}" sibTransId="{5B4AB57B-AB22-4B98-A0D7-AF745D293FA6}"/>
    <dgm:cxn modelId="{0B795FE6-5E1F-494F-B713-90DEF80BF9BF}" srcId="{9B18523C-0FBF-40A7-9D4C-E664B780D714}" destId="{49318D4E-798B-44E5-88E3-C4997BDEA965}" srcOrd="5" destOrd="0" parTransId="{75CCAB95-1528-4206-9A89-F1E0EC43773D}" sibTransId="{4514A366-EF2A-4DC1-B210-94F32221DA43}"/>
    <dgm:cxn modelId="{5E15AA61-B085-4B0E-8AFE-E595AE5EF004}" type="presParOf" srcId="{E4A8A830-A042-4099-B9C0-524A32C17095}" destId="{6E5460A3-EBB1-4B8E-929C-185C2073D3E2}" srcOrd="0" destOrd="0" presId="urn:microsoft.com/office/officeart/2008/layout/LinedList"/>
    <dgm:cxn modelId="{06F88071-8BCA-4E92-ACA7-A21955A58DB4}" type="presParOf" srcId="{E4A8A830-A042-4099-B9C0-524A32C17095}" destId="{67AD148A-C244-4115-BB54-EC0FB58D7B13}" srcOrd="1" destOrd="0" presId="urn:microsoft.com/office/officeart/2008/layout/LinedList"/>
    <dgm:cxn modelId="{096929DA-82E8-450D-9B3D-5686AC7C581C}" type="presParOf" srcId="{67AD148A-C244-4115-BB54-EC0FB58D7B13}" destId="{16D3B60B-6A60-4DAB-8422-11349F3F6B3B}" srcOrd="0" destOrd="0" presId="urn:microsoft.com/office/officeart/2008/layout/LinedList"/>
    <dgm:cxn modelId="{BCCF40FE-5DB2-4D66-A8B6-1AC8FBD6F075}" type="presParOf" srcId="{67AD148A-C244-4115-BB54-EC0FB58D7B13}" destId="{FE86965E-FAFF-4B04-A0CA-06161C9D8886}" srcOrd="1" destOrd="0" presId="urn:microsoft.com/office/officeart/2008/layout/LinedList"/>
    <dgm:cxn modelId="{AA1CDABD-BCDC-46EE-9B9C-5CD67C8BA7E7}" type="presParOf" srcId="{E4A8A830-A042-4099-B9C0-524A32C17095}" destId="{26DE34C0-7925-461B-8A8D-EE0E54D47EB7}" srcOrd="2" destOrd="0" presId="urn:microsoft.com/office/officeart/2008/layout/LinedList"/>
    <dgm:cxn modelId="{3716F9E3-6088-4765-8084-E4C765135BCC}" type="presParOf" srcId="{E4A8A830-A042-4099-B9C0-524A32C17095}" destId="{4A844B8D-44D0-46CD-830A-CEB31C99DB43}" srcOrd="3" destOrd="0" presId="urn:microsoft.com/office/officeart/2008/layout/LinedList"/>
    <dgm:cxn modelId="{F4FF2271-0D73-452E-9F71-367C0A30F502}" type="presParOf" srcId="{4A844B8D-44D0-46CD-830A-CEB31C99DB43}" destId="{ADA7878E-AC32-4446-B6FC-42D4A537DCA4}" srcOrd="0" destOrd="0" presId="urn:microsoft.com/office/officeart/2008/layout/LinedList"/>
    <dgm:cxn modelId="{D60090F1-9FF9-434A-8441-438E7B164C15}" type="presParOf" srcId="{4A844B8D-44D0-46CD-830A-CEB31C99DB43}" destId="{39868558-62EB-46D3-815C-255D96C8A13A}" srcOrd="1" destOrd="0" presId="urn:microsoft.com/office/officeart/2008/layout/LinedList"/>
    <dgm:cxn modelId="{01C8183D-2B40-4F1E-B7DE-3E4F6C6B198F}" type="presParOf" srcId="{E4A8A830-A042-4099-B9C0-524A32C17095}" destId="{87606045-7919-48B4-89A8-DAE6E01A89E1}" srcOrd="4" destOrd="0" presId="urn:microsoft.com/office/officeart/2008/layout/LinedList"/>
    <dgm:cxn modelId="{DD507250-8EDD-4AF6-9E5F-B91E111F7334}" type="presParOf" srcId="{E4A8A830-A042-4099-B9C0-524A32C17095}" destId="{BDFCF497-8B0B-4D2F-A9C4-8384DA306B93}" srcOrd="5" destOrd="0" presId="urn:microsoft.com/office/officeart/2008/layout/LinedList"/>
    <dgm:cxn modelId="{4C9A1FC7-574D-4355-9BC9-4C9C679BEC0C}" type="presParOf" srcId="{BDFCF497-8B0B-4D2F-A9C4-8384DA306B93}" destId="{80FD45C5-57E6-4719-88CB-417E46174222}" srcOrd="0" destOrd="0" presId="urn:microsoft.com/office/officeart/2008/layout/LinedList"/>
    <dgm:cxn modelId="{94F7FA6A-CB39-458A-8DF1-B33E6FE8ACE3}" type="presParOf" srcId="{BDFCF497-8B0B-4D2F-A9C4-8384DA306B93}" destId="{1F85F34E-3691-4417-BB08-7D54E5D4B920}" srcOrd="1" destOrd="0" presId="urn:microsoft.com/office/officeart/2008/layout/LinedList"/>
    <dgm:cxn modelId="{B24FBD16-8586-4170-8144-BD3CD924856C}" type="presParOf" srcId="{E4A8A830-A042-4099-B9C0-524A32C17095}" destId="{321ED3CF-520A-4720-A96F-127ED6B83B44}" srcOrd="6" destOrd="0" presId="urn:microsoft.com/office/officeart/2008/layout/LinedList"/>
    <dgm:cxn modelId="{9EA77A78-03A8-46B9-BD9D-B14583A792C7}" type="presParOf" srcId="{E4A8A830-A042-4099-B9C0-524A32C17095}" destId="{6B155B54-7807-4BDA-A2AA-3185BEDFBDDC}" srcOrd="7" destOrd="0" presId="urn:microsoft.com/office/officeart/2008/layout/LinedList"/>
    <dgm:cxn modelId="{ABE84004-0E07-4D20-ACF5-0B373C4449D9}" type="presParOf" srcId="{6B155B54-7807-4BDA-A2AA-3185BEDFBDDC}" destId="{2AE2D1E1-E70C-491F-A1FB-A7B32E490359}" srcOrd="0" destOrd="0" presId="urn:microsoft.com/office/officeart/2008/layout/LinedList"/>
    <dgm:cxn modelId="{A5920461-4B38-4CA1-82CE-1536794233CF}" type="presParOf" srcId="{6B155B54-7807-4BDA-A2AA-3185BEDFBDDC}" destId="{2A481D42-655B-443F-B00D-726AC98CCD36}" srcOrd="1" destOrd="0" presId="urn:microsoft.com/office/officeart/2008/layout/LinedList"/>
    <dgm:cxn modelId="{51F59CE1-5EC7-4152-8055-1D5470861D99}" type="presParOf" srcId="{E4A8A830-A042-4099-B9C0-524A32C17095}" destId="{432EC308-0338-4343-AC2A-7D047CA6B4F1}" srcOrd="8" destOrd="0" presId="urn:microsoft.com/office/officeart/2008/layout/LinedList"/>
    <dgm:cxn modelId="{AF8AEF00-9F91-40D4-AD0C-85B7F45BAD36}" type="presParOf" srcId="{E4A8A830-A042-4099-B9C0-524A32C17095}" destId="{272A34BF-D48F-428D-8C3A-8F6A89F58372}" srcOrd="9" destOrd="0" presId="urn:microsoft.com/office/officeart/2008/layout/LinedList"/>
    <dgm:cxn modelId="{1C7A9736-95DF-452C-968A-9351F7AA4C2E}" type="presParOf" srcId="{272A34BF-D48F-428D-8C3A-8F6A89F58372}" destId="{6CADE832-D668-4837-84D5-070FC4A23F5D}" srcOrd="0" destOrd="0" presId="urn:microsoft.com/office/officeart/2008/layout/LinedList"/>
    <dgm:cxn modelId="{0B9288EF-BD8D-4368-BAB5-2D5029D7F561}" type="presParOf" srcId="{272A34BF-D48F-428D-8C3A-8F6A89F58372}" destId="{7ABD8519-C9A7-4D49-AC08-537968FE6E9A}" srcOrd="1" destOrd="0" presId="urn:microsoft.com/office/officeart/2008/layout/LinedList"/>
    <dgm:cxn modelId="{71B3E345-1C91-48FF-9BCA-8838F75C2520}" type="presParOf" srcId="{E4A8A830-A042-4099-B9C0-524A32C17095}" destId="{494F0501-5E5D-4255-BD33-7274F0A74869}" srcOrd="10" destOrd="0" presId="urn:microsoft.com/office/officeart/2008/layout/LinedList"/>
    <dgm:cxn modelId="{1FB27DFC-B6DB-43AA-89E6-807A54E096B2}" type="presParOf" srcId="{E4A8A830-A042-4099-B9C0-524A32C17095}" destId="{7D6F722E-1A4C-4C42-AFC4-383703C2AFEA}" srcOrd="11" destOrd="0" presId="urn:microsoft.com/office/officeart/2008/layout/LinedList"/>
    <dgm:cxn modelId="{EFEC3A97-9653-48FC-9A28-64C2BBE663FC}" type="presParOf" srcId="{7D6F722E-1A4C-4C42-AFC4-383703C2AFEA}" destId="{2408AEE7-CEEB-4F49-A19E-D00934955488}" srcOrd="0" destOrd="0" presId="urn:microsoft.com/office/officeart/2008/layout/LinedList"/>
    <dgm:cxn modelId="{2D8D739B-7432-41FE-B88E-52B9973E370E}" type="presParOf" srcId="{7D6F722E-1A4C-4C42-AFC4-383703C2AFEA}" destId="{B0BC41D1-A7F5-4DEC-8DD3-F0BB0F59C4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0BC86-012B-4217-89B8-CA838175FC4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51472E3-63F7-450E-9698-FE0F77D98E8D}">
      <dgm:prSet custT="1"/>
      <dgm:spPr/>
      <dgm:t>
        <a:bodyPr/>
        <a:lstStyle/>
        <a:p>
          <a:r>
            <a:rPr lang="en-GB" sz="4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Education</a:t>
          </a:r>
          <a:endParaRPr lang="en-US" sz="40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B6B7095-0CAD-4518-BD6F-ACE17487BFBE}" type="parTrans" cxnId="{9CB24F5F-075B-460B-B9B6-AB67BE912FC1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F5F9291-12C3-41B9-93EA-8A41D5B35EE7}" type="sibTrans" cxnId="{9CB24F5F-075B-460B-B9B6-AB67BE912FC1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CC5D88B-B380-4736-A19D-D5E66345418C}">
      <dgm:prSet custT="1"/>
      <dgm:spPr/>
      <dgm:t>
        <a:bodyPr/>
        <a:lstStyle/>
        <a:p>
          <a:r>
            <a:rPr lang="en-GB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Three Resource Centres</a:t>
          </a:r>
          <a:endParaRPr lang="en-US" sz="36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71B4FEA-9407-4EDC-A8A7-E7AC75B07B5A}" type="parTrans" cxnId="{50C5A680-38CE-4A47-B811-D5A40A625BB7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C523C69-3DDC-444D-B249-4DF6084CE1C2}" type="sibTrans" cxnId="{50C5A680-38CE-4A47-B811-D5A40A625BB7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A48EA55-B620-4075-AECE-BC123CFF7B7D}">
      <dgm:prSet custT="1"/>
      <dgm:spPr/>
      <dgm:t>
        <a:bodyPr/>
        <a:lstStyle/>
        <a:p>
          <a:r>
            <a:rPr lang="en-GB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Inclusive preschool institutions</a:t>
          </a:r>
          <a:endParaRPr lang="en-US" sz="36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801FD7C-6974-4D1F-AD7C-210F315744F4}" type="parTrans" cxnId="{005137D0-2604-4077-BF09-884963758976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A356E95-3763-441A-9EAB-C8DA55D298D4}" type="sibTrans" cxnId="{005137D0-2604-4077-BF09-884963758976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64657E6-3752-44FC-A9BD-79F9D988814B}">
      <dgm:prSet custT="1"/>
      <dgm:spPr/>
      <dgm:t>
        <a:bodyPr/>
        <a:lstStyle/>
        <a:p>
          <a:r>
            <a:rPr lang="en-GB" sz="4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Health</a:t>
          </a:r>
          <a:endParaRPr lang="en-US" sz="40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EA50B8D-8CC3-4BB0-8D4C-94E679C0193C}" type="parTrans" cxnId="{5AB05F21-B98D-4925-8356-C1DC6DD51668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A5C5091-0D0B-4A3F-99CF-CCFE2B7AB6C3}" type="sibTrans" cxnId="{5AB05F21-B98D-4925-8356-C1DC6DD51668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EA2F525-3F19-4406-85AC-54F9F756EA3E}">
      <dgm:prSet custT="1"/>
      <dgm:spPr/>
      <dgm:t>
        <a:bodyPr/>
        <a:lstStyle/>
        <a:p>
          <a:r>
            <a:rPr lang="en-GB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Centres or units for children with special needs in PHCs</a:t>
          </a:r>
          <a:endParaRPr lang="en-US" sz="3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58A7498-8AE0-4F59-B9F8-1E87B2322234}" type="parTrans" cxnId="{9A496884-9407-40C4-A9D7-0003DCCFBE09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E80B8E9-1138-4B1F-B033-9A8CBAF8DCCC}" type="sibTrans" cxnId="{9A496884-9407-40C4-A9D7-0003DCCFBE09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47AE17C-D69E-49CD-A5D8-5267C11DF61F}">
      <dgm:prSet custT="1"/>
      <dgm:spPr/>
      <dgm:t>
        <a:bodyPr/>
        <a:lstStyle/>
        <a:p>
          <a:r>
            <a:rPr lang="en-GB" sz="4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NGOs</a:t>
          </a:r>
          <a:endParaRPr lang="en-US" sz="40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C16268D-203A-40C8-B102-100E7D4D4A17}" type="parTrans" cxnId="{37004CF0-894E-4D2D-A3BE-3570E04FEB43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4DBE5BD-EACD-4F09-BC12-43C9F359158D}" type="sibTrans" cxnId="{37004CF0-894E-4D2D-A3BE-3570E04FEB43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4A257F7-7FC6-43AA-8717-FFEA00BA234F}">
      <dgm:prSet custT="1"/>
      <dgm:spPr/>
      <dgm:t>
        <a:bodyPr/>
        <a:lstStyle/>
        <a:p>
          <a:r>
            <a:rPr lang="en-GB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NGOs (including parents associations)</a:t>
          </a:r>
          <a:endParaRPr lang="en-US" sz="36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0609D6B-3AAE-4513-AF23-134CBCAFBCC1}" type="parTrans" cxnId="{79792943-31EF-42BE-BC63-F9657DC9EF2A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68DB206-C107-4E4C-BF4C-DC64AFF564B6}" type="sibTrans" cxnId="{79792943-31EF-42BE-BC63-F9657DC9EF2A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1B0B938-AED7-4499-99EC-748F96801870}">
      <dgm:prSet custT="1"/>
      <dgm:spPr/>
      <dgm:t>
        <a:bodyPr/>
        <a:lstStyle/>
        <a:p>
          <a:r>
            <a:rPr lang="en-GB" sz="4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Social &amp; Child Protection:</a:t>
          </a:r>
          <a:endParaRPr lang="en-US" sz="40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0849626-A03E-4C61-9442-42AE924671AD}" type="parTrans" cxnId="{5A0C95FB-B78D-4BE7-B094-0E11A2D4DA95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1112BFF-7DAB-43EA-95F5-85CBAE05117D}" type="sibTrans" cxnId="{5A0C95FB-B78D-4BE7-B094-0E11A2D4DA95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439E3FF-B190-4C53-9A9E-E4815B70D305}">
      <dgm:prSet custT="1"/>
      <dgm:spPr/>
      <dgm:t>
        <a:bodyPr/>
        <a:lstStyle/>
        <a:p>
          <a:r>
            <a:rPr lang="en-GB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Day Care Centres, </a:t>
          </a:r>
          <a:endParaRPr lang="en-US" sz="36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E990EBE-4F95-4198-9131-B822D6E8FC17}" type="parTrans" cxnId="{29EF9985-229E-43DD-990C-3CE58EB4977B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B9322FB-C203-42A9-81C3-7917F1F35ABA}" type="sibTrans" cxnId="{29EF9985-229E-43DD-990C-3CE58EB4977B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C4FA28D-11F6-4BA3-B98F-19C49EDAF8CF}">
      <dgm:prSet custT="1"/>
      <dgm:spPr/>
      <dgm:t>
        <a:bodyPr/>
        <a:lstStyle/>
        <a:p>
          <a:r>
            <a:rPr lang="en-GB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Centres for Social Work</a:t>
          </a:r>
          <a:endParaRPr lang="en-US" sz="36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380E67B-43D6-48D5-BF59-6C6B6A21159B}" type="parTrans" cxnId="{6F29ABD3-E73B-4D8A-B4D0-A02739246B6C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BF0F2DF-AC71-44A1-8F05-17169B23C965}" type="sibTrans" cxnId="{6F29ABD3-E73B-4D8A-B4D0-A02739246B6C}">
      <dgm:prSet/>
      <dgm:spPr/>
      <dgm:t>
        <a:bodyPr/>
        <a:lstStyle/>
        <a:p>
          <a:endParaRPr lang="en-US" sz="18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82F73D0-E5C1-4C84-BDF6-9422D2282111}">
      <dgm:prSet custT="1"/>
      <dgm:spPr/>
      <dgm:t>
        <a:bodyPr/>
        <a:lstStyle/>
        <a:p>
          <a:r>
            <a:rPr lang="en-GB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Hospitals at 2 and 3</a:t>
          </a:r>
          <a:r>
            <a:rPr lang="en-GB" sz="32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rd</a:t>
          </a:r>
          <a:r>
            <a:rPr lang="en-GB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level including NICU </a:t>
          </a:r>
          <a:endParaRPr lang="en-US" sz="3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79B8888-FD8E-4A4F-B99A-A5C7543FF6C5}" type="parTrans" cxnId="{E7A8D0A1-F0BE-453C-BA88-0B59E666FCA8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FFC8E2F-5A18-44BC-AF50-BCA1008DB5A0}" type="sibTrans" cxnId="{E7A8D0A1-F0BE-453C-BA88-0B59E666FCA8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F404C79-E1A4-4778-8F9B-A42A6EE2D704}" type="pres">
      <dgm:prSet presAssocID="{FDD0BC86-012B-4217-89B8-CA838175FC48}" presName="Name0" presStyleCnt="0">
        <dgm:presLayoutVars>
          <dgm:dir/>
          <dgm:animLvl val="lvl"/>
          <dgm:resizeHandles val="exact"/>
        </dgm:presLayoutVars>
      </dgm:prSet>
      <dgm:spPr/>
    </dgm:pt>
    <dgm:pt modelId="{A65932ED-47C3-4866-90A9-0825E72D48B5}" type="pres">
      <dgm:prSet presAssocID="{351472E3-63F7-450E-9698-FE0F77D98E8D}" presName="composite" presStyleCnt="0"/>
      <dgm:spPr/>
    </dgm:pt>
    <dgm:pt modelId="{4859F9EF-05FE-479C-8A47-386106DE2C23}" type="pres">
      <dgm:prSet presAssocID="{351472E3-63F7-450E-9698-FE0F77D98E8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72B1FDC-2F1C-41AC-89E2-9BFE826E4A54}" type="pres">
      <dgm:prSet presAssocID="{351472E3-63F7-450E-9698-FE0F77D98E8D}" presName="desTx" presStyleLbl="alignAccFollowNode1" presStyleIdx="0" presStyleCnt="4">
        <dgm:presLayoutVars>
          <dgm:bulletEnabled val="1"/>
        </dgm:presLayoutVars>
      </dgm:prSet>
      <dgm:spPr/>
    </dgm:pt>
    <dgm:pt modelId="{CCD04089-86A3-448E-8C17-3770FF28E902}" type="pres">
      <dgm:prSet presAssocID="{2F5F9291-12C3-41B9-93EA-8A41D5B35EE7}" presName="space" presStyleCnt="0"/>
      <dgm:spPr/>
    </dgm:pt>
    <dgm:pt modelId="{3F4AB65C-4750-40BA-8F54-C748191FFE73}" type="pres">
      <dgm:prSet presAssocID="{064657E6-3752-44FC-A9BD-79F9D988814B}" presName="composite" presStyleCnt="0"/>
      <dgm:spPr/>
    </dgm:pt>
    <dgm:pt modelId="{2818A16C-188C-49BC-B038-3AC23237CCCF}" type="pres">
      <dgm:prSet presAssocID="{064657E6-3752-44FC-A9BD-79F9D988814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F8683FF-6F33-4386-B057-687F51EDC3FC}" type="pres">
      <dgm:prSet presAssocID="{064657E6-3752-44FC-A9BD-79F9D988814B}" presName="desTx" presStyleLbl="alignAccFollowNode1" presStyleIdx="1" presStyleCnt="4">
        <dgm:presLayoutVars>
          <dgm:bulletEnabled val="1"/>
        </dgm:presLayoutVars>
      </dgm:prSet>
      <dgm:spPr/>
    </dgm:pt>
    <dgm:pt modelId="{CD41B297-04E6-4221-8A2B-68BB3CCD8E02}" type="pres">
      <dgm:prSet presAssocID="{FA5C5091-0D0B-4A3F-99CF-CCFE2B7AB6C3}" presName="space" presStyleCnt="0"/>
      <dgm:spPr/>
    </dgm:pt>
    <dgm:pt modelId="{CEBEB7FF-FC72-40ED-A7E9-C7F7D16A343D}" type="pres">
      <dgm:prSet presAssocID="{247AE17C-D69E-49CD-A5D8-5267C11DF61F}" presName="composite" presStyleCnt="0"/>
      <dgm:spPr/>
    </dgm:pt>
    <dgm:pt modelId="{79DCE815-FA38-4BB4-9175-1DCCA4CB5762}" type="pres">
      <dgm:prSet presAssocID="{247AE17C-D69E-49CD-A5D8-5267C11DF61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0661982-9BDC-426A-8AC9-93ED332EE846}" type="pres">
      <dgm:prSet presAssocID="{247AE17C-D69E-49CD-A5D8-5267C11DF61F}" presName="desTx" presStyleLbl="alignAccFollowNode1" presStyleIdx="2" presStyleCnt="4">
        <dgm:presLayoutVars>
          <dgm:bulletEnabled val="1"/>
        </dgm:presLayoutVars>
      </dgm:prSet>
      <dgm:spPr/>
    </dgm:pt>
    <dgm:pt modelId="{1B47D647-954E-4629-830D-781C99536927}" type="pres">
      <dgm:prSet presAssocID="{54DBE5BD-EACD-4F09-BC12-43C9F359158D}" presName="space" presStyleCnt="0"/>
      <dgm:spPr/>
    </dgm:pt>
    <dgm:pt modelId="{CF77DEE5-A85E-4C90-9217-EEDDFB9CCCEA}" type="pres">
      <dgm:prSet presAssocID="{71B0B938-AED7-4499-99EC-748F96801870}" presName="composite" presStyleCnt="0"/>
      <dgm:spPr/>
    </dgm:pt>
    <dgm:pt modelId="{F92845A3-19A5-44DE-8E29-73F255776AAB}" type="pres">
      <dgm:prSet presAssocID="{71B0B938-AED7-4499-99EC-748F9680187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F2221AB-7E7A-49CC-9AEF-EC8C570A4A77}" type="pres">
      <dgm:prSet presAssocID="{71B0B938-AED7-4499-99EC-748F9680187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1E6C712-755D-4676-B37D-1DA841231CF1}" type="presOf" srcId="{74A257F7-7FC6-43AA-8717-FFEA00BA234F}" destId="{00661982-9BDC-426A-8AC9-93ED332EE846}" srcOrd="0" destOrd="0" presId="urn:microsoft.com/office/officeart/2005/8/layout/hList1"/>
    <dgm:cxn modelId="{6E03621B-23F4-42E6-8FA4-8954F6638273}" type="presOf" srcId="{71B0B938-AED7-4499-99EC-748F96801870}" destId="{F92845A3-19A5-44DE-8E29-73F255776AAB}" srcOrd="0" destOrd="0" presId="urn:microsoft.com/office/officeart/2005/8/layout/hList1"/>
    <dgm:cxn modelId="{F447001D-60D9-40CE-9991-373F4CEDDE9F}" type="presOf" srcId="{9439E3FF-B190-4C53-9A9E-E4815B70D305}" destId="{5F2221AB-7E7A-49CC-9AEF-EC8C570A4A77}" srcOrd="0" destOrd="0" presId="urn:microsoft.com/office/officeart/2005/8/layout/hList1"/>
    <dgm:cxn modelId="{5AB05F21-B98D-4925-8356-C1DC6DD51668}" srcId="{FDD0BC86-012B-4217-89B8-CA838175FC48}" destId="{064657E6-3752-44FC-A9BD-79F9D988814B}" srcOrd="1" destOrd="0" parTransId="{DEA50B8D-8CC3-4BB0-8D4C-94E679C0193C}" sibTransId="{FA5C5091-0D0B-4A3F-99CF-CCFE2B7AB6C3}"/>
    <dgm:cxn modelId="{AFD0E036-A6B1-4342-A4E3-5661CAF57B87}" type="presOf" srcId="{FEA2F525-3F19-4406-85AC-54F9F756EA3E}" destId="{3F8683FF-6F33-4386-B057-687F51EDC3FC}" srcOrd="0" destOrd="0" presId="urn:microsoft.com/office/officeart/2005/8/layout/hList1"/>
    <dgm:cxn modelId="{A418443B-CAF6-420B-9C94-F518AFA72E28}" type="presOf" srcId="{0A48EA55-B620-4075-AECE-BC123CFF7B7D}" destId="{E72B1FDC-2F1C-41AC-89E2-9BFE826E4A54}" srcOrd="0" destOrd="1" presId="urn:microsoft.com/office/officeart/2005/8/layout/hList1"/>
    <dgm:cxn modelId="{9CB24F5F-075B-460B-B9B6-AB67BE912FC1}" srcId="{FDD0BC86-012B-4217-89B8-CA838175FC48}" destId="{351472E3-63F7-450E-9698-FE0F77D98E8D}" srcOrd="0" destOrd="0" parTransId="{4B6B7095-0CAD-4518-BD6F-ACE17487BFBE}" sibTransId="{2F5F9291-12C3-41B9-93EA-8A41D5B35EE7}"/>
    <dgm:cxn modelId="{79792943-31EF-42BE-BC63-F9657DC9EF2A}" srcId="{247AE17C-D69E-49CD-A5D8-5267C11DF61F}" destId="{74A257F7-7FC6-43AA-8717-FFEA00BA234F}" srcOrd="0" destOrd="0" parTransId="{E0609D6B-3AAE-4513-AF23-134CBCAFBCC1}" sibTransId="{268DB206-C107-4E4C-BF4C-DC64AFF564B6}"/>
    <dgm:cxn modelId="{27E78243-8635-4113-9AA3-C72F085C7ADE}" type="presOf" srcId="{351472E3-63F7-450E-9698-FE0F77D98E8D}" destId="{4859F9EF-05FE-479C-8A47-386106DE2C23}" srcOrd="0" destOrd="0" presId="urn:microsoft.com/office/officeart/2005/8/layout/hList1"/>
    <dgm:cxn modelId="{C2B0C064-E308-4D69-9352-EA274696413B}" type="presOf" srcId="{282F73D0-E5C1-4C84-BDF6-9422D2282111}" destId="{3F8683FF-6F33-4386-B057-687F51EDC3FC}" srcOrd="0" destOrd="1" presId="urn:microsoft.com/office/officeart/2005/8/layout/hList1"/>
    <dgm:cxn modelId="{A8036767-6D7F-4071-8DCB-FB20659EA19E}" type="presOf" srcId="{064657E6-3752-44FC-A9BD-79F9D988814B}" destId="{2818A16C-188C-49BC-B038-3AC23237CCCF}" srcOrd="0" destOrd="0" presId="urn:microsoft.com/office/officeart/2005/8/layout/hList1"/>
    <dgm:cxn modelId="{3D382550-87D6-462F-8E8B-C133FC203052}" type="presOf" srcId="{5C4FA28D-11F6-4BA3-B98F-19C49EDAF8CF}" destId="{5F2221AB-7E7A-49CC-9AEF-EC8C570A4A77}" srcOrd="0" destOrd="1" presId="urn:microsoft.com/office/officeart/2005/8/layout/hList1"/>
    <dgm:cxn modelId="{50C5A680-38CE-4A47-B811-D5A40A625BB7}" srcId="{351472E3-63F7-450E-9698-FE0F77D98E8D}" destId="{7CC5D88B-B380-4736-A19D-D5E66345418C}" srcOrd="0" destOrd="0" parTransId="{371B4FEA-9407-4EDC-A8A7-E7AC75B07B5A}" sibTransId="{6C523C69-3DDC-444D-B249-4DF6084CE1C2}"/>
    <dgm:cxn modelId="{9A496884-9407-40C4-A9D7-0003DCCFBE09}" srcId="{064657E6-3752-44FC-A9BD-79F9D988814B}" destId="{FEA2F525-3F19-4406-85AC-54F9F756EA3E}" srcOrd="0" destOrd="0" parTransId="{C58A7498-8AE0-4F59-B9F8-1E87B2322234}" sibTransId="{3E80B8E9-1138-4B1F-B033-9A8CBAF8DCCC}"/>
    <dgm:cxn modelId="{EFE31285-6ECE-4610-BD62-17AF8AE38B61}" type="presOf" srcId="{7CC5D88B-B380-4736-A19D-D5E66345418C}" destId="{E72B1FDC-2F1C-41AC-89E2-9BFE826E4A54}" srcOrd="0" destOrd="0" presId="urn:microsoft.com/office/officeart/2005/8/layout/hList1"/>
    <dgm:cxn modelId="{29EF9985-229E-43DD-990C-3CE58EB4977B}" srcId="{71B0B938-AED7-4499-99EC-748F96801870}" destId="{9439E3FF-B190-4C53-9A9E-E4815B70D305}" srcOrd="0" destOrd="0" parTransId="{CE990EBE-4F95-4198-9131-B822D6E8FC17}" sibTransId="{DB9322FB-C203-42A9-81C3-7917F1F35ABA}"/>
    <dgm:cxn modelId="{E878A6A0-AD15-431D-96BC-679524A907AA}" type="presOf" srcId="{247AE17C-D69E-49CD-A5D8-5267C11DF61F}" destId="{79DCE815-FA38-4BB4-9175-1DCCA4CB5762}" srcOrd="0" destOrd="0" presId="urn:microsoft.com/office/officeart/2005/8/layout/hList1"/>
    <dgm:cxn modelId="{E7A8D0A1-F0BE-453C-BA88-0B59E666FCA8}" srcId="{064657E6-3752-44FC-A9BD-79F9D988814B}" destId="{282F73D0-E5C1-4C84-BDF6-9422D2282111}" srcOrd="1" destOrd="0" parTransId="{579B8888-FD8E-4A4F-B99A-A5C7543FF6C5}" sibTransId="{BFFC8E2F-5A18-44BC-AF50-BCA1008DB5A0}"/>
    <dgm:cxn modelId="{6E2A57BC-1A01-4936-8850-F9FC447EC131}" type="presOf" srcId="{FDD0BC86-012B-4217-89B8-CA838175FC48}" destId="{3F404C79-E1A4-4778-8F9B-A42A6EE2D704}" srcOrd="0" destOrd="0" presId="urn:microsoft.com/office/officeart/2005/8/layout/hList1"/>
    <dgm:cxn modelId="{005137D0-2604-4077-BF09-884963758976}" srcId="{351472E3-63F7-450E-9698-FE0F77D98E8D}" destId="{0A48EA55-B620-4075-AECE-BC123CFF7B7D}" srcOrd="1" destOrd="0" parTransId="{6801FD7C-6974-4D1F-AD7C-210F315744F4}" sibTransId="{9A356E95-3763-441A-9EAB-C8DA55D298D4}"/>
    <dgm:cxn modelId="{6F29ABD3-E73B-4D8A-B4D0-A02739246B6C}" srcId="{71B0B938-AED7-4499-99EC-748F96801870}" destId="{5C4FA28D-11F6-4BA3-B98F-19C49EDAF8CF}" srcOrd="1" destOrd="0" parTransId="{6380E67B-43D6-48D5-BF59-6C6B6A21159B}" sibTransId="{DBF0F2DF-AC71-44A1-8F05-17169B23C965}"/>
    <dgm:cxn modelId="{37004CF0-894E-4D2D-A3BE-3570E04FEB43}" srcId="{FDD0BC86-012B-4217-89B8-CA838175FC48}" destId="{247AE17C-D69E-49CD-A5D8-5267C11DF61F}" srcOrd="2" destOrd="0" parTransId="{5C16268D-203A-40C8-B102-100E7D4D4A17}" sibTransId="{54DBE5BD-EACD-4F09-BC12-43C9F359158D}"/>
    <dgm:cxn modelId="{5A0C95FB-B78D-4BE7-B094-0E11A2D4DA95}" srcId="{FDD0BC86-012B-4217-89B8-CA838175FC48}" destId="{71B0B938-AED7-4499-99EC-748F96801870}" srcOrd="3" destOrd="0" parTransId="{C0849626-A03E-4C61-9442-42AE924671AD}" sibTransId="{F1112BFF-7DAB-43EA-95F5-85CBAE05117D}"/>
    <dgm:cxn modelId="{0D00F051-5F43-439A-A1CA-600E97F7B0B4}" type="presParOf" srcId="{3F404C79-E1A4-4778-8F9B-A42A6EE2D704}" destId="{A65932ED-47C3-4866-90A9-0825E72D48B5}" srcOrd="0" destOrd="0" presId="urn:microsoft.com/office/officeart/2005/8/layout/hList1"/>
    <dgm:cxn modelId="{48E8766D-762A-481D-89D1-4680F01626A5}" type="presParOf" srcId="{A65932ED-47C3-4866-90A9-0825E72D48B5}" destId="{4859F9EF-05FE-479C-8A47-386106DE2C23}" srcOrd="0" destOrd="0" presId="urn:microsoft.com/office/officeart/2005/8/layout/hList1"/>
    <dgm:cxn modelId="{5E2F8AF2-1D0C-432F-9289-B99E61F67D44}" type="presParOf" srcId="{A65932ED-47C3-4866-90A9-0825E72D48B5}" destId="{E72B1FDC-2F1C-41AC-89E2-9BFE826E4A54}" srcOrd="1" destOrd="0" presId="urn:microsoft.com/office/officeart/2005/8/layout/hList1"/>
    <dgm:cxn modelId="{65456BD1-138B-44BC-920D-1AA66FC8D1A5}" type="presParOf" srcId="{3F404C79-E1A4-4778-8F9B-A42A6EE2D704}" destId="{CCD04089-86A3-448E-8C17-3770FF28E902}" srcOrd="1" destOrd="0" presId="urn:microsoft.com/office/officeart/2005/8/layout/hList1"/>
    <dgm:cxn modelId="{F71DB0CE-70E6-4C7C-88F6-05F6C6CEFA41}" type="presParOf" srcId="{3F404C79-E1A4-4778-8F9B-A42A6EE2D704}" destId="{3F4AB65C-4750-40BA-8F54-C748191FFE73}" srcOrd="2" destOrd="0" presId="urn:microsoft.com/office/officeart/2005/8/layout/hList1"/>
    <dgm:cxn modelId="{407BEAFC-795C-4421-9FA6-19BD2E0D8E6A}" type="presParOf" srcId="{3F4AB65C-4750-40BA-8F54-C748191FFE73}" destId="{2818A16C-188C-49BC-B038-3AC23237CCCF}" srcOrd="0" destOrd="0" presId="urn:microsoft.com/office/officeart/2005/8/layout/hList1"/>
    <dgm:cxn modelId="{6E6C406C-66EC-4871-A0B0-955795CA00C5}" type="presParOf" srcId="{3F4AB65C-4750-40BA-8F54-C748191FFE73}" destId="{3F8683FF-6F33-4386-B057-687F51EDC3FC}" srcOrd="1" destOrd="0" presId="urn:microsoft.com/office/officeart/2005/8/layout/hList1"/>
    <dgm:cxn modelId="{452F45E9-20FE-4754-AF75-AEEE0D96B5DC}" type="presParOf" srcId="{3F404C79-E1A4-4778-8F9B-A42A6EE2D704}" destId="{CD41B297-04E6-4221-8A2B-68BB3CCD8E02}" srcOrd="3" destOrd="0" presId="urn:microsoft.com/office/officeart/2005/8/layout/hList1"/>
    <dgm:cxn modelId="{7508C6FE-90A4-4A6C-B591-A53A8DF1B322}" type="presParOf" srcId="{3F404C79-E1A4-4778-8F9B-A42A6EE2D704}" destId="{CEBEB7FF-FC72-40ED-A7E9-C7F7D16A343D}" srcOrd="4" destOrd="0" presId="urn:microsoft.com/office/officeart/2005/8/layout/hList1"/>
    <dgm:cxn modelId="{4565F971-7B29-4415-A3B6-92A9142056BD}" type="presParOf" srcId="{CEBEB7FF-FC72-40ED-A7E9-C7F7D16A343D}" destId="{79DCE815-FA38-4BB4-9175-1DCCA4CB5762}" srcOrd="0" destOrd="0" presId="urn:microsoft.com/office/officeart/2005/8/layout/hList1"/>
    <dgm:cxn modelId="{2E132845-ACD8-4012-95F4-71F592E3AEC0}" type="presParOf" srcId="{CEBEB7FF-FC72-40ED-A7E9-C7F7D16A343D}" destId="{00661982-9BDC-426A-8AC9-93ED332EE846}" srcOrd="1" destOrd="0" presId="urn:microsoft.com/office/officeart/2005/8/layout/hList1"/>
    <dgm:cxn modelId="{56B85A51-7340-4662-8375-85990C7B121B}" type="presParOf" srcId="{3F404C79-E1A4-4778-8F9B-A42A6EE2D704}" destId="{1B47D647-954E-4629-830D-781C99536927}" srcOrd="5" destOrd="0" presId="urn:microsoft.com/office/officeart/2005/8/layout/hList1"/>
    <dgm:cxn modelId="{18B3FA8F-6674-4044-805B-0E01A1C8326E}" type="presParOf" srcId="{3F404C79-E1A4-4778-8F9B-A42A6EE2D704}" destId="{CF77DEE5-A85E-4C90-9217-EEDDFB9CCCEA}" srcOrd="6" destOrd="0" presId="urn:microsoft.com/office/officeart/2005/8/layout/hList1"/>
    <dgm:cxn modelId="{698E4887-D6C2-40A5-892A-02858829036A}" type="presParOf" srcId="{CF77DEE5-A85E-4C90-9217-EEDDFB9CCCEA}" destId="{F92845A3-19A5-44DE-8E29-73F255776AAB}" srcOrd="0" destOrd="0" presId="urn:microsoft.com/office/officeart/2005/8/layout/hList1"/>
    <dgm:cxn modelId="{00E86F99-2B2D-483E-8150-33B2A64545AA}" type="presParOf" srcId="{CF77DEE5-A85E-4C90-9217-EEDDFB9CCCEA}" destId="{5F2221AB-7E7A-49CC-9AEF-EC8C570A4A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1F92B-67EA-8E4C-BEAB-3EC53E91EB79}">
      <dsp:nvSpPr>
        <dsp:cNvPr id="0" name=""/>
        <dsp:cNvSpPr/>
      </dsp:nvSpPr>
      <dsp:spPr>
        <a:xfrm>
          <a:off x="0" y="5579749"/>
          <a:ext cx="16036898" cy="61058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Generational benefits for the nation</a:t>
          </a:r>
        </a:p>
      </dsp:txBody>
      <dsp:txXfrm>
        <a:off x="0" y="5579749"/>
        <a:ext cx="16036898" cy="610588"/>
      </dsp:txXfrm>
    </dsp:sp>
    <dsp:sp modelId="{7A2187E6-51D8-0E4B-B681-89FDFBAA9A5D}">
      <dsp:nvSpPr>
        <dsp:cNvPr id="0" name=""/>
        <dsp:cNvSpPr/>
      </dsp:nvSpPr>
      <dsp:spPr>
        <a:xfrm rot="10800000">
          <a:off x="0" y="4649822"/>
          <a:ext cx="16036898" cy="939085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Key service outcomes (improvement in child development, quality of life and family competencies)</a:t>
          </a:r>
        </a:p>
      </dsp:txBody>
      <dsp:txXfrm rot="10800000">
        <a:off x="0" y="4649822"/>
        <a:ext cx="16036898" cy="610189"/>
      </dsp:txXfrm>
    </dsp:sp>
    <dsp:sp modelId="{10ED992D-5CDE-2549-BFFA-32FE871CDF89}">
      <dsp:nvSpPr>
        <dsp:cNvPr id="0" name=""/>
        <dsp:cNvSpPr/>
      </dsp:nvSpPr>
      <dsp:spPr>
        <a:xfrm rot="10800000">
          <a:off x="0" y="3719895"/>
          <a:ext cx="16036898" cy="939085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Core ECI services (identification, comprehensive assessment, IFSP, home visits, quality assurance, monitoring)  </a:t>
          </a:r>
        </a:p>
      </dsp:txBody>
      <dsp:txXfrm rot="10800000">
        <a:off x="0" y="3719895"/>
        <a:ext cx="16036898" cy="610189"/>
      </dsp:txXfrm>
    </dsp:sp>
    <dsp:sp modelId="{351A34C1-BFD4-C84B-9D45-19E9C98BB37D}">
      <dsp:nvSpPr>
        <dsp:cNvPr id="0" name=""/>
        <dsp:cNvSpPr/>
      </dsp:nvSpPr>
      <dsp:spPr>
        <a:xfrm rot="10800000">
          <a:off x="0" y="2789968"/>
          <a:ext cx="16036898" cy="939085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Preconditions for providing quality ECI services (service standards, personnel, personnel development, etc.)</a:t>
          </a:r>
        </a:p>
      </dsp:txBody>
      <dsp:txXfrm rot="10800000">
        <a:off x="0" y="2789968"/>
        <a:ext cx="16036898" cy="610189"/>
      </dsp:txXfrm>
    </dsp:sp>
    <dsp:sp modelId="{4A408414-8108-944A-873C-303C9A521B89}">
      <dsp:nvSpPr>
        <dsp:cNvPr id="0" name=""/>
        <dsp:cNvSpPr/>
      </dsp:nvSpPr>
      <dsp:spPr>
        <a:xfrm rot="10800000">
          <a:off x="0" y="1860041"/>
          <a:ext cx="16036898" cy="939085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Dimensions of a national ECI system (leadership, planning, coordination, financing)</a:t>
          </a:r>
        </a:p>
      </dsp:txBody>
      <dsp:txXfrm rot="10800000">
        <a:off x="0" y="1860041"/>
        <a:ext cx="16036898" cy="610189"/>
      </dsp:txXfrm>
    </dsp:sp>
    <dsp:sp modelId="{5B2289D3-3839-6542-BB8A-5A31CCA6573F}">
      <dsp:nvSpPr>
        <dsp:cNvPr id="0" name=""/>
        <dsp:cNvSpPr/>
      </dsp:nvSpPr>
      <dsp:spPr>
        <a:xfrm rot="10800000">
          <a:off x="0" y="890362"/>
          <a:ext cx="16036898" cy="939085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Resulting child conditions</a:t>
          </a:r>
          <a:r>
            <a:rPr lang="en-US" sz="2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(</a:t>
          </a:r>
          <a:r>
            <a:rPr lang="en-US" sz="2400" kern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at risk situations, developmental delays, disability</a:t>
          </a: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)</a:t>
          </a:r>
        </a:p>
      </dsp:txBody>
      <dsp:txXfrm rot="10800000">
        <a:off x="0" y="890362"/>
        <a:ext cx="16036898" cy="610189"/>
      </dsp:txXfrm>
    </dsp:sp>
    <dsp:sp modelId="{BC0B9C95-8B7A-DA41-BC83-05A0A2363310}">
      <dsp:nvSpPr>
        <dsp:cNvPr id="0" name=""/>
        <dsp:cNvSpPr/>
      </dsp:nvSpPr>
      <dsp:spPr>
        <a:xfrm rot="10800000">
          <a:off x="0" y="0"/>
          <a:ext cx="16036898" cy="939085"/>
        </a:xfrm>
        <a:prstGeom prst="upArrowCallou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Pre-existing situations of children (</a:t>
          </a:r>
          <a:r>
            <a:rPr lang="en-US" sz="2400" kern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fragile birth status, poverty, malnutrition, lack of stimulation, war</a:t>
          </a:r>
          <a:r>
            <a:rPr lang="en-US" sz="24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)</a:t>
          </a:r>
        </a:p>
      </dsp:txBody>
      <dsp:txXfrm rot="10800000">
        <a:off x="0" y="0"/>
        <a:ext cx="16036898" cy="610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09354-7BC3-C54B-A761-C2F746354DD6}">
      <dsp:nvSpPr>
        <dsp:cNvPr id="0" name=""/>
        <dsp:cNvSpPr/>
      </dsp:nvSpPr>
      <dsp:spPr>
        <a:xfrm>
          <a:off x="4618" y="49645"/>
          <a:ext cx="4502921" cy="13986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158496" rIns="277368" bIns="158496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Systemic Enquiry</a:t>
          </a:r>
        </a:p>
      </dsp:txBody>
      <dsp:txXfrm>
        <a:off x="4618" y="49645"/>
        <a:ext cx="4502921" cy="1398624"/>
      </dsp:txXfrm>
    </dsp:sp>
    <dsp:sp modelId="{C41C1E3C-5058-F149-8F1B-EA1E453BD54D}">
      <dsp:nvSpPr>
        <dsp:cNvPr id="0" name=""/>
        <dsp:cNvSpPr/>
      </dsp:nvSpPr>
      <dsp:spPr>
        <a:xfrm>
          <a:off x="4618" y="1448270"/>
          <a:ext cx="4502921" cy="5085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26" tIns="208026" rIns="277368" bIns="312039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900" b="0" kern="1200" noProof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Literature Review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900" b="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Mapping Study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900" b="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Interviews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900" b="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Cost &amp; Finance Sub-Study</a:t>
          </a:r>
        </a:p>
      </dsp:txBody>
      <dsp:txXfrm>
        <a:off x="4618" y="1448270"/>
        <a:ext cx="4502921" cy="5085112"/>
      </dsp:txXfrm>
    </dsp:sp>
    <dsp:sp modelId="{542C3520-6B3E-0447-AFB4-CAB672ABAC6D}">
      <dsp:nvSpPr>
        <dsp:cNvPr id="0" name=""/>
        <dsp:cNvSpPr/>
      </dsp:nvSpPr>
      <dsp:spPr>
        <a:xfrm>
          <a:off x="5137948" y="49645"/>
          <a:ext cx="4502921" cy="13986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158496" rIns="277368" bIns="158496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ECI Service Provider Enquiry</a:t>
          </a:r>
        </a:p>
      </dsp:txBody>
      <dsp:txXfrm>
        <a:off x="5137948" y="49645"/>
        <a:ext cx="4502921" cy="1398624"/>
      </dsp:txXfrm>
    </dsp:sp>
    <dsp:sp modelId="{9FF72019-C65B-8D4D-B4B6-8BEFE91F89E1}">
      <dsp:nvSpPr>
        <dsp:cNvPr id="0" name=""/>
        <dsp:cNvSpPr/>
      </dsp:nvSpPr>
      <dsp:spPr>
        <a:xfrm>
          <a:off x="5137948" y="1448270"/>
          <a:ext cx="4502921" cy="508511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26" tIns="208026" rIns="277368" bIns="312039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Surveys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 Group Discussions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Cost &amp; Finance Sub-Study of 5 to 6 Selected ECI Service Providers</a:t>
          </a:r>
        </a:p>
      </dsp:txBody>
      <dsp:txXfrm>
        <a:off x="5137948" y="1448270"/>
        <a:ext cx="4502921" cy="5085112"/>
      </dsp:txXfrm>
    </dsp:sp>
    <dsp:sp modelId="{8D9D1F08-56F3-854D-B350-BB2866B060D2}">
      <dsp:nvSpPr>
        <dsp:cNvPr id="0" name=""/>
        <dsp:cNvSpPr/>
      </dsp:nvSpPr>
      <dsp:spPr>
        <a:xfrm>
          <a:off x="10271279" y="49645"/>
          <a:ext cx="4502921" cy="13986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158496" rIns="277368" bIns="158496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Beneficiary Enquiry</a:t>
          </a:r>
        </a:p>
      </dsp:txBody>
      <dsp:txXfrm>
        <a:off x="10271279" y="49645"/>
        <a:ext cx="4502921" cy="1398624"/>
      </dsp:txXfrm>
    </dsp:sp>
    <dsp:sp modelId="{3A1DE040-F964-7349-892B-957EB7E3BDD5}">
      <dsp:nvSpPr>
        <dsp:cNvPr id="0" name=""/>
        <dsp:cNvSpPr/>
      </dsp:nvSpPr>
      <dsp:spPr>
        <a:xfrm>
          <a:off x="10271279" y="1448270"/>
          <a:ext cx="4502921" cy="508511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26" tIns="208026" rIns="277368" bIns="312039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Survey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b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 Group Discussions</a:t>
          </a:r>
        </a:p>
      </dsp:txBody>
      <dsp:txXfrm>
        <a:off x="10271279" y="1448270"/>
        <a:ext cx="4502921" cy="5085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460A3-EBB1-4B8E-929C-185C2073D3E2}">
      <dsp:nvSpPr>
        <dsp:cNvPr id="0" name=""/>
        <dsp:cNvSpPr/>
      </dsp:nvSpPr>
      <dsp:spPr>
        <a:xfrm>
          <a:off x="0" y="2473"/>
          <a:ext cx="145982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3B60B-6A60-4DAB-8422-11349F3F6B3B}">
      <dsp:nvSpPr>
        <dsp:cNvPr id="0" name=""/>
        <dsp:cNvSpPr/>
      </dsp:nvSpPr>
      <dsp:spPr>
        <a:xfrm>
          <a:off x="0" y="2473"/>
          <a:ext cx="14598254" cy="84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Sonja </a:t>
          </a:r>
          <a:r>
            <a:rPr lang="en-US" sz="2800" b="1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Vasić</a:t>
          </a:r>
          <a:r>
            <a:rPr lang="en-US" sz="2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MD, Montenegro, ECI Specialist, Lead Field Researcher</a:t>
          </a:r>
        </a:p>
      </dsp:txBody>
      <dsp:txXfrm>
        <a:off x="0" y="2473"/>
        <a:ext cx="14598254" cy="843430"/>
      </dsp:txXfrm>
    </dsp:sp>
    <dsp:sp modelId="{26DE34C0-7925-461B-8A8D-EE0E54D47EB7}">
      <dsp:nvSpPr>
        <dsp:cNvPr id="0" name=""/>
        <dsp:cNvSpPr/>
      </dsp:nvSpPr>
      <dsp:spPr>
        <a:xfrm>
          <a:off x="0" y="845903"/>
          <a:ext cx="145982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7878E-AC32-4446-B6FC-42D4A537DCA4}">
      <dsp:nvSpPr>
        <dsp:cNvPr id="0" name=""/>
        <dsp:cNvSpPr/>
      </dsp:nvSpPr>
      <dsp:spPr>
        <a:xfrm>
          <a:off x="0" y="845903"/>
          <a:ext cx="14598254" cy="84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Itana Kovacevic</a:t>
          </a:r>
          <a:r>
            <a:rPr lang="en-US" sz="2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MA, Montenegro, Psychologist and Social Researcher</a:t>
          </a:r>
        </a:p>
      </dsp:txBody>
      <dsp:txXfrm>
        <a:off x="0" y="845903"/>
        <a:ext cx="14598254" cy="843430"/>
      </dsp:txXfrm>
    </dsp:sp>
    <dsp:sp modelId="{87606045-7919-48B4-89A8-DAE6E01A89E1}">
      <dsp:nvSpPr>
        <dsp:cNvPr id="0" name=""/>
        <dsp:cNvSpPr/>
      </dsp:nvSpPr>
      <dsp:spPr>
        <a:xfrm>
          <a:off x="0" y="1689333"/>
          <a:ext cx="145982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D45C5-57E6-4719-88CB-417E46174222}">
      <dsp:nvSpPr>
        <dsp:cNvPr id="0" name=""/>
        <dsp:cNvSpPr/>
      </dsp:nvSpPr>
      <dsp:spPr>
        <a:xfrm>
          <a:off x="0" y="1689333"/>
          <a:ext cx="14598254" cy="84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Antonela Ciupe</a:t>
          </a:r>
          <a:r>
            <a:rPr lang="en-US" sz="280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PhD, ECI Specialist, Romania, Lead Author, Senior Fellow RISE Institute</a:t>
          </a:r>
        </a:p>
      </dsp:txBody>
      <dsp:txXfrm>
        <a:off x="0" y="1689333"/>
        <a:ext cx="14598254" cy="843430"/>
      </dsp:txXfrm>
    </dsp:sp>
    <dsp:sp modelId="{321ED3CF-520A-4720-A96F-127ED6B83B44}">
      <dsp:nvSpPr>
        <dsp:cNvPr id="0" name=""/>
        <dsp:cNvSpPr/>
      </dsp:nvSpPr>
      <dsp:spPr>
        <a:xfrm>
          <a:off x="0" y="2532764"/>
          <a:ext cx="145982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2D1E1-E70C-491F-A1FB-A7B32E490359}">
      <dsp:nvSpPr>
        <dsp:cNvPr id="0" name=""/>
        <dsp:cNvSpPr/>
      </dsp:nvSpPr>
      <dsp:spPr>
        <a:xfrm>
          <a:off x="0" y="2532763"/>
          <a:ext cx="14598254" cy="84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Kristel Diehl</a:t>
          </a:r>
          <a:r>
            <a:rPr lang="en-US" sz="2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MA, MS, Colombia, ECI Research Analyst, Deputy Director, RISE Institute</a:t>
          </a:r>
        </a:p>
      </dsp:txBody>
      <dsp:txXfrm>
        <a:off x="0" y="2532763"/>
        <a:ext cx="14598254" cy="843430"/>
      </dsp:txXfrm>
    </dsp:sp>
    <dsp:sp modelId="{432EC308-0338-4343-AC2A-7D047CA6B4F1}">
      <dsp:nvSpPr>
        <dsp:cNvPr id="0" name=""/>
        <dsp:cNvSpPr/>
      </dsp:nvSpPr>
      <dsp:spPr>
        <a:xfrm>
          <a:off x="0" y="3376194"/>
          <a:ext cx="145982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DE832-D668-4837-84D5-070FC4A23F5D}">
      <dsp:nvSpPr>
        <dsp:cNvPr id="0" name=""/>
        <dsp:cNvSpPr/>
      </dsp:nvSpPr>
      <dsp:spPr>
        <a:xfrm>
          <a:off x="0" y="3376194"/>
          <a:ext cx="14598254" cy="84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Natalia Kakabadze</a:t>
          </a:r>
          <a:r>
            <a:rPr lang="en-US" sz="28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MA, Georgia, Economist and Researcher, Senior Fellow, RISE Institute</a:t>
          </a:r>
        </a:p>
      </dsp:txBody>
      <dsp:txXfrm>
        <a:off x="0" y="3376194"/>
        <a:ext cx="14598254" cy="843430"/>
      </dsp:txXfrm>
    </dsp:sp>
    <dsp:sp modelId="{494F0501-5E5D-4255-BD33-7274F0A74869}">
      <dsp:nvSpPr>
        <dsp:cNvPr id="0" name=""/>
        <dsp:cNvSpPr/>
      </dsp:nvSpPr>
      <dsp:spPr>
        <a:xfrm>
          <a:off x="0" y="4219624"/>
          <a:ext cx="145982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8AEE7-CEEB-4F49-A19E-D00934955488}">
      <dsp:nvSpPr>
        <dsp:cNvPr id="0" name=""/>
        <dsp:cNvSpPr/>
      </dsp:nvSpPr>
      <dsp:spPr>
        <a:xfrm>
          <a:off x="0" y="4219624"/>
          <a:ext cx="14598254" cy="84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Emily Vargas-Barón</a:t>
          </a:r>
          <a:r>
            <a:rPr lang="en-US" sz="280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, PhD, USA, Policy Planner and ECI Researcher, Director, RISE Institute </a:t>
          </a:r>
        </a:p>
      </dsp:txBody>
      <dsp:txXfrm>
        <a:off x="0" y="4219624"/>
        <a:ext cx="14598254" cy="843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9F9EF-05FE-479C-8A47-386106DE2C23}">
      <dsp:nvSpPr>
        <dsp:cNvPr id="0" name=""/>
        <dsp:cNvSpPr/>
      </dsp:nvSpPr>
      <dsp:spPr>
        <a:xfrm>
          <a:off x="6331" y="536938"/>
          <a:ext cx="3807135" cy="15228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Education</a:t>
          </a:r>
          <a:endParaRPr lang="en-US" sz="4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331" y="536938"/>
        <a:ext cx="3807135" cy="1522854"/>
      </dsp:txXfrm>
    </dsp:sp>
    <dsp:sp modelId="{E72B1FDC-2F1C-41AC-89E2-9BFE826E4A54}">
      <dsp:nvSpPr>
        <dsp:cNvPr id="0" name=""/>
        <dsp:cNvSpPr/>
      </dsp:nvSpPr>
      <dsp:spPr>
        <a:xfrm>
          <a:off x="6331" y="2059792"/>
          <a:ext cx="3807135" cy="357546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Three Resource Centres</a:t>
          </a:r>
          <a:endParaRPr lang="en-US" sz="36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Inclusive preschool institutions</a:t>
          </a:r>
          <a:endParaRPr lang="en-US" sz="36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331" y="2059792"/>
        <a:ext cx="3807135" cy="3575469"/>
      </dsp:txXfrm>
    </dsp:sp>
    <dsp:sp modelId="{2818A16C-188C-49BC-B038-3AC23237CCCF}">
      <dsp:nvSpPr>
        <dsp:cNvPr id="0" name=""/>
        <dsp:cNvSpPr/>
      </dsp:nvSpPr>
      <dsp:spPr>
        <a:xfrm>
          <a:off x="4346465" y="536938"/>
          <a:ext cx="3807135" cy="1522854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Health</a:t>
          </a:r>
          <a:endParaRPr lang="en-US" sz="4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4346465" y="536938"/>
        <a:ext cx="3807135" cy="1522854"/>
      </dsp:txXfrm>
    </dsp:sp>
    <dsp:sp modelId="{3F8683FF-6F33-4386-B057-687F51EDC3FC}">
      <dsp:nvSpPr>
        <dsp:cNvPr id="0" name=""/>
        <dsp:cNvSpPr/>
      </dsp:nvSpPr>
      <dsp:spPr>
        <a:xfrm>
          <a:off x="4346465" y="2059792"/>
          <a:ext cx="3807135" cy="3575469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Centres or units for children with special needs in PHCs</a:t>
          </a:r>
          <a:endParaRPr lang="en-US" sz="32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Hospitals at 2 and 3</a:t>
          </a:r>
          <a:r>
            <a:rPr lang="en-GB" sz="3200" kern="12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rd</a:t>
          </a:r>
          <a:r>
            <a:rPr lang="en-GB" sz="3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level including NICU </a:t>
          </a:r>
          <a:endParaRPr lang="en-US" sz="32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4346465" y="2059792"/>
        <a:ext cx="3807135" cy="3575469"/>
      </dsp:txXfrm>
    </dsp:sp>
    <dsp:sp modelId="{79DCE815-FA38-4BB4-9175-1DCCA4CB5762}">
      <dsp:nvSpPr>
        <dsp:cNvPr id="0" name=""/>
        <dsp:cNvSpPr/>
      </dsp:nvSpPr>
      <dsp:spPr>
        <a:xfrm>
          <a:off x="8686599" y="536938"/>
          <a:ext cx="3807135" cy="1522854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NGOs</a:t>
          </a:r>
          <a:endParaRPr lang="en-US" sz="4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8686599" y="536938"/>
        <a:ext cx="3807135" cy="1522854"/>
      </dsp:txXfrm>
    </dsp:sp>
    <dsp:sp modelId="{00661982-9BDC-426A-8AC9-93ED332EE846}">
      <dsp:nvSpPr>
        <dsp:cNvPr id="0" name=""/>
        <dsp:cNvSpPr/>
      </dsp:nvSpPr>
      <dsp:spPr>
        <a:xfrm>
          <a:off x="8686599" y="2059792"/>
          <a:ext cx="3807135" cy="3575469"/>
        </a:xfrm>
        <a:prstGeom prst="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NGOs (including parents associations)</a:t>
          </a:r>
          <a:endParaRPr lang="en-US" sz="36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8686599" y="2059792"/>
        <a:ext cx="3807135" cy="3575469"/>
      </dsp:txXfrm>
    </dsp:sp>
    <dsp:sp modelId="{F92845A3-19A5-44DE-8E29-73F255776AAB}">
      <dsp:nvSpPr>
        <dsp:cNvPr id="0" name=""/>
        <dsp:cNvSpPr/>
      </dsp:nvSpPr>
      <dsp:spPr>
        <a:xfrm>
          <a:off x="13026733" y="536938"/>
          <a:ext cx="3807135" cy="152285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Social &amp; Child Protection:</a:t>
          </a:r>
          <a:endParaRPr lang="en-US" sz="40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3026733" y="536938"/>
        <a:ext cx="3807135" cy="1522854"/>
      </dsp:txXfrm>
    </dsp:sp>
    <dsp:sp modelId="{5F2221AB-7E7A-49CC-9AEF-EC8C570A4A77}">
      <dsp:nvSpPr>
        <dsp:cNvPr id="0" name=""/>
        <dsp:cNvSpPr/>
      </dsp:nvSpPr>
      <dsp:spPr>
        <a:xfrm>
          <a:off x="13026733" y="2059792"/>
          <a:ext cx="3807135" cy="3575469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Day Care Centres, </a:t>
          </a:r>
          <a:endParaRPr lang="en-US" sz="36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Centres for Social Work</a:t>
          </a:r>
          <a:endParaRPr lang="en-US" sz="36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3026733" y="2059792"/>
        <a:ext cx="3807135" cy="3575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FE658-298F-48DB-8DC5-621B526B05A4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814FD-3775-41D6-9946-54D45FDED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75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5A5AC-EB72-C24D-84B3-008C38209A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6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7A505-F832-4784-9D9E-6EBE282F81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4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7A505-F832-4784-9D9E-6EBE282F81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7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focused on types of disabilities</a:t>
            </a:r>
            <a:r>
              <a:rPr lang="en-US" sz="1200" dirty="0"/>
              <a:t> – medical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7A505-F832-4784-9D9E-6EBE282F81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4.png"/><Relationship Id="rId7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chart" Target="../charts/chart6.xml"/><Relationship Id="rId4" Type="http://schemas.openxmlformats.org/officeDocument/2006/relationships/image" Target="../media/image15.png"/><Relationship Id="rId9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bmp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bmp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6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15.png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15.png"/><Relationship Id="rId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hyperlink" Target="https://www.unicef.org/eca/reports/research-national-situation-analyses-early-childhood-intervention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2.png"/><Relationship Id="rId7" Type="http://schemas.openxmlformats.org/officeDocument/2006/relationships/image" Target="../media/image46.sv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5.sv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4.png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2.png"/><Relationship Id="rId5" Type="http://schemas.openxmlformats.org/officeDocument/2006/relationships/image" Target="../media/image15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6.png"/><Relationship Id="rId5" Type="http://schemas.openxmlformats.org/officeDocument/2006/relationships/image" Target="../media/image15.png"/><Relationship Id="rId10" Type="http://schemas.openxmlformats.org/officeDocument/2006/relationships/image" Target="../media/image55.png"/><Relationship Id="rId4" Type="http://schemas.openxmlformats.org/officeDocument/2006/relationships/image" Target="../media/image45.sv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iferdinandi@unicef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5644" y="-3492386"/>
            <a:ext cx="12737985" cy="12750686"/>
            <a:chOff x="0" y="0"/>
            <a:chExt cx="16983979" cy="1700091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953645">
              <a:off x="1954665" y="1584102"/>
              <a:ext cx="13445451" cy="13443918"/>
              <a:chOff x="0" y="0"/>
              <a:chExt cx="6350013" cy="6349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0B238">
                  <a:alpha val="46667"/>
                </a:srgbClr>
              </a:solidFill>
              <a:ln w="12700">
                <a:noFill/>
              </a:ln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6337366">
              <a:off x="1472968" y="2849515"/>
              <a:ext cx="12678431" cy="12678431"/>
              <a:chOff x="0" y="0"/>
              <a:chExt cx="12700000" cy="1270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602063" y="3494480"/>
              <a:ext cx="10420241" cy="10673929"/>
              <a:chOff x="0" y="0"/>
              <a:chExt cx="2086610" cy="21374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540" y="-2540"/>
                <a:ext cx="2087880" cy="2139950"/>
              </a:xfrm>
              <a:custGeom>
                <a:avLst/>
                <a:gdLst/>
                <a:ahLst/>
                <a:cxnLst/>
                <a:rect l="l" t="t" r="r" b="b"/>
                <a:pathLst>
                  <a:path w="2087880" h="2139950">
                    <a:moveTo>
                      <a:pt x="1979930" y="486410"/>
                    </a:moveTo>
                    <a:cubicBezTo>
                      <a:pt x="1964690" y="454660"/>
                      <a:pt x="1948180" y="422910"/>
                      <a:pt x="1929130" y="393700"/>
                    </a:cubicBezTo>
                    <a:cubicBezTo>
                      <a:pt x="1908810" y="363220"/>
                      <a:pt x="1888490" y="330200"/>
                      <a:pt x="1861820" y="304800"/>
                    </a:cubicBezTo>
                    <a:cubicBezTo>
                      <a:pt x="1836420" y="280670"/>
                      <a:pt x="1808480" y="257810"/>
                      <a:pt x="1780540" y="236220"/>
                    </a:cubicBezTo>
                    <a:cubicBezTo>
                      <a:pt x="1725930" y="193040"/>
                      <a:pt x="1666240" y="154940"/>
                      <a:pt x="1606550" y="119380"/>
                    </a:cubicBezTo>
                    <a:cubicBezTo>
                      <a:pt x="1537970" y="77470"/>
                      <a:pt x="1461770" y="55880"/>
                      <a:pt x="1384300" y="34290"/>
                    </a:cubicBezTo>
                    <a:cubicBezTo>
                      <a:pt x="1337310" y="21590"/>
                      <a:pt x="1289050" y="11430"/>
                      <a:pt x="1239520" y="5080"/>
                    </a:cubicBezTo>
                    <a:cubicBezTo>
                      <a:pt x="1203960" y="0"/>
                      <a:pt x="1165860" y="2540"/>
                      <a:pt x="1129030" y="6350"/>
                    </a:cubicBezTo>
                    <a:cubicBezTo>
                      <a:pt x="1079500" y="10160"/>
                      <a:pt x="1029970" y="13970"/>
                      <a:pt x="980440" y="22860"/>
                    </a:cubicBezTo>
                    <a:cubicBezTo>
                      <a:pt x="943610" y="24130"/>
                      <a:pt x="908050" y="25400"/>
                      <a:pt x="869950" y="29210"/>
                    </a:cubicBezTo>
                    <a:cubicBezTo>
                      <a:pt x="850900" y="30480"/>
                      <a:pt x="831850" y="33020"/>
                      <a:pt x="812800" y="35560"/>
                    </a:cubicBezTo>
                    <a:cubicBezTo>
                      <a:pt x="800100" y="38100"/>
                      <a:pt x="788670" y="40640"/>
                      <a:pt x="777240" y="43180"/>
                    </a:cubicBezTo>
                    <a:cubicBezTo>
                      <a:pt x="730250" y="54610"/>
                      <a:pt x="685800" y="74930"/>
                      <a:pt x="645160" y="96520"/>
                    </a:cubicBezTo>
                    <a:cubicBezTo>
                      <a:pt x="562610" y="139700"/>
                      <a:pt x="483870" y="190500"/>
                      <a:pt x="411480" y="247650"/>
                    </a:cubicBezTo>
                    <a:cubicBezTo>
                      <a:pt x="381000" y="271780"/>
                      <a:pt x="351790" y="297180"/>
                      <a:pt x="322580" y="323850"/>
                    </a:cubicBezTo>
                    <a:cubicBezTo>
                      <a:pt x="270510" y="372110"/>
                      <a:pt x="227330" y="429260"/>
                      <a:pt x="187960" y="487680"/>
                    </a:cubicBezTo>
                    <a:cubicBezTo>
                      <a:pt x="158750" y="529590"/>
                      <a:pt x="134620" y="577850"/>
                      <a:pt x="114300" y="623570"/>
                    </a:cubicBezTo>
                    <a:cubicBezTo>
                      <a:pt x="99060" y="657860"/>
                      <a:pt x="82550" y="692150"/>
                      <a:pt x="72390" y="728980"/>
                    </a:cubicBezTo>
                    <a:cubicBezTo>
                      <a:pt x="44450" y="819150"/>
                      <a:pt x="22860" y="910590"/>
                      <a:pt x="8890" y="1003300"/>
                    </a:cubicBezTo>
                    <a:cubicBezTo>
                      <a:pt x="3810" y="1040130"/>
                      <a:pt x="1270" y="1076960"/>
                      <a:pt x="0" y="1115060"/>
                    </a:cubicBezTo>
                    <a:lnTo>
                      <a:pt x="0" y="1165860"/>
                    </a:lnTo>
                    <a:cubicBezTo>
                      <a:pt x="1270" y="1197610"/>
                      <a:pt x="2540" y="1236980"/>
                      <a:pt x="8890" y="1268730"/>
                    </a:cubicBezTo>
                    <a:cubicBezTo>
                      <a:pt x="15240" y="1305560"/>
                      <a:pt x="21590" y="1343660"/>
                      <a:pt x="31750" y="1379220"/>
                    </a:cubicBezTo>
                    <a:cubicBezTo>
                      <a:pt x="54610" y="1452880"/>
                      <a:pt x="78740" y="1527810"/>
                      <a:pt x="118110" y="1595120"/>
                    </a:cubicBezTo>
                    <a:cubicBezTo>
                      <a:pt x="138430" y="1629410"/>
                      <a:pt x="160020" y="1663700"/>
                      <a:pt x="182880" y="1695450"/>
                    </a:cubicBezTo>
                    <a:cubicBezTo>
                      <a:pt x="212090" y="1738630"/>
                      <a:pt x="241300" y="1780540"/>
                      <a:pt x="278130" y="1817370"/>
                    </a:cubicBezTo>
                    <a:cubicBezTo>
                      <a:pt x="322580" y="1863090"/>
                      <a:pt x="374650" y="1903730"/>
                      <a:pt x="427990" y="1939290"/>
                    </a:cubicBezTo>
                    <a:cubicBezTo>
                      <a:pt x="539750" y="2012950"/>
                      <a:pt x="673100" y="2054860"/>
                      <a:pt x="801370" y="2090420"/>
                    </a:cubicBezTo>
                    <a:cubicBezTo>
                      <a:pt x="831850" y="2099310"/>
                      <a:pt x="863600" y="2106930"/>
                      <a:pt x="895350" y="2113280"/>
                    </a:cubicBezTo>
                    <a:cubicBezTo>
                      <a:pt x="944880" y="2123440"/>
                      <a:pt x="994410" y="2134870"/>
                      <a:pt x="1043940" y="2137410"/>
                    </a:cubicBezTo>
                    <a:cubicBezTo>
                      <a:pt x="1083310" y="2139950"/>
                      <a:pt x="1123950" y="2136140"/>
                      <a:pt x="1163320" y="2133600"/>
                    </a:cubicBezTo>
                    <a:cubicBezTo>
                      <a:pt x="1216660" y="2129790"/>
                      <a:pt x="1270000" y="2124710"/>
                      <a:pt x="1323340" y="2113280"/>
                    </a:cubicBezTo>
                    <a:cubicBezTo>
                      <a:pt x="1375410" y="2101850"/>
                      <a:pt x="1424940" y="2084070"/>
                      <a:pt x="1473200" y="2062480"/>
                    </a:cubicBezTo>
                    <a:cubicBezTo>
                      <a:pt x="1549400" y="2029460"/>
                      <a:pt x="1623060" y="1983740"/>
                      <a:pt x="1678940" y="1921510"/>
                    </a:cubicBezTo>
                    <a:cubicBezTo>
                      <a:pt x="1739900" y="1852930"/>
                      <a:pt x="1798320" y="1783080"/>
                      <a:pt x="1847850" y="1705610"/>
                    </a:cubicBezTo>
                    <a:cubicBezTo>
                      <a:pt x="1896110" y="1630680"/>
                      <a:pt x="1936750" y="1550670"/>
                      <a:pt x="1976120" y="1469390"/>
                    </a:cubicBezTo>
                    <a:cubicBezTo>
                      <a:pt x="2007870" y="1403350"/>
                      <a:pt x="2039620" y="1334770"/>
                      <a:pt x="2056130" y="1262380"/>
                    </a:cubicBezTo>
                    <a:cubicBezTo>
                      <a:pt x="2067560" y="1212850"/>
                      <a:pt x="2077720" y="1162050"/>
                      <a:pt x="2082800" y="1112520"/>
                    </a:cubicBezTo>
                    <a:cubicBezTo>
                      <a:pt x="2086610" y="1074420"/>
                      <a:pt x="2087880" y="1037590"/>
                      <a:pt x="2087880" y="1000760"/>
                    </a:cubicBezTo>
                    <a:cubicBezTo>
                      <a:pt x="2087880" y="910590"/>
                      <a:pt x="2082800" y="820420"/>
                      <a:pt x="2067560" y="731520"/>
                    </a:cubicBezTo>
                    <a:cubicBezTo>
                      <a:pt x="2061210" y="695960"/>
                      <a:pt x="2052320" y="661670"/>
                      <a:pt x="2039620" y="628650"/>
                    </a:cubicBezTo>
                    <a:cubicBezTo>
                      <a:pt x="2019300" y="581660"/>
                      <a:pt x="2002790" y="533400"/>
                      <a:pt x="1979930" y="48641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8449" r="-34912"/>
                </a:stretch>
              </a:blipFill>
              <a:ln>
                <a:noFill/>
              </a:ln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12332161" y="9203769"/>
            <a:ext cx="3821058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4169" y="9057991"/>
            <a:ext cx="8779831" cy="1039774"/>
            <a:chOff x="0" y="0"/>
            <a:chExt cx="11706442" cy="13863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42200"/>
              <a:ext cx="1466611" cy="90196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25167" t="26606" r="30815" b="38289"/>
            <a:stretch>
              <a:fillRect/>
            </a:stretch>
          </p:blipFill>
          <p:spPr>
            <a:xfrm>
              <a:off x="3318151" y="5559"/>
              <a:ext cx="1224348" cy="138080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66611" y="0"/>
              <a:ext cx="1851541" cy="131459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770610" y="215836"/>
              <a:ext cx="1045431" cy="101170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160542" y="471783"/>
              <a:ext cx="1326274" cy="69774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831316" y="413767"/>
              <a:ext cx="3875126" cy="81377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 l="12705" t="37209" r="7260" b="39371"/>
          <a:stretch>
            <a:fillRect/>
          </a:stretch>
        </p:blipFill>
        <p:spPr>
          <a:xfrm>
            <a:off x="414247" y="476816"/>
            <a:ext cx="6088433" cy="1781523"/>
          </a:xfrm>
          <a:prstGeom prst="rect">
            <a:avLst/>
          </a:prstGeom>
        </p:spPr>
      </p:pic>
      <p:sp>
        <p:nvSpPr>
          <p:cNvPr id="21" name="TextBox 19">
            <a:extLst>
              <a:ext uri="{FF2B5EF4-FFF2-40B4-BE49-F238E27FC236}">
                <a16:creationId xmlns:a16="http://schemas.microsoft.com/office/drawing/2014/main" id="{19954A9B-2590-C2A1-80BE-DE73576D19BF}"/>
              </a:ext>
            </a:extLst>
          </p:cNvPr>
          <p:cNvSpPr txBox="1"/>
          <p:nvPr/>
        </p:nvSpPr>
        <p:spPr>
          <a:xfrm>
            <a:off x="662634" y="2469477"/>
            <a:ext cx="962436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Bold Bold"/>
              </a:rPr>
              <a:t>Workshop 1: ECI situation analysis and lessons learnt from UNICEF in North Macedonia and Montenegro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994D2957-7791-559A-3243-CA6912EC8D75}"/>
              </a:ext>
            </a:extLst>
          </p:cNvPr>
          <p:cNvSpPr txBox="1"/>
          <p:nvPr/>
        </p:nvSpPr>
        <p:spPr>
          <a:xfrm>
            <a:off x="662634" y="5143500"/>
            <a:ext cx="13024605" cy="1903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en-US" sz="3400" dirty="0">
                <a:solidFill>
                  <a:srgbClr val="015C60"/>
                </a:solidFill>
                <a:latin typeface="Open Sans"/>
              </a:rPr>
              <a:t>Moderator:  </a:t>
            </a:r>
            <a:r>
              <a:rPr lang="en-US" sz="3400" b="1" dirty="0">
                <a:solidFill>
                  <a:srgbClr val="015C60"/>
                </a:solidFill>
                <a:latin typeface="Open Sans"/>
              </a:rPr>
              <a:t>Vera </a:t>
            </a:r>
            <a:r>
              <a:rPr lang="en-US" sz="3400" b="1" dirty="0" err="1">
                <a:solidFill>
                  <a:srgbClr val="015C60"/>
                </a:solidFill>
                <a:latin typeface="Open Sans"/>
              </a:rPr>
              <a:t>Rangelova</a:t>
            </a:r>
            <a:r>
              <a:rPr lang="en-US" sz="3400" dirty="0">
                <a:latin typeface="Open Sans"/>
              </a:rPr>
              <a:t>, UNICEF ECARO</a:t>
            </a:r>
          </a:p>
          <a:p>
            <a:pPr algn="ctr">
              <a:lnSpc>
                <a:spcPts val="8119"/>
              </a:lnSpc>
            </a:pPr>
            <a:endParaRPr lang="en-US" sz="5299" dirty="0">
              <a:solidFill>
                <a:srgbClr val="015C60"/>
              </a:solidFill>
              <a:latin typeface="Open Sans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D5115112-F8D1-C6EB-93DB-DFDB894F2CEB}"/>
              </a:ext>
            </a:extLst>
          </p:cNvPr>
          <p:cNvSpPr txBox="1"/>
          <p:nvPr/>
        </p:nvSpPr>
        <p:spPr>
          <a:xfrm>
            <a:off x="662634" y="6308306"/>
            <a:ext cx="1084356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15C60"/>
                </a:solidFill>
                <a:latin typeface="Open Sans"/>
              </a:rPr>
              <a:t>Speakers: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Open Sans"/>
              </a:rPr>
              <a:t>Aleksandra </a:t>
            </a:r>
            <a:r>
              <a:rPr lang="en-US" sz="3200" b="1" dirty="0" err="1">
                <a:latin typeface="Open Sans"/>
              </a:rPr>
              <a:t>Karovska</a:t>
            </a:r>
            <a:r>
              <a:rPr lang="en-US" sz="3200" dirty="0">
                <a:latin typeface="Open Sans"/>
              </a:rPr>
              <a:t>, Associate Professor, Institute of Special Education and Rehabilitation, Skopje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71EA54-EE9A-3F47-DAFB-BD47FF0EA4D8}"/>
              </a:ext>
            </a:extLst>
          </p:cNvPr>
          <p:cNvSpPr txBox="1"/>
          <p:nvPr/>
        </p:nvSpPr>
        <p:spPr>
          <a:xfrm>
            <a:off x="662634" y="7965288"/>
            <a:ext cx="1084356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Open Sans"/>
              </a:rPr>
              <a:t>Ida </a:t>
            </a:r>
            <a:r>
              <a:rPr lang="en-US" sz="3200" b="1" dirty="0" err="1">
                <a:latin typeface="Open Sans"/>
              </a:rPr>
              <a:t>Ferdinandi</a:t>
            </a:r>
            <a:r>
              <a:rPr lang="en-US" sz="3200" dirty="0">
                <a:latin typeface="Open Sans"/>
              </a:rPr>
              <a:t>, UNICEF Montenegro</a:t>
            </a:r>
          </a:p>
        </p:txBody>
      </p:sp>
    </p:spTree>
    <p:extLst>
      <p:ext uri="{BB962C8B-B14F-4D97-AF65-F5344CB8AC3E}">
        <p14:creationId xmlns:p14="http://schemas.microsoft.com/office/powerpoint/2010/main" val="271805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323" name="Freeform 4"/>
          <p:cNvSpPr/>
          <p:nvPr/>
        </p:nvSpPr>
        <p:spPr>
          <a:xfrm>
            <a:off x="81488" y="8704702"/>
            <a:ext cx="4163941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27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324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28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329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30" name="TextBox 10"/>
          <p:cNvSpPr txBox="1"/>
          <p:nvPr/>
        </p:nvSpPr>
        <p:spPr>
          <a:xfrm>
            <a:off x="374333" y="379392"/>
            <a:ext cx="15263619" cy="1205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72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Location for provision of ECI services</a:t>
            </a:r>
          </a:p>
        </p:txBody>
      </p:sp>
      <p:graphicFrame>
        <p:nvGraphicFramePr>
          <p:cNvPr id="331" name="1 Bottom Donut Chart"/>
          <p:cNvGraphicFramePr/>
          <p:nvPr/>
        </p:nvGraphicFramePr>
        <p:xfrm>
          <a:off x="3374968" y="3831717"/>
          <a:ext cx="3021817" cy="302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2" name="1 Top Donut Chart"/>
          <p:cNvGraphicFramePr/>
          <p:nvPr/>
        </p:nvGraphicFramePr>
        <p:xfrm>
          <a:off x="3374968" y="3831717"/>
          <a:ext cx="3021817" cy="302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3" name="1 Donut Number"/>
          <p:cNvSpPr txBox="1"/>
          <p:nvPr/>
        </p:nvSpPr>
        <p:spPr>
          <a:xfrm>
            <a:off x="3647082" y="4853987"/>
            <a:ext cx="2477592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4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81%</a:t>
            </a:r>
          </a:p>
        </p:txBody>
      </p:sp>
      <p:sp>
        <p:nvSpPr>
          <p:cNvPr id="334" name="1 Chart Explanation"/>
          <p:cNvSpPr txBox="1"/>
          <p:nvPr/>
        </p:nvSpPr>
        <p:spPr>
          <a:xfrm>
            <a:off x="3195321" y="7608716"/>
            <a:ext cx="3337563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34 provide services only in the centre/hospital</a:t>
            </a:r>
          </a:p>
        </p:txBody>
      </p:sp>
      <p:graphicFrame>
        <p:nvGraphicFramePr>
          <p:cNvPr id="335" name="2 Bottom Donut Chart"/>
          <p:cNvGraphicFramePr/>
          <p:nvPr/>
        </p:nvGraphicFramePr>
        <p:xfrm>
          <a:off x="7643754" y="3831717"/>
          <a:ext cx="3021817" cy="302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6" name="2 Top Donut Chart"/>
          <p:cNvGraphicFramePr/>
          <p:nvPr/>
        </p:nvGraphicFramePr>
        <p:xfrm>
          <a:off x="7643754" y="3831717"/>
          <a:ext cx="3021817" cy="302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37" name="2 Donut Number"/>
          <p:cNvSpPr txBox="1"/>
          <p:nvPr/>
        </p:nvSpPr>
        <p:spPr>
          <a:xfrm>
            <a:off x="7915867" y="4853987"/>
            <a:ext cx="2477593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4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19%</a:t>
            </a:r>
          </a:p>
        </p:txBody>
      </p:sp>
      <p:sp>
        <p:nvSpPr>
          <p:cNvPr id="338" name="2 Chart Explanation"/>
          <p:cNvSpPr txBox="1"/>
          <p:nvPr/>
        </p:nvSpPr>
        <p:spPr>
          <a:xfrm>
            <a:off x="7593762" y="7608716"/>
            <a:ext cx="3337563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8 centres provide services in the centre with occasional home visits</a:t>
            </a:r>
          </a:p>
        </p:txBody>
      </p:sp>
      <p:graphicFrame>
        <p:nvGraphicFramePr>
          <p:cNvPr id="339" name="2 Bottom Donut Chart"/>
          <p:cNvGraphicFramePr/>
          <p:nvPr/>
        </p:nvGraphicFramePr>
        <p:xfrm>
          <a:off x="11912537" y="3831717"/>
          <a:ext cx="3021817" cy="302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0" name="2 Top Donut Chart"/>
          <p:cNvGraphicFramePr/>
          <p:nvPr/>
        </p:nvGraphicFramePr>
        <p:xfrm>
          <a:off x="11912537" y="3831717"/>
          <a:ext cx="3021817" cy="302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41" name="2 Donut Number"/>
          <p:cNvSpPr txBox="1"/>
          <p:nvPr/>
        </p:nvSpPr>
        <p:spPr>
          <a:xfrm>
            <a:off x="12184650" y="4853987"/>
            <a:ext cx="2477592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4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0%</a:t>
            </a:r>
          </a:p>
        </p:txBody>
      </p:sp>
      <p:sp>
        <p:nvSpPr>
          <p:cNvPr id="342" name="2 Chart Explanation"/>
          <p:cNvSpPr txBox="1"/>
          <p:nvPr/>
        </p:nvSpPr>
        <p:spPr>
          <a:xfrm>
            <a:off x="11992205" y="7608716"/>
            <a:ext cx="3337563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There is no ECI centre that is completely family-oriented </a:t>
            </a:r>
          </a:p>
        </p:txBody>
      </p:sp>
      <p:sp>
        <p:nvSpPr>
          <p:cNvPr id="343" name="Elbow Connector 1"/>
          <p:cNvSpPr/>
          <p:nvPr/>
        </p:nvSpPr>
        <p:spPr>
          <a:xfrm flipV="1">
            <a:off x="10569619" y="2835932"/>
            <a:ext cx="1699988" cy="1378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44" name="Chart Explanation"/>
          <p:cNvSpPr txBox="1"/>
          <p:nvPr/>
        </p:nvSpPr>
        <p:spPr>
          <a:xfrm>
            <a:off x="12511271" y="2491902"/>
            <a:ext cx="3337564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Transitions towards a contemporary ECI programs.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 advAuto="0"/>
      <p:bldP spid="329" grpId="0" animBg="1" advAuto="0"/>
      <p:bldP spid="331" grpId="0" animBg="1" advAuto="0"/>
      <p:bldP spid="332" grpId="0" animBg="1" advAuto="0"/>
      <p:bldP spid="333" grpId="0" animBg="1" advAuto="0"/>
      <p:bldP spid="334" grpId="0" animBg="1" advAuto="0"/>
      <p:bldP spid="335" grpId="0" animBg="1" advAuto="0"/>
      <p:bldP spid="336" grpId="0" animBg="1" advAuto="0"/>
      <p:bldP spid="337" grpId="0" animBg="1" advAuto="0"/>
      <p:bldP spid="338" grpId="0" animBg="1" advAuto="0"/>
      <p:bldP spid="339" grpId="0" animBg="1" advAuto="0"/>
      <p:bldP spid="340" grpId="0" animBg="1" advAuto="0"/>
      <p:bldP spid="341" grpId="0" animBg="1" advAuto="0"/>
      <p:bldP spid="342" grpId="0" animBg="1" advAuto="0"/>
      <p:bldP spid="343" grpId="0" animBg="1" advAuto="0"/>
      <p:bldP spid="34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347" name="Freeform 4"/>
          <p:cNvSpPr/>
          <p:nvPr/>
        </p:nvSpPr>
        <p:spPr>
          <a:xfrm>
            <a:off x="81488" y="8704702"/>
            <a:ext cx="498036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51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348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52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353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54" name="TextBox 10"/>
          <p:cNvSpPr txBox="1"/>
          <p:nvPr/>
        </p:nvSpPr>
        <p:spPr>
          <a:xfrm>
            <a:off x="374333" y="379392"/>
            <a:ext cx="15263619" cy="127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95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Types of ECI services</a:t>
            </a:r>
          </a:p>
        </p:txBody>
      </p:sp>
      <p:sp>
        <p:nvSpPr>
          <p:cNvPr id="355" name="shadow"/>
          <p:cNvSpPr/>
          <p:nvPr/>
        </p:nvSpPr>
        <p:spPr>
          <a:xfrm>
            <a:off x="10865908" y="4991270"/>
            <a:ext cx="3548868" cy="305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56" name="shadow"/>
          <p:cNvSpPr/>
          <p:nvPr/>
        </p:nvSpPr>
        <p:spPr>
          <a:xfrm>
            <a:off x="1304965" y="7444757"/>
            <a:ext cx="3548868" cy="3052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57" name="shadow"/>
          <p:cNvSpPr/>
          <p:nvPr/>
        </p:nvSpPr>
        <p:spPr>
          <a:xfrm>
            <a:off x="4489858" y="6673791"/>
            <a:ext cx="3548868" cy="3052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58" name="shadow"/>
          <p:cNvSpPr/>
          <p:nvPr/>
        </p:nvSpPr>
        <p:spPr>
          <a:xfrm>
            <a:off x="7684292" y="5837451"/>
            <a:ext cx="3548870" cy="305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59" name="TextBox 89"/>
          <p:cNvSpPr txBox="1"/>
          <p:nvPr/>
        </p:nvSpPr>
        <p:spPr>
          <a:xfrm>
            <a:off x="10452320" y="1809207"/>
            <a:ext cx="2941671" cy="225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3000" b="1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1 centre (opened by UNICEF provides contemporary ECI services)</a:t>
            </a:r>
          </a:p>
        </p:txBody>
      </p:sp>
      <p:sp>
        <p:nvSpPr>
          <p:cNvPr id="360" name="TextBox 91"/>
          <p:cNvSpPr txBox="1"/>
          <p:nvPr/>
        </p:nvSpPr>
        <p:spPr>
          <a:xfrm>
            <a:off x="4713904" y="4051760"/>
            <a:ext cx="2026860" cy="218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11% of the centres provide only ECI services </a:t>
            </a:r>
          </a:p>
        </p:txBody>
      </p:sp>
      <p:sp>
        <p:nvSpPr>
          <p:cNvPr id="361" name="Rectangle 80"/>
          <p:cNvSpPr/>
          <p:nvPr/>
        </p:nvSpPr>
        <p:spPr>
          <a:xfrm>
            <a:off x="1301431" y="7267295"/>
            <a:ext cx="2564896" cy="229773"/>
          </a:xfrm>
          <a:prstGeom prst="rect">
            <a:avLst/>
          </a:prstGeom>
          <a:gradFill>
            <a:gsLst>
              <a:gs pos="0">
                <a:srgbClr val="FFFFFF"/>
              </a:gs>
              <a:gs pos="14000">
                <a:srgbClr val="C4BD97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364" name="Rectangle 112"/>
          <p:cNvGrpSpPr/>
          <p:nvPr/>
        </p:nvGrpSpPr>
        <p:grpSpPr>
          <a:xfrm>
            <a:off x="7684292" y="5372044"/>
            <a:ext cx="2564898" cy="701036"/>
            <a:chOff x="0" y="0"/>
            <a:chExt cx="2564897" cy="701035"/>
          </a:xfrm>
        </p:grpSpPr>
        <p:sp>
          <p:nvSpPr>
            <p:cNvPr id="362" name="Rectangle"/>
            <p:cNvSpPr/>
            <p:nvPr/>
          </p:nvSpPr>
          <p:spPr>
            <a:xfrm>
              <a:off x="-1" y="235634"/>
              <a:ext cx="2564899" cy="229775"/>
            </a:xfrm>
            <a:prstGeom prst="rect">
              <a:avLst/>
            </a:prstGeom>
            <a:gradFill flip="none" rotWithShape="1">
              <a:gsLst>
                <a:gs pos="0">
                  <a:srgbClr val="F0BD5C"/>
                </a:gs>
                <a:gs pos="54000">
                  <a:srgbClr val="853A0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27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363" name="Text"/>
            <p:cNvSpPr txBox="1"/>
            <p:nvPr/>
          </p:nvSpPr>
          <p:spPr>
            <a:xfrm>
              <a:off x="45718" y="-1"/>
              <a:ext cx="2473459" cy="701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1371600"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365" name="Rectangle 138"/>
          <p:cNvSpPr/>
          <p:nvPr/>
        </p:nvSpPr>
        <p:spPr>
          <a:xfrm>
            <a:off x="10874818" y="4784159"/>
            <a:ext cx="2564895" cy="229773"/>
          </a:xfrm>
          <a:prstGeom prst="rect">
            <a:avLst/>
          </a:prstGeom>
          <a:gradFill>
            <a:gsLst>
              <a:gs pos="0">
                <a:srgbClr val="F0BD5C"/>
              </a:gs>
              <a:gs pos="57000">
                <a:srgbClr val="C48712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66" name="Rectangle 142"/>
          <p:cNvSpPr/>
          <p:nvPr/>
        </p:nvSpPr>
        <p:spPr>
          <a:xfrm>
            <a:off x="14078162" y="3936874"/>
            <a:ext cx="2564895" cy="229773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67" name="Rectangle 109"/>
          <p:cNvSpPr/>
          <p:nvPr/>
        </p:nvSpPr>
        <p:spPr>
          <a:xfrm>
            <a:off x="4502663" y="6444019"/>
            <a:ext cx="2564895" cy="229773"/>
          </a:xfrm>
          <a:prstGeom prst="rect">
            <a:avLst/>
          </a:prstGeom>
          <a:gradFill>
            <a:gsLst>
              <a:gs pos="0">
                <a:srgbClr val="558ED5"/>
              </a:gs>
              <a:gs pos="77000">
                <a:srgbClr val="17375E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68" name="TextBox 155"/>
          <p:cNvSpPr txBox="1"/>
          <p:nvPr/>
        </p:nvSpPr>
        <p:spPr>
          <a:xfrm>
            <a:off x="541018" y="8076966"/>
            <a:ext cx="17205964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3400">
                <a:solidFill>
                  <a:srgbClr val="F0BD5C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Child-centred services, lack of IFSPs, lack of parent education, lack of transition plans point to the low use of contemporary ECI services. </a:t>
            </a:r>
          </a:p>
        </p:txBody>
      </p:sp>
      <p:pic>
        <p:nvPicPr>
          <p:cNvPr id="369" name="question" descr="ques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2167" y="2312928"/>
            <a:ext cx="1518039" cy="152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computer" descr="comput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087" y="3297316"/>
            <a:ext cx="1646066" cy="1508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lightbulb" descr="lightbul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779" y="5235609"/>
            <a:ext cx="1783238" cy="1966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computer" descr="comput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672" y="3910679"/>
            <a:ext cx="1646066" cy="150889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10" presetClass="entr" fill="hold" grpId="0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fill="hold" grpId="0" nodeType="after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3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4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10" presetClass="entr" fill="hold" grpId="0" nodeType="afterEffect">
                                  <p:stCondLst>
                                    <p:cond delay="1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4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1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300"/>
                            </p:stCondLst>
                            <p:childTnLst>
                              <p:par>
                                <p:cTn id="58" presetID="10" presetClass="entr" fill="hold" grpId="0" nodeType="afterEffect">
                                  <p:stCondLst>
                                    <p:cond delay="1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2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1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6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9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1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10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1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300"/>
                            </p:stCondLst>
                            <p:childTnLst>
                              <p:par>
                                <p:cTn id="75" presetID="10" presetClass="entr" fill="hold" grpId="0" nodeType="afterEffect">
                                  <p:stCondLst>
                                    <p:cond delay="3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000"/>
                            </p:stCondLst>
                            <p:childTnLst>
                              <p:par>
                                <p:cTn id="79" presetID="10" presetClass="entr" fill="hold" grpId="0" nodeType="afterEffect">
                                  <p:stCondLst>
                                    <p:cond delay="1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 advAuto="0"/>
      <p:bldP spid="353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375" name="Freeform 4"/>
          <p:cNvSpPr/>
          <p:nvPr/>
        </p:nvSpPr>
        <p:spPr>
          <a:xfrm>
            <a:off x="81488" y="8704702"/>
            <a:ext cx="4356691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79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376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80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381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82" name="TextBox 10"/>
          <p:cNvSpPr txBox="1"/>
          <p:nvPr/>
        </p:nvSpPr>
        <p:spPr>
          <a:xfrm>
            <a:off x="4986906" y="38108"/>
            <a:ext cx="10651046" cy="246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800"/>
              </a:lnSpc>
              <a:defRPr sz="7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Recommendations and eligibility</a:t>
            </a:r>
          </a:p>
        </p:txBody>
      </p:sp>
      <p:sp>
        <p:nvSpPr>
          <p:cNvPr id="383" name="shadow"/>
          <p:cNvSpPr/>
          <p:nvPr/>
        </p:nvSpPr>
        <p:spPr>
          <a:xfrm>
            <a:off x="4164715" y="4361219"/>
            <a:ext cx="3548868" cy="305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84" name="shadow"/>
          <p:cNvSpPr/>
          <p:nvPr/>
        </p:nvSpPr>
        <p:spPr>
          <a:xfrm>
            <a:off x="13760795" y="3273249"/>
            <a:ext cx="3548871" cy="305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85" name="shadow"/>
          <p:cNvSpPr/>
          <p:nvPr/>
        </p:nvSpPr>
        <p:spPr>
          <a:xfrm>
            <a:off x="10553541" y="4361219"/>
            <a:ext cx="3548870" cy="305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86" name="shadow"/>
          <p:cNvSpPr/>
          <p:nvPr/>
        </p:nvSpPr>
        <p:spPr>
          <a:xfrm>
            <a:off x="7371925" y="5478371"/>
            <a:ext cx="3548870" cy="3052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87" name="shadow"/>
          <p:cNvSpPr/>
          <p:nvPr/>
        </p:nvSpPr>
        <p:spPr>
          <a:xfrm>
            <a:off x="970531" y="3273249"/>
            <a:ext cx="3548868" cy="305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611" y="0"/>
                </a:lnTo>
                <a:lnTo>
                  <a:pt x="21600" y="21600"/>
                </a:lnTo>
                <a:lnTo>
                  <a:pt x="553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390" name="Rectangle 27"/>
          <p:cNvGrpSpPr/>
          <p:nvPr/>
        </p:nvGrpSpPr>
        <p:grpSpPr>
          <a:xfrm>
            <a:off x="7371925" y="5020260"/>
            <a:ext cx="2564898" cy="701037"/>
            <a:chOff x="0" y="0"/>
            <a:chExt cx="2564897" cy="701035"/>
          </a:xfrm>
        </p:grpSpPr>
        <p:sp>
          <p:nvSpPr>
            <p:cNvPr id="388" name="Rectangle"/>
            <p:cNvSpPr/>
            <p:nvPr/>
          </p:nvSpPr>
          <p:spPr>
            <a:xfrm>
              <a:off x="-1" y="235634"/>
              <a:ext cx="2564899" cy="229775"/>
            </a:xfrm>
            <a:prstGeom prst="rect">
              <a:avLst/>
            </a:prstGeom>
            <a:gradFill flip="none" rotWithShape="1">
              <a:gsLst>
                <a:gs pos="0">
                  <a:srgbClr val="FEAC6F"/>
                </a:gs>
                <a:gs pos="100000">
                  <a:srgbClr val="C7560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27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389" name="Text"/>
            <p:cNvSpPr txBox="1"/>
            <p:nvPr/>
          </p:nvSpPr>
          <p:spPr>
            <a:xfrm>
              <a:off x="45718" y="-1"/>
              <a:ext cx="2473459" cy="701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1371600"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391" name="Rectangle 29"/>
          <p:cNvSpPr/>
          <p:nvPr/>
        </p:nvSpPr>
        <p:spPr>
          <a:xfrm>
            <a:off x="10559984" y="4154108"/>
            <a:ext cx="2564895" cy="229773"/>
          </a:xfrm>
          <a:prstGeom prst="rect">
            <a:avLst/>
          </a:prstGeom>
          <a:gradFill>
            <a:gsLst>
              <a:gs pos="0">
                <a:srgbClr val="F0BD5C"/>
              </a:gs>
              <a:gs pos="100000">
                <a:srgbClr val="C48712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92" name="Rectangle 30"/>
          <p:cNvSpPr/>
          <p:nvPr/>
        </p:nvSpPr>
        <p:spPr>
          <a:xfrm>
            <a:off x="13765795" y="3065035"/>
            <a:ext cx="2564895" cy="229773"/>
          </a:xfrm>
          <a:prstGeom prst="rect">
            <a:avLst/>
          </a:prstGeom>
          <a:solidFill>
            <a:srgbClr val="1A367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93" name="Rectangle 32"/>
          <p:cNvSpPr/>
          <p:nvPr/>
        </p:nvSpPr>
        <p:spPr>
          <a:xfrm>
            <a:off x="4173625" y="4154108"/>
            <a:ext cx="2564895" cy="229773"/>
          </a:xfrm>
          <a:prstGeom prst="rect">
            <a:avLst/>
          </a:prstGeom>
          <a:gradFill>
            <a:gsLst>
              <a:gs pos="0">
                <a:srgbClr val="F0BD5C"/>
              </a:gs>
              <a:gs pos="100000">
                <a:srgbClr val="C48712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94" name="Rectangle 42"/>
          <p:cNvSpPr/>
          <p:nvPr/>
        </p:nvSpPr>
        <p:spPr>
          <a:xfrm>
            <a:off x="975532" y="3065035"/>
            <a:ext cx="2564895" cy="229773"/>
          </a:xfrm>
          <a:prstGeom prst="rect">
            <a:avLst/>
          </a:prstGeom>
          <a:solidFill>
            <a:srgbClr val="1A367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95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708" y="689525"/>
            <a:ext cx="3283087" cy="350195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7346" y="2937710"/>
            <a:ext cx="1396257" cy="372334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397" name="TextBox 34"/>
          <p:cNvSpPr txBox="1"/>
          <p:nvPr/>
        </p:nvSpPr>
        <p:spPr>
          <a:xfrm>
            <a:off x="6181980" y="2650715"/>
            <a:ext cx="4963410" cy="222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Recommendations </a:t>
            </a:r>
          </a:p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29% - parents</a:t>
            </a:r>
          </a:p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22% - children centres</a:t>
            </a:r>
          </a:p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19% - hospitals </a:t>
            </a:r>
          </a:p>
        </p:txBody>
      </p:sp>
      <p:grpSp>
        <p:nvGrpSpPr>
          <p:cNvPr id="400" name="Callout Text"/>
          <p:cNvGrpSpPr/>
          <p:nvPr/>
        </p:nvGrpSpPr>
        <p:grpSpPr>
          <a:xfrm>
            <a:off x="20426" y="4232531"/>
            <a:ext cx="5402541" cy="4891463"/>
            <a:chOff x="0" y="0"/>
            <a:chExt cx="5402540" cy="4891462"/>
          </a:xfrm>
        </p:grpSpPr>
        <p:sp>
          <p:nvSpPr>
            <p:cNvPr id="398" name="Shape"/>
            <p:cNvSpPr/>
            <p:nvPr/>
          </p:nvSpPr>
          <p:spPr>
            <a:xfrm rot="1853335">
              <a:off x="454337" y="939944"/>
              <a:ext cx="4493865" cy="3011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05"/>
                  </a:moveTo>
                  <a:lnTo>
                    <a:pt x="12600" y="4305"/>
                  </a:lnTo>
                  <a:lnTo>
                    <a:pt x="19949" y="0"/>
                  </a:lnTo>
                  <a:lnTo>
                    <a:pt x="18000" y="4305"/>
                  </a:lnTo>
                  <a:lnTo>
                    <a:pt x="21600" y="430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7188"/>
                  </a:lnTo>
                  <a:close/>
                </a:path>
              </a:pathLst>
            </a:custGeom>
            <a:solidFill>
              <a:srgbClr val="F5D39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1371600">
                <a:defRPr sz="2400">
                  <a:solidFill>
                    <a:srgbClr val="1A3674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399" name="The contemporary ECI programs determine eligibility within the ECI centres."/>
            <p:cNvSpPr txBox="1"/>
            <p:nvPr/>
          </p:nvSpPr>
          <p:spPr>
            <a:xfrm rot="1853335">
              <a:off x="491265" y="1546936"/>
              <a:ext cx="4377025" cy="18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1371600">
                <a:defRPr sz="2000" b="1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  <a:p>
              <a:pPr lvl="1" indent="685800" algn="ctr" defTabSz="1371600">
                <a:defRPr sz="2400" b="1">
                  <a:solidFill>
                    <a:srgbClr val="1A3674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t>The contemporary ECI programs determine eligibility within the ECI centres.</a:t>
              </a:r>
            </a:p>
          </p:txBody>
        </p:sp>
      </p:grpSp>
      <p:pic>
        <p:nvPicPr>
          <p:cNvPr id="401" name="Picture 18" descr="Picture 1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106589" y="6044862"/>
            <a:ext cx="4749483" cy="355261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xtBox 19"/>
          <p:cNvSpPr txBox="1"/>
          <p:nvPr/>
        </p:nvSpPr>
        <p:spPr>
          <a:xfrm>
            <a:off x="9920527" y="4634727"/>
            <a:ext cx="6564622" cy="489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Eligibility </a:t>
            </a:r>
          </a:p>
          <a:p>
            <a:pPr marL="360947" indent="-360947" algn="ctr" defTabSz="1371600">
              <a:buSzPct val="100000"/>
              <a:buChar char="•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8 centres ask for a medical diagnosis;</a:t>
            </a:r>
          </a:p>
          <a:p>
            <a:pPr marL="360947" indent="-360947" algn="ctr" defTabSz="1371600">
              <a:buSzPct val="100000"/>
              <a:buChar char="•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12 ask for a medical diagnosis and do a comprehensive developmental assessment;</a:t>
            </a:r>
          </a:p>
          <a:p>
            <a:pPr marL="360947" indent="-360947" algn="ctr" defTabSz="1371600">
              <a:buSzPct val="100000"/>
              <a:buChar char="•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23 centres ask for a diagnosis, do a comprehensive assessment or an at-risk status.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 advAuto="0"/>
      <p:bldP spid="38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405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09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406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10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411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2" name="TextBox 10"/>
          <p:cNvSpPr txBox="1"/>
          <p:nvPr/>
        </p:nvSpPr>
        <p:spPr>
          <a:xfrm>
            <a:off x="374333" y="379391"/>
            <a:ext cx="15263619" cy="122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7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Screening - Assessment - Teams</a:t>
            </a:r>
          </a:p>
        </p:txBody>
      </p:sp>
      <p:sp>
        <p:nvSpPr>
          <p:cNvPr id="413" name="Rectangle 95"/>
          <p:cNvSpPr/>
          <p:nvPr/>
        </p:nvSpPr>
        <p:spPr>
          <a:xfrm>
            <a:off x="9347182" y="5763307"/>
            <a:ext cx="6997098" cy="2295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12" y="0"/>
                </a:lnTo>
                <a:lnTo>
                  <a:pt x="21600" y="21600"/>
                </a:lnTo>
                <a:lnTo>
                  <a:pt x="209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4" name="Rectangle 95"/>
          <p:cNvSpPr/>
          <p:nvPr/>
        </p:nvSpPr>
        <p:spPr>
          <a:xfrm>
            <a:off x="2544173" y="5730807"/>
            <a:ext cx="6997097" cy="2295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12" y="0"/>
                </a:lnTo>
                <a:lnTo>
                  <a:pt x="21600" y="21600"/>
                </a:lnTo>
                <a:lnTo>
                  <a:pt x="2095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5" name="Rectangle 95"/>
          <p:cNvSpPr/>
          <p:nvPr/>
        </p:nvSpPr>
        <p:spPr>
          <a:xfrm>
            <a:off x="7120334" y="7854860"/>
            <a:ext cx="9214733" cy="2295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05" y="0"/>
                </a:lnTo>
                <a:lnTo>
                  <a:pt x="21600" y="21479"/>
                </a:lnTo>
                <a:lnTo>
                  <a:pt x="1591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6" name="Rectangle 95"/>
          <p:cNvSpPr/>
          <p:nvPr/>
        </p:nvSpPr>
        <p:spPr>
          <a:xfrm>
            <a:off x="2533887" y="7853912"/>
            <a:ext cx="4843558" cy="306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98" y="0"/>
                </a:lnTo>
                <a:lnTo>
                  <a:pt x="21600" y="21600"/>
                </a:lnTo>
                <a:lnTo>
                  <a:pt x="4056" y="215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7" name="Rectangle 95"/>
          <p:cNvSpPr/>
          <p:nvPr/>
        </p:nvSpPr>
        <p:spPr>
          <a:xfrm>
            <a:off x="11625149" y="3627206"/>
            <a:ext cx="4843557" cy="306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98" y="0"/>
                </a:lnTo>
                <a:lnTo>
                  <a:pt x="21600" y="21600"/>
                </a:lnTo>
                <a:lnTo>
                  <a:pt x="4056" y="215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8" name="Rectangle 95"/>
          <p:cNvSpPr/>
          <p:nvPr/>
        </p:nvSpPr>
        <p:spPr>
          <a:xfrm>
            <a:off x="2521068" y="3658977"/>
            <a:ext cx="9214733" cy="229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05" y="0"/>
                </a:lnTo>
                <a:lnTo>
                  <a:pt x="21600" y="21479"/>
                </a:lnTo>
                <a:lnTo>
                  <a:pt x="1591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52999"/>
                </a:srgbClr>
              </a:gs>
              <a:gs pos="41000">
                <a:srgbClr val="000000">
                  <a:alpha val="10000"/>
                </a:srgbClr>
              </a:gs>
              <a:gs pos="71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19" name="TextBox 91"/>
          <p:cNvSpPr txBox="1"/>
          <p:nvPr/>
        </p:nvSpPr>
        <p:spPr>
          <a:xfrm>
            <a:off x="1764118" y="5831764"/>
            <a:ext cx="7366235" cy="169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64% - interdisciplinary teams;</a:t>
            </a:r>
          </a:p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30% - multidisciplinary teams;</a:t>
            </a:r>
          </a:p>
          <a:p>
            <a: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6% - transdisciplinary teams.</a:t>
            </a:r>
          </a:p>
        </p:txBody>
      </p:sp>
      <p:sp>
        <p:nvSpPr>
          <p:cNvPr id="420" name="Rectangle 80"/>
          <p:cNvSpPr/>
          <p:nvPr/>
        </p:nvSpPr>
        <p:spPr>
          <a:xfrm>
            <a:off x="2530262" y="7639456"/>
            <a:ext cx="4044321" cy="243110"/>
          </a:xfrm>
          <a:prstGeom prst="rect">
            <a:avLst/>
          </a:prstGeom>
          <a:solidFill>
            <a:srgbClr val="3B5A6D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defTabSz="1371600">
              <a:defRPr sz="2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1" name="Rectangle 48"/>
          <p:cNvSpPr/>
          <p:nvPr/>
        </p:nvSpPr>
        <p:spPr>
          <a:xfrm>
            <a:off x="2530262" y="3411601"/>
            <a:ext cx="8556498" cy="247379"/>
          </a:xfrm>
          <a:prstGeom prst="rect">
            <a:avLst/>
          </a:prstGeom>
          <a:solidFill>
            <a:srgbClr val="1A367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2" name="Rectangle 55"/>
          <p:cNvSpPr/>
          <p:nvPr/>
        </p:nvSpPr>
        <p:spPr>
          <a:xfrm>
            <a:off x="2544173" y="5545127"/>
            <a:ext cx="6336690" cy="225646"/>
          </a:xfrm>
          <a:prstGeom prst="rect">
            <a:avLst/>
          </a:prstGeom>
          <a:solidFill>
            <a:srgbClr val="F0BD5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3" name="Rectangle 33"/>
          <p:cNvSpPr/>
          <p:nvPr/>
        </p:nvSpPr>
        <p:spPr>
          <a:xfrm>
            <a:off x="11599509" y="3415410"/>
            <a:ext cx="4078843" cy="243572"/>
          </a:xfrm>
          <a:prstGeom prst="rect">
            <a:avLst/>
          </a:prstGeom>
          <a:gradFill>
            <a:gsLst>
              <a:gs pos="0">
                <a:srgbClr val="FFFFFF"/>
              </a:gs>
              <a:gs pos="21000">
                <a:srgbClr val="EEECE1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4" name="Rectangle 34"/>
          <p:cNvSpPr/>
          <p:nvPr/>
        </p:nvSpPr>
        <p:spPr>
          <a:xfrm>
            <a:off x="7121852" y="7639456"/>
            <a:ext cx="8556499" cy="247379"/>
          </a:xfrm>
          <a:prstGeom prst="rect">
            <a:avLst/>
          </a:prstGeom>
          <a:solidFill>
            <a:srgbClr val="1A367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5" name="Rectangle 35"/>
          <p:cNvSpPr/>
          <p:nvPr/>
        </p:nvSpPr>
        <p:spPr>
          <a:xfrm>
            <a:off x="9341660" y="5545127"/>
            <a:ext cx="6336690" cy="233175"/>
          </a:xfrm>
          <a:prstGeom prst="rect">
            <a:avLst/>
          </a:prstGeom>
          <a:solidFill>
            <a:srgbClr val="F0BD5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6" name="TextBox 58"/>
          <p:cNvSpPr txBox="1"/>
          <p:nvPr/>
        </p:nvSpPr>
        <p:spPr>
          <a:xfrm>
            <a:off x="4274506" y="2088807"/>
            <a:ext cx="12280673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33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39% of parents participated in the screenings; 56% of the centres use screening instruments; 22% of the centres use ASQ III</a:t>
            </a:r>
          </a:p>
        </p:txBody>
      </p:sp>
      <p:pic>
        <p:nvPicPr>
          <p:cNvPr id="427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480" y="2246883"/>
            <a:ext cx="3815396" cy="1907697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428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189" y="5977697"/>
            <a:ext cx="5087424" cy="182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8418" y="3812995"/>
            <a:ext cx="5673634" cy="2660583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30" name="TextBox 25"/>
          <p:cNvSpPr txBox="1"/>
          <p:nvPr/>
        </p:nvSpPr>
        <p:spPr>
          <a:xfrm>
            <a:off x="1963966" y="3899551"/>
            <a:ext cx="8157507" cy="169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3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76% parents received developmental assessments. None of the parents signed an IFSP.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0" animBg="1" advAuto="0"/>
      <p:bldP spid="41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433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37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434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6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38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439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40" name="TextBox 10"/>
          <p:cNvSpPr txBox="1"/>
          <p:nvPr/>
        </p:nvSpPr>
        <p:spPr>
          <a:xfrm>
            <a:off x="541759" y="242907"/>
            <a:ext cx="15263619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65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Staff, professional development and quality assurance</a:t>
            </a:r>
          </a:p>
        </p:txBody>
      </p:sp>
      <p:sp>
        <p:nvSpPr>
          <p:cNvPr id="441" name="Rounded Rectangle 17"/>
          <p:cNvSpPr/>
          <p:nvPr/>
        </p:nvSpPr>
        <p:spPr>
          <a:xfrm>
            <a:off x="-3" y="5403753"/>
            <a:ext cx="18288005" cy="71441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lnSpc>
                <a:spcPct val="80000"/>
              </a:lnSpc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445" name="Group 38"/>
          <p:cNvGrpSpPr/>
          <p:nvPr/>
        </p:nvGrpSpPr>
        <p:grpSpPr>
          <a:xfrm>
            <a:off x="489349" y="4247614"/>
            <a:ext cx="561804" cy="1966469"/>
            <a:chOff x="0" y="0"/>
            <a:chExt cx="561803" cy="1966468"/>
          </a:xfrm>
        </p:grpSpPr>
        <p:sp>
          <p:nvSpPr>
            <p:cNvPr id="442" name="Freeform 5"/>
            <p:cNvSpPr/>
            <p:nvPr/>
          </p:nvSpPr>
          <p:spPr>
            <a:xfrm>
              <a:off x="51000" y="0"/>
              <a:ext cx="484095" cy="74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6662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43" name="Freeform 6"/>
            <p:cNvSpPr/>
            <p:nvPr/>
          </p:nvSpPr>
          <p:spPr>
            <a:xfrm>
              <a:off x="51000" y="744949"/>
              <a:ext cx="484095" cy="122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83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44" name="Freeform 7"/>
            <p:cNvSpPr/>
            <p:nvPr/>
          </p:nvSpPr>
          <p:spPr>
            <a:xfrm>
              <a:off x="0" y="693948"/>
              <a:ext cx="561804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noFill/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449" name="Group 42"/>
          <p:cNvGrpSpPr/>
          <p:nvPr/>
        </p:nvGrpSpPr>
        <p:grpSpPr>
          <a:xfrm>
            <a:off x="3456083" y="4620087"/>
            <a:ext cx="561806" cy="1966472"/>
            <a:chOff x="6" y="0"/>
            <a:chExt cx="561804" cy="1966470"/>
          </a:xfrm>
        </p:grpSpPr>
        <p:sp>
          <p:nvSpPr>
            <p:cNvPr id="446" name="Freeform 5"/>
            <p:cNvSpPr/>
            <p:nvPr/>
          </p:nvSpPr>
          <p:spPr>
            <a:xfrm rot="10800000">
              <a:off x="26715" y="1221517"/>
              <a:ext cx="484096" cy="74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6662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47" name="Freeform 6"/>
            <p:cNvSpPr/>
            <p:nvPr/>
          </p:nvSpPr>
          <p:spPr>
            <a:xfrm rot="10800000">
              <a:off x="26715" y="-1"/>
              <a:ext cx="484096" cy="122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83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48" name="Freeform 7"/>
            <p:cNvSpPr/>
            <p:nvPr/>
          </p:nvSpPr>
          <p:spPr>
            <a:xfrm rot="10800000">
              <a:off x="6" y="1221517"/>
              <a:ext cx="561806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noFill/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453" name="Group 46"/>
          <p:cNvGrpSpPr/>
          <p:nvPr/>
        </p:nvGrpSpPr>
        <p:grpSpPr>
          <a:xfrm>
            <a:off x="6417709" y="4247614"/>
            <a:ext cx="561804" cy="1966469"/>
            <a:chOff x="0" y="0"/>
            <a:chExt cx="561803" cy="1966468"/>
          </a:xfrm>
        </p:grpSpPr>
        <p:sp>
          <p:nvSpPr>
            <p:cNvPr id="450" name="Freeform 5"/>
            <p:cNvSpPr/>
            <p:nvPr/>
          </p:nvSpPr>
          <p:spPr>
            <a:xfrm>
              <a:off x="51000" y="0"/>
              <a:ext cx="484095" cy="74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6662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51" name="Freeform 6"/>
            <p:cNvSpPr/>
            <p:nvPr/>
          </p:nvSpPr>
          <p:spPr>
            <a:xfrm>
              <a:off x="51000" y="744949"/>
              <a:ext cx="484095" cy="122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83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52" name="Freeform 7"/>
            <p:cNvSpPr/>
            <p:nvPr/>
          </p:nvSpPr>
          <p:spPr>
            <a:xfrm>
              <a:off x="0" y="693948"/>
              <a:ext cx="561804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noFill/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457" name="Group 50"/>
          <p:cNvGrpSpPr/>
          <p:nvPr/>
        </p:nvGrpSpPr>
        <p:grpSpPr>
          <a:xfrm>
            <a:off x="9384443" y="4620087"/>
            <a:ext cx="561807" cy="1966472"/>
            <a:chOff x="6" y="0"/>
            <a:chExt cx="561805" cy="1966470"/>
          </a:xfrm>
        </p:grpSpPr>
        <p:sp>
          <p:nvSpPr>
            <p:cNvPr id="454" name="Freeform 5"/>
            <p:cNvSpPr/>
            <p:nvPr/>
          </p:nvSpPr>
          <p:spPr>
            <a:xfrm rot="10800000">
              <a:off x="26715" y="1221517"/>
              <a:ext cx="484097" cy="74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6662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55" name="Freeform 6"/>
            <p:cNvSpPr/>
            <p:nvPr/>
          </p:nvSpPr>
          <p:spPr>
            <a:xfrm rot="10800000">
              <a:off x="26715" y="-1"/>
              <a:ext cx="484097" cy="122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83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56" name="Freeform 7"/>
            <p:cNvSpPr/>
            <p:nvPr/>
          </p:nvSpPr>
          <p:spPr>
            <a:xfrm rot="10800000">
              <a:off x="6" y="1221517"/>
              <a:ext cx="561807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noFill/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461" name="Group 54"/>
          <p:cNvGrpSpPr/>
          <p:nvPr/>
        </p:nvGrpSpPr>
        <p:grpSpPr>
          <a:xfrm>
            <a:off x="12346067" y="4247614"/>
            <a:ext cx="561806" cy="1966469"/>
            <a:chOff x="0" y="0"/>
            <a:chExt cx="561805" cy="1966468"/>
          </a:xfrm>
        </p:grpSpPr>
        <p:sp>
          <p:nvSpPr>
            <p:cNvPr id="458" name="Freeform 5"/>
            <p:cNvSpPr/>
            <p:nvPr/>
          </p:nvSpPr>
          <p:spPr>
            <a:xfrm>
              <a:off x="51000" y="0"/>
              <a:ext cx="484096" cy="74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6662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59" name="Freeform 6"/>
            <p:cNvSpPr/>
            <p:nvPr/>
          </p:nvSpPr>
          <p:spPr>
            <a:xfrm>
              <a:off x="51000" y="744949"/>
              <a:ext cx="484096" cy="122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83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0" name="Freeform 7"/>
            <p:cNvSpPr/>
            <p:nvPr/>
          </p:nvSpPr>
          <p:spPr>
            <a:xfrm>
              <a:off x="-1" y="693948"/>
              <a:ext cx="561806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noFill/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465" name="Group 58"/>
          <p:cNvGrpSpPr/>
          <p:nvPr/>
        </p:nvGrpSpPr>
        <p:grpSpPr>
          <a:xfrm>
            <a:off x="15312802" y="4620087"/>
            <a:ext cx="561806" cy="1966472"/>
            <a:chOff x="6" y="0"/>
            <a:chExt cx="561805" cy="1966470"/>
          </a:xfrm>
        </p:grpSpPr>
        <p:sp>
          <p:nvSpPr>
            <p:cNvPr id="462" name="Freeform 5"/>
            <p:cNvSpPr/>
            <p:nvPr/>
          </p:nvSpPr>
          <p:spPr>
            <a:xfrm rot="10800000">
              <a:off x="26715" y="1221517"/>
              <a:ext cx="484097" cy="74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6662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3" name="Freeform 6"/>
            <p:cNvSpPr/>
            <p:nvPr/>
          </p:nvSpPr>
          <p:spPr>
            <a:xfrm rot="10800000">
              <a:off x="26715" y="-1"/>
              <a:ext cx="484097" cy="122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883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4" name="Freeform 7"/>
            <p:cNvSpPr/>
            <p:nvPr/>
          </p:nvSpPr>
          <p:spPr>
            <a:xfrm rot="10800000">
              <a:off x="6" y="1221517"/>
              <a:ext cx="561807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noFill/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sp>
        <p:nvSpPr>
          <p:cNvPr id="466" name="TextBox 62"/>
          <p:cNvSpPr txBox="1"/>
          <p:nvPr/>
        </p:nvSpPr>
        <p:spPr>
          <a:xfrm>
            <a:off x="510774" y="5198190"/>
            <a:ext cx="546698" cy="7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4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</a:t>
            </a:r>
          </a:p>
        </p:txBody>
      </p:sp>
      <p:sp>
        <p:nvSpPr>
          <p:cNvPr id="467" name="TextBox 63"/>
          <p:cNvSpPr txBox="1"/>
          <p:nvPr/>
        </p:nvSpPr>
        <p:spPr>
          <a:xfrm>
            <a:off x="3441922" y="4873566"/>
            <a:ext cx="546699" cy="7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4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2</a:t>
            </a:r>
          </a:p>
        </p:txBody>
      </p:sp>
      <p:sp>
        <p:nvSpPr>
          <p:cNvPr id="468" name="TextBox 64"/>
          <p:cNvSpPr txBox="1"/>
          <p:nvPr/>
        </p:nvSpPr>
        <p:spPr>
          <a:xfrm>
            <a:off x="6441235" y="5294093"/>
            <a:ext cx="546699" cy="7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4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3</a:t>
            </a:r>
          </a:p>
        </p:txBody>
      </p:sp>
      <p:sp>
        <p:nvSpPr>
          <p:cNvPr id="469" name="TextBox 65"/>
          <p:cNvSpPr txBox="1"/>
          <p:nvPr/>
        </p:nvSpPr>
        <p:spPr>
          <a:xfrm>
            <a:off x="9386806" y="4818488"/>
            <a:ext cx="546699" cy="7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4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4</a:t>
            </a:r>
          </a:p>
        </p:txBody>
      </p:sp>
      <p:sp>
        <p:nvSpPr>
          <p:cNvPr id="470" name="TextBox 66"/>
          <p:cNvSpPr txBox="1"/>
          <p:nvPr/>
        </p:nvSpPr>
        <p:spPr>
          <a:xfrm>
            <a:off x="12372605" y="5395686"/>
            <a:ext cx="546699" cy="7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4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</a:t>
            </a:r>
          </a:p>
        </p:txBody>
      </p:sp>
      <p:sp>
        <p:nvSpPr>
          <p:cNvPr id="471" name="TextBox 67"/>
          <p:cNvSpPr txBox="1"/>
          <p:nvPr/>
        </p:nvSpPr>
        <p:spPr>
          <a:xfrm>
            <a:off x="15316150" y="4818488"/>
            <a:ext cx="546699" cy="7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4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</a:t>
            </a:r>
          </a:p>
        </p:txBody>
      </p:sp>
      <p:sp>
        <p:nvSpPr>
          <p:cNvPr id="472" name="TextBox 74"/>
          <p:cNvSpPr txBox="1"/>
          <p:nvPr/>
        </p:nvSpPr>
        <p:spPr>
          <a:xfrm>
            <a:off x="1319773" y="4781470"/>
            <a:ext cx="2324712" cy="60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defRPr sz="30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Staff</a:t>
            </a:r>
          </a:p>
        </p:txBody>
      </p:sp>
      <p:sp>
        <p:nvSpPr>
          <p:cNvPr id="473" name="TextBox 75"/>
          <p:cNvSpPr txBox="1"/>
          <p:nvPr/>
        </p:nvSpPr>
        <p:spPr>
          <a:xfrm>
            <a:off x="4100845" y="5584852"/>
            <a:ext cx="2374834" cy="594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lnSpc>
                <a:spcPct val="90000"/>
              </a:lnSpc>
              <a:defRPr sz="2500" b="1">
                <a:solidFill>
                  <a:srgbClr val="F0BD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Education</a:t>
            </a:r>
          </a:p>
        </p:txBody>
      </p:sp>
      <p:sp>
        <p:nvSpPr>
          <p:cNvPr id="474" name="TextBox 76"/>
          <p:cNvSpPr txBox="1"/>
          <p:nvPr/>
        </p:nvSpPr>
        <p:spPr>
          <a:xfrm>
            <a:off x="6988618" y="4722216"/>
            <a:ext cx="2369902" cy="136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defRPr sz="2200" b="1">
                <a:solidFill>
                  <a:srgbClr val="F0BD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Professional development </a:t>
            </a:r>
          </a:p>
        </p:txBody>
      </p:sp>
      <p:sp>
        <p:nvSpPr>
          <p:cNvPr id="475" name="TextBox 77"/>
          <p:cNvSpPr txBox="1"/>
          <p:nvPr/>
        </p:nvSpPr>
        <p:spPr>
          <a:xfrm>
            <a:off x="10064538" y="4674394"/>
            <a:ext cx="2258288" cy="1442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defRPr sz="2700" b="1">
                <a:solidFill>
                  <a:srgbClr val="F0BD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Quality assurance</a:t>
            </a:r>
          </a:p>
        </p:txBody>
      </p:sp>
      <p:sp>
        <p:nvSpPr>
          <p:cNvPr id="476" name="TextBox 78"/>
          <p:cNvSpPr txBox="1"/>
          <p:nvPr/>
        </p:nvSpPr>
        <p:spPr>
          <a:xfrm>
            <a:off x="12971543" y="4595147"/>
            <a:ext cx="2258288" cy="134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defRPr sz="2500" b="1">
                <a:solidFill>
                  <a:srgbClr val="F0BD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Salary scales and certificates</a:t>
            </a:r>
          </a:p>
        </p:txBody>
      </p:sp>
      <p:sp>
        <p:nvSpPr>
          <p:cNvPr id="477" name="TextBox 79"/>
          <p:cNvSpPr txBox="1"/>
          <p:nvPr/>
        </p:nvSpPr>
        <p:spPr>
          <a:xfrm>
            <a:off x="15962411" y="5579669"/>
            <a:ext cx="2258288" cy="60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lnSpc>
                <a:spcPct val="90000"/>
              </a:lnSpc>
              <a:defRPr sz="2500" b="1">
                <a:solidFill>
                  <a:srgbClr val="F0BD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Supervision</a:t>
            </a:r>
          </a:p>
        </p:txBody>
      </p:sp>
      <p:sp>
        <p:nvSpPr>
          <p:cNvPr id="478" name="TextBox 80"/>
          <p:cNvSpPr txBox="1"/>
          <p:nvPr/>
        </p:nvSpPr>
        <p:spPr>
          <a:xfrm>
            <a:off x="-1" y="6341292"/>
            <a:ext cx="3081756" cy="2691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indent="-342900" algn="ctr" defTabSz="1371600">
              <a:lnSpc>
                <a:spcPct val="90000"/>
              </a:lnSpc>
              <a:buSzPct val="100000"/>
              <a:buChar char="-"/>
              <a:defRPr sz="2700">
                <a:latin typeface="Tahoma"/>
                <a:ea typeface="Tahoma"/>
                <a:cs typeface="Tahoma"/>
                <a:sym typeface="Tahoma"/>
              </a:defRPr>
            </a:pPr>
            <a:r>
              <a:t>90% of centres do not hire paraprofessionals</a:t>
            </a:r>
          </a:p>
          <a:p>
            <a:pPr marL="342900" indent="-342900" algn="ctr" defTabSz="1371600">
              <a:lnSpc>
                <a:spcPct val="90000"/>
              </a:lnSpc>
              <a:buSzPct val="100000"/>
              <a:buChar char="-"/>
              <a:defRPr sz="2700">
                <a:latin typeface="Tahoma"/>
                <a:ea typeface="Tahoma"/>
                <a:cs typeface="Tahoma"/>
                <a:sym typeface="Tahoma"/>
              </a:defRPr>
            </a:pPr>
            <a:r>
              <a:t>34% are speech therapists </a:t>
            </a:r>
          </a:p>
          <a:p>
            <a:pPr marL="342900" indent="-342900" algn="ctr" defTabSz="1371600">
              <a:lnSpc>
                <a:spcPct val="90000"/>
              </a:lnSpc>
              <a:buSzPct val="100000"/>
              <a:buChar char="-"/>
              <a:defRPr sz="2700">
                <a:latin typeface="Tahoma"/>
                <a:ea typeface="Tahoma"/>
                <a:cs typeface="Tahoma"/>
                <a:sym typeface="Tahoma"/>
              </a:defRPr>
            </a:pPr>
            <a:r>
              <a:t>32% are spec ed</a:t>
            </a:r>
          </a:p>
        </p:txBody>
      </p:sp>
      <p:sp>
        <p:nvSpPr>
          <p:cNvPr id="479" name="TextBox 81"/>
          <p:cNvSpPr txBox="1"/>
          <p:nvPr/>
        </p:nvSpPr>
        <p:spPr>
          <a:xfrm>
            <a:off x="2263847" y="2838369"/>
            <a:ext cx="3081753" cy="1659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2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University degree - Unis in Skopje and Tetovo</a:t>
            </a:r>
          </a:p>
        </p:txBody>
      </p:sp>
      <p:sp>
        <p:nvSpPr>
          <p:cNvPr id="480" name="TextBox 82"/>
          <p:cNvSpPr txBox="1"/>
          <p:nvPr/>
        </p:nvSpPr>
        <p:spPr>
          <a:xfrm>
            <a:off x="5120061" y="6467659"/>
            <a:ext cx="3175219" cy="281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298322" indent="-298322" algn="ctr" defTabSz="1193291">
              <a:buSzPct val="100000"/>
              <a:buChar char="-"/>
              <a:defRPr sz="2500">
                <a:latin typeface="Tahoma"/>
                <a:ea typeface="Tahoma"/>
                <a:cs typeface="Tahoma"/>
                <a:sym typeface="Tahoma"/>
              </a:defRPr>
            </a:pPr>
            <a:r>
              <a:t>14% are not trained in-service</a:t>
            </a:r>
          </a:p>
          <a:p>
            <a:pPr marL="298322" indent="-298322" algn="ctr" defTabSz="1193291">
              <a:buSzPct val="100000"/>
              <a:buChar char="-"/>
              <a:defRPr sz="2500">
                <a:latin typeface="Tahoma"/>
                <a:ea typeface="Tahoma"/>
                <a:cs typeface="Tahoma"/>
                <a:sym typeface="Tahoma"/>
              </a:defRPr>
            </a:pPr>
            <a:r>
              <a:t>Most desired training are professionals workshops and one-on-one trainings</a:t>
            </a:r>
          </a:p>
        </p:txBody>
      </p:sp>
      <p:sp>
        <p:nvSpPr>
          <p:cNvPr id="481" name="TextBox 83"/>
          <p:cNvSpPr txBox="1"/>
          <p:nvPr/>
        </p:nvSpPr>
        <p:spPr>
          <a:xfrm>
            <a:off x="7619999" y="2560016"/>
            <a:ext cx="4343402" cy="192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indent="-342900" algn="ctr" defTabSz="1371600">
              <a:buSzPct val="100000"/>
              <a:buChar char="-"/>
              <a:defRPr sz="3100">
                <a:latin typeface="Tahoma"/>
                <a:ea typeface="Tahoma"/>
                <a:cs typeface="Tahoma"/>
                <a:sym typeface="Tahoma"/>
              </a:defRPr>
            </a:pPr>
            <a:r>
              <a:t>30% of staff satisfy standards for licensing </a:t>
            </a:r>
          </a:p>
          <a:p>
            <a:pPr marL="342900" indent="-342900" algn="ctr" defTabSz="1371600">
              <a:buSzPct val="100000"/>
              <a:buChar char="-"/>
              <a:defRPr sz="3100">
                <a:latin typeface="Tahoma"/>
                <a:ea typeface="Tahoma"/>
                <a:cs typeface="Tahoma"/>
                <a:sym typeface="Tahoma"/>
              </a:defRPr>
            </a:pPr>
            <a:r>
              <a:t>19% go through filed weekly</a:t>
            </a:r>
          </a:p>
        </p:txBody>
      </p:sp>
      <p:sp>
        <p:nvSpPr>
          <p:cNvPr id="482" name="TextBox 84"/>
          <p:cNvSpPr txBox="1"/>
          <p:nvPr/>
        </p:nvSpPr>
        <p:spPr>
          <a:xfrm>
            <a:off x="10896488" y="6479252"/>
            <a:ext cx="3460978" cy="2267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325754" indent="-325754" algn="ctr" defTabSz="1303019">
              <a:lnSpc>
                <a:spcPct val="90000"/>
              </a:lnSpc>
              <a:buSzPct val="100000"/>
              <a:buChar char="-"/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No certified ECI program</a:t>
            </a:r>
          </a:p>
          <a:p>
            <a:pPr marL="325754" indent="-325754" algn="ctr" defTabSz="1303019">
              <a:lnSpc>
                <a:spcPct val="90000"/>
              </a:lnSpc>
              <a:buSzPct val="100000"/>
              <a:buChar char="-"/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49% of centres have salary scales</a:t>
            </a:r>
          </a:p>
          <a:p>
            <a:pPr marL="325754" indent="-325754" algn="ctr" defTabSz="1303019">
              <a:lnSpc>
                <a:spcPct val="90000"/>
              </a:lnSpc>
              <a:buSzPct val="100000"/>
              <a:buChar char="-"/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54% career ladders</a:t>
            </a:r>
          </a:p>
        </p:txBody>
      </p:sp>
      <p:sp>
        <p:nvSpPr>
          <p:cNvPr id="483" name="TextBox 85"/>
          <p:cNvSpPr txBox="1"/>
          <p:nvPr/>
        </p:nvSpPr>
        <p:spPr>
          <a:xfrm>
            <a:off x="14237800" y="2698067"/>
            <a:ext cx="3081753" cy="194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lnSpc>
                <a:spcPct val="9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- 41% of centres are supervised</a:t>
            </a:r>
          </a:p>
        </p:txBody>
      </p:sp>
      <p:pic>
        <p:nvPicPr>
          <p:cNvPr id="484" name="Picture 18" descr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1752" y="6879580"/>
            <a:ext cx="859616" cy="86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icture 19" descr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4909" y="3142096"/>
            <a:ext cx="887048" cy="84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icture 20" descr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7465" y="6920737"/>
            <a:ext cx="896193" cy="78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icture 21" descr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5679" y="3119234"/>
            <a:ext cx="420663" cy="887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icture 22" descr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1038" y="6952739"/>
            <a:ext cx="896193" cy="72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icture 23" descr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604" y="3187818"/>
            <a:ext cx="896193" cy="749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animBg="1" advAuto="0"/>
      <p:bldP spid="439" grpId="0" animBg="1" advAuto="0"/>
      <p:bldP spid="441" grpId="0" animBg="1" advAuto="0"/>
      <p:bldP spid="445" grpId="0" animBg="1" advAuto="0"/>
      <p:bldP spid="449" grpId="0" animBg="1" advAuto="0"/>
      <p:bldP spid="453" grpId="0" animBg="1" advAuto="0"/>
      <p:bldP spid="457" grpId="0" animBg="1" advAuto="0"/>
      <p:bldP spid="461" grpId="0" animBg="1" advAuto="0"/>
      <p:bldP spid="465" grpId="0" animBg="1" advAuto="0"/>
      <p:bldP spid="466" grpId="0" animBg="1" advAuto="0"/>
      <p:bldP spid="467" grpId="0" animBg="1" advAuto="0"/>
      <p:bldP spid="468" grpId="0" animBg="1" advAuto="0"/>
      <p:bldP spid="469" grpId="0" animBg="1" advAuto="0"/>
      <p:bldP spid="470" grpId="0" animBg="1" advAuto="0"/>
      <p:bldP spid="471" grpId="0" animBg="1" advAuto="0"/>
      <p:bldP spid="472" grpId="0" animBg="1" advAuto="0"/>
      <p:bldP spid="473" grpId="0" animBg="1" advAuto="0"/>
      <p:bldP spid="474" grpId="0" animBg="1" advAuto="0"/>
      <p:bldP spid="475" grpId="0" animBg="1" advAuto="0"/>
      <p:bldP spid="476" grpId="0" animBg="1" advAuto="0"/>
      <p:bldP spid="477" grpId="0" animBg="1" advAuto="0"/>
      <p:bldP spid="478" grpId="0" animBg="1" advAuto="0"/>
      <p:bldP spid="479" grpId="0" animBg="1" advAuto="0"/>
      <p:bldP spid="480" grpId="0" animBg="1" advAuto="0"/>
      <p:bldP spid="481" grpId="0" animBg="1" advAuto="0"/>
      <p:bldP spid="482" grpId="0" animBg="1" advAuto="0"/>
      <p:bldP spid="483" grpId="0" animBg="1" advAuto="0"/>
      <p:bldP spid="484" grpId="0" animBg="1" advAuto="0"/>
      <p:bldP spid="485" grpId="0" animBg="1" advAuto="0"/>
      <p:bldP spid="486" grpId="0" animBg="1" advAuto="0"/>
      <p:bldP spid="487" grpId="0" animBg="1" advAuto="0"/>
      <p:bldP spid="488" grpId="0" animBg="1" advAuto="0"/>
      <p:bldP spid="48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492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96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493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97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498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99" name="TextBox 10"/>
          <p:cNvSpPr txBox="1"/>
          <p:nvPr/>
        </p:nvSpPr>
        <p:spPr>
          <a:xfrm>
            <a:off x="374333" y="156366"/>
            <a:ext cx="15263619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52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ECI programs, networking and inter-sectoral coordination</a:t>
            </a:r>
          </a:p>
        </p:txBody>
      </p:sp>
      <p:sp>
        <p:nvSpPr>
          <p:cNvPr id="500" name="Rectangle 57"/>
          <p:cNvSpPr/>
          <p:nvPr/>
        </p:nvSpPr>
        <p:spPr>
          <a:xfrm rot="20664792">
            <a:off x="13608626" y="3474975"/>
            <a:ext cx="3254978" cy="325497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1" name="Rectangle 56"/>
          <p:cNvSpPr/>
          <p:nvPr/>
        </p:nvSpPr>
        <p:spPr>
          <a:xfrm rot="456610">
            <a:off x="9717723" y="3524348"/>
            <a:ext cx="3254978" cy="325497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2" name="Rectangle 55"/>
          <p:cNvSpPr/>
          <p:nvPr/>
        </p:nvSpPr>
        <p:spPr>
          <a:xfrm rot="21019363">
            <a:off x="5679595" y="3463097"/>
            <a:ext cx="3254976" cy="325497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3" name="Rectangle 54"/>
          <p:cNvSpPr/>
          <p:nvPr/>
        </p:nvSpPr>
        <p:spPr>
          <a:xfrm rot="1004777">
            <a:off x="1418155" y="3431740"/>
            <a:ext cx="3254976" cy="325497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4" name="Rectangle 31"/>
          <p:cNvSpPr/>
          <p:nvPr/>
        </p:nvSpPr>
        <p:spPr>
          <a:xfrm rot="1004777">
            <a:off x="1361071" y="3263858"/>
            <a:ext cx="3254976" cy="325497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5" name="Rectangle 32"/>
          <p:cNvSpPr/>
          <p:nvPr/>
        </p:nvSpPr>
        <p:spPr>
          <a:xfrm rot="1004777">
            <a:off x="1751458" y="3608108"/>
            <a:ext cx="2582398" cy="2206889"/>
          </a:xfrm>
          <a:prstGeom prst="rect">
            <a:avLst/>
          </a:prstGeom>
          <a:solidFill>
            <a:srgbClr val="C48712">
              <a:alpha val="529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06" name="Freeform 12"/>
          <p:cNvSpPr/>
          <p:nvPr/>
        </p:nvSpPr>
        <p:spPr>
          <a:xfrm>
            <a:off x="0" y="2309815"/>
            <a:ext cx="18288002" cy="657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3" extrusionOk="0">
                <a:moveTo>
                  <a:pt x="20" y="0"/>
                </a:moveTo>
                <a:cubicBezTo>
                  <a:pt x="20" y="0"/>
                  <a:pt x="5290" y="19237"/>
                  <a:pt x="10900" y="18972"/>
                </a:cubicBezTo>
                <a:cubicBezTo>
                  <a:pt x="15984" y="18731"/>
                  <a:pt x="20740" y="3345"/>
                  <a:pt x="21588" y="463"/>
                </a:cubicBezTo>
                <a:lnTo>
                  <a:pt x="21600" y="420"/>
                </a:lnTo>
                <a:lnTo>
                  <a:pt x="21600" y="4067"/>
                </a:lnTo>
                <a:lnTo>
                  <a:pt x="21569" y="4162"/>
                </a:lnTo>
                <a:cubicBezTo>
                  <a:pt x="20005" y="8921"/>
                  <a:pt x="15412" y="21600"/>
                  <a:pt x="10910" y="21492"/>
                </a:cubicBezTo>
                <a:cubicBezTo>
                  <a:pt x="6234" y="21380"/>
                  <a:pt x="1447" y="7857"/>
                  <a:pt x="65" y="3633"/>
                </a:cubicBezTo>
                <a:lnTo>
                  <a:pt x="0" y="3432"/>
                </a:lnTo>
                <a:lnTo>
                  <a:pt x="0" y="107"/>
                </a:lnTo>
                <a:lnTo>
                  <a:pt x="20" y="0"/>
                </a:lnTo>
                <a:close/>
              </a:path>
            </a:pathLst>
          </a:cu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510" name="Group 15"/>
          <p:cNvGrpSpPr/>
          <p:nvPr/>
        </p:nvGrpSpPr>
        <p:grpSpPr>
          <a:xfrm>
            <a:off x="2019427" y="1623549"/>
            <a:ext cx="955426" cy="2025107"/>
            <a:chOff x="0" y="0"/>
            <a:chExt cx="955424" cy="2025105"/>
          </a:xfrm>
        </p:grpSpPr>
        <p:sp>
          <p:nvSpPr>
            <p:cNvPr id="507" name="Freeform 16"/>
            <p:cNvSpPr/>
            <p:nvPr/>
          </p:nvSpPr>
          <p:spPr>
            <a:xfrm rot="20740820">
              <a:off x="84604" y="48292"/>
              <a:ext cx="484095" cy="744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08" name="Freeform 17"/>
            <p:cNvSpPr/>
            <p:nvPr/>
          </p:nvSpPr>
          <p:spPr>
            <a:xfrm rot="20740820">
              <a:off x="327789" y="762694"/>
              <a:ext cx="484095" cy="122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09" name="Freeform 18"/>
            <p:cNvSpPr/>
            <p:nvPr/>
          </p:nvSpPr>
          <p:spPr>
            <a:xfrm rot="20740820">
              <a:off x="119798" y="734465"/>
              <a:ext cx="561805" cy="5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solidFill>
              <a:srgbClr val="1F497D"/>
            </a:solidFill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sp>
        <p:nvSpPr>
          <p:cNvPr id="511" name="Rectangle 35"/>
          <p:cNvSpPr/>
          <p:nvPr/>
        </p:nvSpPr>
        <p:spPr>
          <a:xfrm rot="21019363">
            <a:off x="5576560" y="3413350"/>
            <a:ext cx="3254975" cy="325497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12" name="Rectangle 36"/>
          <p:cNvSpPr/>
          <p:nvPr/>
        </p:nvSpPr>
        <p:spPr>
          <a:xfrm rot="21019363">
            <a:off x="5881284" y="3752312"/>
            <a:ext cx="2582398" cy="2206889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13" name="Rectangle 38"/>
          <p:cNvSpPr/>
          <p:nvPr/>
        </p:nvSpPr>
        <p:spPr>
          <a:xfrm rot="456610">
            <a:off x="9593329" y="3385172"/>
            <a:ext cx="3254976" cy="325497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14" name="Rectangle 39"/>
          <p:cNvSpPr/>
          <p:nvPr/>
        </p:nvSpPr>
        <p:spPr>
          <a:xfrm rot="456610">
            <a:off x="9954483" y="3723113"/>
            <a:ext cx="2582397" cy="2206889"/>
          </a:xfrm>
          <a:prstGeom prst="rect">
            <a:avLst/>
          </a:prstGeom>
          <a:solidFill>
            <a:srgbClr val="8883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15" name="Rectangle 41"/>
          <p:cNvSpPr/>
          <p:nvPr/>
        </p:nvSpPr>
        <p:spPr>
          <a:xfrm rot="20664792">
            <a:off x="13694830" y="3286321"/>
            <a:ext cx="3254978" cy="325497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16" name="Rectangle 42"/>
          <p:cNvSpPr/>
          <p:nvPr/>
        </p:nvSpPr>
        <p:spPr>
          <a:xfrm rot="20664792">
            <a:off x="13980670" y="3629516"/>
            <a:ext cx="2582397" cy="2206889"/>
          </a:xfrm>
          <a:prstGeom prst="rect">
            <a:avLst/>
          </a:prstGeom>
          <a:solidFill>
            <a:srgbClr val="FD750F">
              <a:alpha val="44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520" name="Group 19"/>
          <p:cNvGrpSpPr/>
          <p:nvPr/>
        </p:nvGrpSpPr>
        <p:grpSpPr>
          <a:xfrm>
            <a:off x="6518673" y="1655557"/>
            <a:ext cx="561806" cy="1966470"/>
            <a:chOff x="0" y="0"/>
            <a:chExt cx="561805" cy="1966469"/>
          </a:xfrm>
        </p:grpSpPr>
        <p:sp>
          <p:nvSpPr>
            <p:cNvPr id="517" name="Freeform 20"/>
            <p:cNvSpPr/>
            <p:nvPr/>
          </p:nvSpPr>
          <p:spPr>
            <a:xfrm>
              <a:off x="51000" y="0"/>
              <a:ext cx="484096" cy="74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18" name="Freeform 21"/>
            <p:cNvSpPr/>
            <p:nvPr/>
          </p:nvSpPr>
          <p:spPr>
            <a:xfrm>
              <a:off x="51000" y="744949"/>
              <a:ext cx="484096" cy="122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19" name="Freeform 22"/>
            <p:cNvSpPr/>
            <p:nvPr/>
          </p:nvSpPr>
          <p:spPr>
            <a:xfrm>
              <a:off x="-1" y="693948"/>
              <a:ext cx="561806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solidFill>
              <a:srgbClr val="1F497D"/>
            </a:solidFill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524" name="Group 23"/>
          <p:cNvGrpSpPr/>
          <p:nvPr/>
        </p:nvGrpSpPr>
        <p:grpSpPr>
          <a:xfrm>
            <a:off x="10325987" y="1628809"/>
            <a:ext cx="900672" cy="2024697"/>
            <a:chOff x="-1" y="0"/>
            <a:chExt cx="900671" cy="2024695"/>
          </a:xfrm>
        </p:grpSpPr>
        <p:sp>
          <p:nvSpPr>
            <p:cNvPr id="521" name="Freeform 24"/>
            <p:cNvSpPr/>
            <p:nvPr/>
          </p:nvSpPr>
          <p:spPr>
            <a:xfrm rot="754603">
              <a:off x="341278" y="43767"/>
              <a:ext cx="484095" cy="74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22" name="Freeform 25"/>
            <p:cNvSpPr/>
            <p:nvPr/>
          </p:nvSpPr>
          <p:spPr>
            <a:xfrm rot="754603">
              <a:off x="127182" y="765124"/>
              <a:ext cx="484095" cy="1221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23" name="Freeform 26"/>
            <p:cNvSpPr/>
            <p:nvPr/>
          </p:nvSpPr>
          <p:spPr>
            <a:xfrm rot="754603">
              <a:off x="215016" y="726745"/>
              <a:ext cx="561805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solidFill>
              <a:srgbClr val="1F497D"/>
            </a:solidFill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528" name="Group 27"/>
          <p:cNvGrpSpPr/>
          <p:nvPr/>
        </p:nvGrpSpPr>
        <p:grpSpPr>
          <a:xfrm>
            <a:off x="14460019" y="1587136"/>
            <a:ext cx="862299" cy="2023317"/>
            <a:chOff x="0" y="0"/>
            <a:chExt cx="862298" cy="2023315"/>
          </a:xfrm>
        </p:grpSpPr>
        <p:sp>
          <p:nvSpPr>
            <p:cNvPr id="525" name="Freeform 28"/>
            <p:cNvSpPr/>
            <p:nvPr/>
          </p:nvSpPr>
          <p:spPr>
            <a:xfrm rot="20917751">
              <a:off x="68685" y="40410"/>
              <a:ext cx="484096" cy="74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59"/>
                  </a:moveTo>
                  <a:cubicBezTo>
                    <a:pt x="21600" y="1332"/>
                    <a:pt x="19561" y="0"/>
                    <a:pt x="17069" y="0"/>
                  </a:cubicBezTo>
                  <a:cubicBezTo>
                    <a:pt x="4531" y="0"/>
                    <a:pt x="4531" y="0"/>
                    <a:pt x="4531" y="0"/>
                  </a:cubicBezTo>
                  <a:cubicBezTo>
                    <a:pt x="2039" y="0"/>
                    <a:pt x="0" y="1332"/>
                    <a:pt x="0" y="295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lnTo>
                    <a:pt x="21600" y="2959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26" name="Freeform 29"/>
            <p:cNvSpPr/>
            <p:nvPr/>
          </p:nvSpPr>
          <p:spPr>
            <a:xfrm rot="20917751">
              <a:off x="262537" y="766060"/>
              <a:ext cx="484096" cy="122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9795"/>
                    <a:pt x="0" y="19795"/>
                    <a:pt x="0" y="19795"/>
                  </a:cubicBezTo>
                  <a:cubicBezTo>
                    <a:pt x="0" y="20788"/>
                    <a:pt x="2039" y="21600"/>
                    <a:pt x="4531" y="21600"/>
                  </a:cubicBezTo>
                  <a:cubicBezTo>
                    <a:pt x="17069" y="21600"/>
                    <a:pt x="17069" y="21600"/>
                    <a:pt x="17069" y="21600"/>
                  </a:cubicBezTo>
                  <a:cubicBezTo>
                    <a:pt x="19561" y="21600"/>
                    <a:pt x="21600" y="20788"/>
                    <a:pt x="21600" y="19795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F497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527" name="Freeform 30"/>
            <p:cNvSpPr/>
            <p:nvPr/>
          </p:nvSpPr>
          <p:spPr>
            <a:xfrm rot="20917751">
              <a:off x="86331" y="729943"/>
              <a:ext cx="561806" cy="51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extrusionOk="0">
                  <a:moveTo>
                    <a:pt x="0" y="21600"/>
                  </a:moveTo>
                  <a:cubicBezTo>
                    <a:pt x="17903" y="21600"/>
                    <a:pt x="17903" y="21600"/>
                    <a:pt x="17903" y="21600"/>
                  </a:cubicBezTo>
                  <a:cubicBezTo>
                    <a:pt x="19330" y="21600"/>
                    <a:pt x="20822" y="16560"/>
                    <a:pt x="21211" y="10800"/>
                  </a:cubicBezTo>
                  <a:cubicBezTo>
                    <a:pt x="21600" y="5040"/>
                    <a:pt x="21600" y="0"/>
                    <a:pt x="21211" y="0"/>
                  </a:cubicBezTo>
                  <a:cubicBezTo>
                    <a:pt x="20822" y="0"/>
                    <a:pt x="20497" y="0"/>
                    <a:pt x="20497" y="0"/>
                  </a:cubicBezTo>
                </a:path>
              </a:pathLst>
            </a:custGeom>
            <a:solidFill>
              <a:srgbClr val="1F497D"/>
            </a:solidFill>
            <a:ln w="52388" cap="flat">
              <a:solidFill>
                <a:srgbClr val="A7A9A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sp>
        <p:nvSpPr>
          <p:cNvPr id="529" name="TextBox 43"/>
          <p:cNvSpPr txBox="1"/>
          <p:nvPr/>
        </p:nvSpPr>
        <p:spPr>
          <a:xfrm rot="1087755">
            <a:off x="1351673" y="5985107"/>
            <a:ext cx="2594933" cy="464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371600">
              <a:lnSpc>
                <a:spcPct val="90000"/>
              </a:lnSpc>
              <a:defRPr sz="2500" b="1">
                <a:solidFill>
                  <a:srgbClr val="1F497D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ECI programs</a:t>
            </a:r>
          </a:p>
        </p:txBody>
      </p:sp>
      <p:sp>
        <p:nvSpPr>
          <p:cNvPr id="530" name="TextBox 44"/>
          <p:cNvSpPr txBox="1"/>
          <p:nvPr/>
        </p:nvSpPr>
        <p:spPr>
          <a:xfrm rot="20991744">
            <a:off x="6318818" y="5969484"/>
            <a:ext cx="2502887" cy="53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371600">
              <a:defRPr sz="3000" b="1">
                <a:solidFill>
                  <a:srgbClr val="1F497D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Monitoring</a:t>
            </a:r>
          </a:p>
        </p:txBody>
      </p:sp>
      <p:sp>
        <p:nvSpPr>
          <p:cNvPr id="531" name="TextBox 45"/>
          <p:cNvSpPr txBox="1"/>
          <p:nvPr/>
        </p:nvSpPr>
        <p:spPr>
          <a:xfrm rot="483135">
            <a:off x="9957736" y="6090737"/>
            <a:ext cx="2668099" cy="56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371600">
              <a:defRPr sz="3000" b="1">
                <a:solidFill>
                  <a:srgbClr val="1F497D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Networking</a:t>
            </a:r>
          </a:p>
        </p:txBody>
      </p:sp>
      <p:sp>
        <p:nvSpPr>
          <p:cNvPr id="532" name="TextBox 46"/>
          <p:cNvSpPr txBox="1"/>
          <p:nvPr/>
        </p:nvSpPr>
        <p:spPr>
          <a:xfrm rot="20668138">
            <a:off x="14205266" y="5824301"/>
            <a:ext cx="2939586" cy="664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275588">
              <a:lnSpc>
                <a:spcPct val="80000"/>
              </a:lnSpc>
              <a:defRPr sz="2300" b="1">
                <a:solidFill>
                  <a:srgbClr val="1F497D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Inter-sectoral coordination</a:t>
            </a:r>
          </a:p>
        </p:txBody>
      </p:sp>
      <p:sp>
        <p:nvSpPr>
          <p:cNvPr id="533" name="TextBox 58"/>
          <p:cNvSpPr txBox="1"/>
          <p:nvPr/>
        </p:nvSpPr>
        <p:spPr>
          <a:xfrm>
            <a:off x="1038480" y="7523759"/>
            <a:ext cx="3352615" cy="147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No official ECI procedures or standards.</a:t>
            </a:r>
          </a:p>
        </p:txBody>
      </p:sp>
      <p:sp>
        <p:nvSpPr>
          <p:cNvPr id="534" name="TextBox 59"/>
          <p:cNvSpPr txBox="1"/>
          <p:nvPr/>
        </p:nvSpPr>
        <p:spPr>
          <a:xfrm>
            <a:off x="5429174" y="7011734"/>
            <a:ext cx="3352616" cy="2496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No external monitoring. </a:t>
            </a:r>
          </a:p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39% of centres have internal monitoring. </a:t>
            </a:r>
          </a:p>
        </p:txBody>
      </p:sp>
      <p:sp>
        <p:nvSpPr>
          <p:cNvPr id="535" name="TextBox 60"/>
          <p:cNvSpPr txBox="1"/>
          <p:nvPr/>
        </p:nvSpPr>
        <p:spPr>
          <a:xfrm>
            <a:off x="9419935" y="7523759"/>
            <a:ext cx="3352615" cy="147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No coalition or network of ECI providers.</a:t>
            </a:r>
          </a:p>
        </p:txBody>
      </p:sp>
      <p:sp>
        <p:nvSpPr>
          <p:cNvPr id="536" name="TextBox 61"/>
          <p:cNvSpPr txBox="1"/>
          <p:nvPr/>
        </p:nvSpPr>
        <p:spPr>
          <a:xfrm>
            <a:off x="14404728" y="6964829"/>
            <a:ext cx="3352616" cy="257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26% of centres work with clinical centres. </a:t>
            </a:r>
          </a:p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43% work with kindergartens and schools. </a:t>
            </a:r>
          </a:p>
        </p:txBody>
      </p:sp>
      <p:pic>
        <p:nvPicPr>
          <p:cNvPr id="537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616" y="3940612"/>
            <a:ext cx="1863501" cy="170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282" y="4071051"/>
            <a:ext cx="1812449" cy="1632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5605" y="3848100"/>
            <a:ext cx="1693454" cy="1780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089" y="3890760"/>
            <a:ext cx="1645412" cy="1702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00"/>
                            </p:stCondLst>
                            <p:childTnLst>
                              <p:par>
                                <p:cTn id="34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400"/>
                            </p:stCondLst>
                            <p:childTnLst>
                              <p:par>
                                <p:cTn id="42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 animBg="1" advAuto="0"/>
      <p:bldP spid="498" grpId="0" animBg="1" advAuto="0"/>
      <p:bldP spid="500" grpId="0" animBg="1" advAuto="0"/>
      <p:bldP spid="501" grpId="0" animBg="1" advAuto="0"/>
      <p:bldP spid="502" grpId="0" animBg="1" advAuto="0"/>
      <p:bldP spid="503" grpId="0" animBg="1" advAuto="0"/>
      <p:bldP spid="504" grpId="0" animBg="1" advAuto="0"/>
      <p:bldP spid="505" grpId="0" animBg="1" advAuto="0"/>
      <p:bldP spid="506" grpId="0" animBg="1" advAuto="0"/>
      <p:bldP spid="510" grpId="0" animBg="1" advAuto="0"/>
      <p:bldP spid="511" grpId="0" animBg="1" advAuto="0"/>
      <p:bldP spid="512" grpId="0" animBg="1" advAuto="0"/>
      <p:bldP spid="513" grpId="0" animBg="1" advAuto="0"/>
      <p:bldP spid="514" grpId="0" animBg="1" advAuto="0"/>
      <p:bldP spid="515" grpId="0" animBg="1" advAuto="0"/>
      <p:bldP spid="516" grpId="0" animBg="1" advAuto="0"/>
      <p:bldP spid="520" grpId="0" animBg="1" advAuto="0"/>
      <p:bldP spid="524" grpId="0" animBg="1" advAuto="0"/>
      <p:bldP spid="528" grpId="0" animBg="1" advAuto="0"/>
      <p:bldP spid="529" grpId="0" animBg="1" advAuto="0"/>
      <p:bldP spid="530" grpId="0" animBg="1" advAuto="0"/>
      <p:bldP spid="531" grpId="0" animBg="1" advAuto="0"/>
      <p:bldP spid="532" grpId="0" animBg="1" advAuto="0"/>
      <p:bldP spid="533" grpId="0" animBg="1" advAuto="0"/>
      <p:bldP spid="534" grpId="0" animBg="1" advAuto="0"/>
      <p:bldP spid="535" grpId="0" animBg="1" advAuto="0"/>
      <p:bldP spid="536" grpId="0" animBg="1" advAuto="0"/>
      <p:bldP spid="537" grpId="0" animBg="1" advAuto="0"/>
      <p:bldP spid="538" grpId="0" animBg="1" advAuto="0"/>
      <p:bldP spid="539" grpId="0" animBg="1" advAuto="0"/>
      <p:bldP spid="540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543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47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544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48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549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50" name="TextBox 10"/>
          <p:cNvSpPr txBox="1"/>
          <p:nvPr/>
        </p:nvSpPr>
        <p:spPr>
          <a:xfrm>
            <a:off x="374333" y="379391"/>
            <a:ext cx="15263619" cy="122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7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Cost-benefit analysis</a:t>
            </a:r>
          </a:p>
        </p:txBody>
      </p:sp>
      <p:grpSp>
        <p:nvGrpSpPr>
          <p:cNvPr id="555" name="Group 46"/>
          <p:cNvGrpSpPr/>
          <p:nvPr/>
        </p:nvGrpSpPr>
        <p:grpSpPr>
          <a:xfrm>
            <a:off x="4117138" y="3722495"/>
            <a:ext cx="4953516" cy="859639"/>
            <a:chOff x="-1" y="0"/>
            <a:chExt cx="4953514" cy="859637"/>
          </a:xfrm>
        </p:grpSpPr>
        <p:grpSp>
          <p:nvGrpSpPr>
            <p:cNvPr id="553" name="Picture 47"/>
            <p:cNvGrpSpPr/>
            <p:nvPr/>
          </p:nvGrpSpPr>
          <p:grpSpPr>
            <a:xfrm>
              <a:off x="-2" y="114209"/>
              <a:ext cx="4253429" cy="745428"/>
              <a:chOff x="0" y="0"/>
              <a:chExt cx="4253428" cy="745427"/>
            </a:xfrm>
          </p:grpSpPr>
          <p:sp>
            <p:nvSpPr>
              <p:cNvPr id="551" name="Rectangle"/>
              <p:cNvSpPr/>
              <p:nvPr/>
            </p:nvSpPr>
            <p:spPr>
              <a:xfrm>
                <a:off x="0" y="0"/>
                <a:ext cx="4253426" cy="745428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pic>
            <p:nvPicPr>
              <p:cNvPr id="552" name="image37.png" descr="image37.png"/>
              <p:cNvPicPr>
                <a:picLocks noChangeAspect="1"/>
              </p:cNvPicPr>
              <p:nvPr/>
            </p:nvPicPr>
            <p:blipFill>
              <a:blip r:embed="rId5"/>
              <a:srcRect l="6641" t="34861" r="60937" b="50138"/>
              <a:stretch>
                <a:fillRect/>
              </a:stretch>
            </p:blipFill>
            <p:spPr>
              <a:xfrm>
                <a:off x="-1" y="0"/>
                <a:ext cx="4253429" cy="745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4" name="Rectangle 48"/>
            <p:cNvSpPr/>
            <p:nvPr/>
          </p:nvSpPr>
          <p:spPr>
            <a:xfrm>
              <a:off x="295780" y="-1"/>
              <a:ext cx="4657734" cy="598343"/>
            </a:xfrm>
            <a:prstGeom prst="rect">
              <a:avLst/>
            </a:prstGeom>
            <a:solidFill>
              <a:srgbClr val="7AA0B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lnSpc>
                  <a:spcPct val="90000"/>
                </a:lnSpc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560" name="Group 49"/>
          <p:cNvGrpSpPr/>
          <p:nvPr/>
        </p:nvGrpSpPr>
        <p:grpSpPr>
          <a:xfrm>
            <a:off x="4117138" y="6103889"/>
            <a:ext cx="4953516" cy="859640"/>
            <a:chOff x="-1" y="-1"/>
            <a:chExt cx="4953514" cy="859639"/>
          </a:xfrm>
        </p:grpSpPr>
        <p:grpSp>
          <p:nvGrpSpPr>
            <p:cNvPr id="558" name="Picture 50"/>
            <p:cNvGrpSpPr/>
            <p:nvPr/>
          </p:nvGrpSpPr>
          <p:grpSpPr>
            <a:xfrm>
              <a:off x="-2" y="114209"/>
              <a:ext cx="4253429" cy="745430"/>
              <a:chOff x="0" y="0"/>
              <a:chExt cx="4253428" cy="745428"/>
            </a:xfrm>
          </p:grpSpPr>
          <p:sp>
            <p:nvSpPr>
              <p:cNvPr id="556" name="Rectangle"/>
              <p:cNvSpPr/>
              <p:nvPr/>
            </p:nvSpPr>
            <p:spPr>
              <a:xfrm>
                <a:off x="0" y="-1"/>
                <a:ext cx="4253426" cy="745429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pic>
            <p:nvPicPr>
              <p:cNvPr id="557" name="image37.png" descr="image37.png"/>
              <p:cNvPicPr>
                <a:picLocks noChangeAspect="1"/>
              </p:cNvPicPr>
              <p:nvPr/>
            </p:nvPicPr>
            <p:blipFill>
              <a:blip r:embed="rId5"/>
              <a:srcRect l="6641" t="34861" r="60937" b="50138"/>
              <a:stretch>
                <a:fillRect/>
              </a:stretch>
            </p:blipFill>
            <p:spPr>
              <a:xfrm>
                <a:off x="-1" y="0"/>
                <a:ext cx="4253429" cy="7454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9" name="Rectangle 51"/>
            <p:cNvSpPr/>
            <p:nvPr/>
          </p:nvSpPr>
          <p:spPr>
            <a:xfrm>
              <a:off x="295780" y="-2"/>
              <a:ext cx="4657734" cy="598345"/>
            </a:xfrm>
            <a:prstGeom prst="rect">
              <a:avLst/>
            </a:prstGeom>
            <a:solidFill>
              <a:srgbClr val="7AA0B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lnSpc>
                  <a:spcPct val="90000"/>
                </a:lnSpc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sp>
        <p:nvSpPr>
          <p:cNvPr id="561" name="Rounded Rectangle 36"/>
          <p:cNvSpPr/>
          <p:nvPr/>
        </p:nvSpPr>
        <p:spPr>
          <a:xfrm rot="5400000">
            <a:off x="5195337" y="5525199"/>
            <a:ext cx="7755902" cy="71441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lnSpc>
                <a:spcPct val="80000"/>
              </a:lnSpc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566" name="Group 15"/>
          <p:cNvGrpSpPr/>
          <p:nvPr/>
        </p:nvGrpSpPr>
        <p:grpSpPr>
          <a:xfrm>
            <a:off x="9109001" y="2666648"/>
            <a:ext cx="4953516" cy="859639"/>
            <a:chOff x="0" y="0"/>
            <a:chExt cx="4953514" cy="859638"/>
          </a:xfrm>
        </p:grpSpPr>
        <p:grpSp>
          <p:nvGrpSpPr>
            <p:cNvPr id="564" name="Picture 38"/>
            <p:cNvGrpSpPr/>
            <p:nvPr/>
          </p:nvGrpSpPr>
          <p:grpSpPr>
            <a:xfrm>
              <a:off x="700085" y="114210"/>
              <a:ext cx="4253430" cy="745429"/>
              <a:chOff x="-1" y="0"/>
              <a:chExt cx="4253429" cy="745427"/>
            </a:xfrm>
          </p:grpSpPr>
          <p:sp>
            <p:nvSpPr>
              <p:cNvPr id="562" name="Rectangle"/>
              <p:cNvSpPr/>
              <p:nvPr/>
            </p:nvSpPr>
            <p:spPr>
              <a:xfrm flipH="1">
                <a:off x="-1" y="-1"/>
                <a:ext cx="4253429" cy="745429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pic>
            <p:nvPicPr>
              <p:cNvPr id="563" name="image37.png" descr="image37.png"/>
              <p:cNvPicPr>
                <a:picLocks noChangeAspect="1"/>
              </p:cNvPicPr>
              <p:nvPr/>
            </p:nvPicPr>
            <p:blipFill>
              <a:blip r:embed="rId5"/>
              <a:srcRect l="6641" t="34861" r="60937" b="50136"/>
              <a:stretch>
                <a:fillRect/>
              </a:stretch>
            </p:blipFill>
            <p:spPr>
              <a:xfrm flipH="1">
                <a:off x="-2" y="0"/>
                <a:ext cx="4253430" cy="745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65" name="Rectangle 37"/>
            <p:cNvSpPr/>
            <p:nvPr/>
          </p:nvSpPr>
          <p:spPr>
            <a:xfrm flipH="1">
              <a:off x="-1" y="0"/>
              <a:ext cx="4657734" cy="598345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lnSpc>
                  <a:spcPct val="90000"/>
                </a:lnSpc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571" name="Group 40"/>
          <p:cNvGrpSpPr/>
          <p:nvPr/>
        </p:nvGrpSpPr>
        <p:grpSpPr>
          <a:xfrm>
            <a:off x="9109001" y="5047960"/>
            <a:ext cx="4953516" cy="859639"/>
            <a:chOff x="0" y="0"/>
            <a:chExt cx="4953514" cy="859638"/>
          </a:xfrm>
        </p:grpSpPr>
        <p:grpSp>
          <p:nvGrpSpPr>
            <p:cNvPr id="569" name="Picture 41"/>
            <p:cNvGrpSpPr/>
            <p:nvPr/>
          </p:nvGrpSpPr>
          <p:grpSpPr>
            <a:xfrm>
              <a:off x="700085" y="114210"/>
              <a:ext cx="4253430" cy="745429"/>
              <a:chOff x="-1" y="0"/>
              <a:chExt cx="4253429" cy="745427"/>
            </a:xfrm>
          </p:grpSpPr>
          <p:sp>
            <p:nvSpPr>
              <p:cNvPr id="567" name="Rectangle"/>
              <p:cNvSpPr/>
              <p:nvPr/>
            </p:nvSpPr>
            <p:spPr>
              <a:xfrm flipH="1">
                <a:off x="-1" y="-1"/>
                <a:ext cx="4253429" cy="745429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pic>
            <p:nvPicPr>
              <p:cNvPr id="568" name="image37.png" descr="image37.png"/>
              <p:cNvPicPr>
                <a:picLocks noChangeAspect="1"/>
              </p:cNvPicPr>
              <p:nvPr/>
            </p:nvPicPr>
            <p:blipFill>
              <a:blip r:embed="rId5"/>
              <a:srcRect l="6641" t="34861" r="60937" b="50136"/>
              <a:stretch>
                <a:fillRect/>
              </a:stretch>
            </p:blipFill>
            <p:spPr>
              <a:xfrm flipH="1">
                <a:off x="-2" y="0"/>
                <a:ext cx="4253430" cy="745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70" name="Rectangle 42"/>
            <p:cNvSpPr/>
            <p:nvPr/>
          </p:nvSpPr>
          <p:spPr>
            <a:xfrm flipH="1">
              <a:off x="-1" y="0"/>
              <a:ext cx="4657734" cy="598345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lnSpc>
                  <a:spcPct val="90000"/>
                </a:lnSpc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576" name="Group 43"/>
          <p:cNvGrpSpPr/>
          <p:nvPr/>
        </p:nvGrpSpPr>
        <p:grpSpPr>
          <a:xfrm>
            <a:off x="9109001" y="7429599"/>
            <a:ext cx="4953516" cy="859639"/>
            <a:chOff x="0" y="0"/>
            <a:chExt cx="4953514" cy="859637"/>
          </a:xfrm>
        </p:grpSpPr>
        <p:grpSp>
          <p:nvGrpSpPr>
            <p:cNvPr id="574" name="Picture 44"/>
            <p:cNvGrpSpPr/>
            <p:nvPr/>
          </p:nvGrpSpPr>
          <p:grpSpPr>
            <a:xfrm>
              <a:off x="700085" y="114210"/>
              <a:ext cx="4253430" cy="745428"/>
              <a:chOff x="-1" y="0"/>
              <a:chExt cx="4253429" cy="745426"/>
            </a:xfrm>
          </p:grpSpPr>
          <p:sp>
            <p:nvSpPr>
              <p:cNvPr id="572" name="Rectangle"/>
              <p:cNvSpPr/>
              <p:nvPr/>
            </p:nvSpPr>
            <p:spPr>
              <a:xfrm flipH="1">
                <a:off x="-1" y="-1"/>
                <a:ext cx="4253429" cy="74542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pic>
            <p:nvPicPr>
              <p:cNvPr id="573" name="image37.png" descr="image37.png"/>
              <p:cNvPicPr>
                <a:picLocks noChangeAspect="1"/>
              </p:cNvPicPr>
              <p:nvPr/>
            </p:nvPicPr>
            <p:blipFill>
              <a:blip r:embed="rId5"/>
              <a:srcRect l="6641" t="34861" r="60937" b="50136"/>
              <a:stretch>
                <a:fillRect/>
              </a:stretch>
            </p:blipFill>
            <p:spPr>
              <a:xfrm flipH="1">
                <a:off x="-2" y="0"/>
                <a:ext cx="4253430" cy="745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75" name="Rectangle 45"/>
            <p:cNvSpPr/>
            <p:nvPr/>
          </p:nvSpPr>
          <p:spPr>
            <a:xfrm flipH="1">
              <a:off x="-1" y="-1"/>
              <a:ext cx="4657734" cy="598345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lnSpc>
                  <a:spcPct val="90000"/>
                </a:lnSpc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584" name="Group 66"/>
          <p:cNvGrpSpPr/>
          <p:nvPr/>
        </p:nvGrpSpPr>
        <p:grpSpPr>
          <a:xfrm>
            <a:off x="9037561" y="2572267"/>
            <a:ext cx="4649898" cy="784841"/>
            <a:chOff x="-2" y="-2"/>
            <a:chExt cx="4649896" cy="784840"/>
          </a:xfrm>
        </p:grpSpPr>
        <p:grpSp>
          <p:nvGrpSpPr>
            <p:cNvPr id="579" name="TextBox 64"/>
            <p:cNvGrpSpPr/>
            <p:nvPr/>
          </p:nvGrpSpPr>
          <p:grpSpPr>
            <a:xfrm>
              <a:off x="1203459" y="49468"/>
              <a:ext cx="3446436" cy="600174"/>
              <a:chOff x="0" y="0"/>
              <a:chExt cx="3446434" cy="600172"/>
            </a:xfrm>
          </p:grpSpPr>
          <p:sp>
            <p:nvSpPr>
              <p:cNvPr id="577" name="Rectangle"/>
              <p:cNvSpPr/>
              <p:nvPr/>
            </p:nvSpPr>
            <p:spPr>
              <a:xfrm>
                <a:off x="-1" y="-1"/>
                <a:ext cx="3446436" cy="600173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3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578" name="93%"/>
              <p:cNvSpPr txBox="1"/>
              <p:nvPr/>
            </p:nvSpPr>
            <p:spPr>
              <a:xfrm>
                <a:off x="-1" y="-1"/>
                <a:ext cx="3446436" cy="600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>
                <a:lvl1pPr algn="ctr" defTabSz="1371600">
                  <a:defRPr sz="3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93%</a:t>
                </a:r>
              </a:p>
            </p:txBody>
          </p:sp>
        </p:grpSp>
        <p:grpSp>
          <p:nvGrpSpPr>
            <p:cNvPr id="582" name="TextBox 65"/>
            <p:cNvGrpSpPr/>
            <p:nvPr/>
          </p:nvGrpSpPr>
          <p:grpSpPr>
            <a:xfrm>
              <a:off x="-3" y="-3"/>
              <a:ext cx="903630" cy="784841"/>
              <a:chOff x="-1" y="-1"/>
              <a:chExt cx="903629" cy="784840"/>
            </a:xfrm>
          </p:grpSpPr>
          <p:sp>
            <p:nvSpPr>
              <p:cNvPr id="580" name="Rectangle"/>
              <p:cNvSpPr/>
              <p:nvPr/>
            </p:nvSpPr>
            <p:spPr>
              <a:xfrm>
                <a:off x="-2" y="-2"/>
                <a:ext cx="903631" cy="784841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581" name="01"/>
              <p:cNvSpPr txBox="1"/>
              <p:nvPr/>
            </p:nvSpPr>
            <p:spPr>
              <a:xfrm>
                <a:off x="-2" y="-2"/>
                <a:ext cx="903631" cy="784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>
                <a:lvl1pPr algn="ctr" defTabSz="1371600">
                  <a:defRPr sz="42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01</a:t>
                </a:r>
              </a:p>
            </p:txBody>
          </p:sp>
        </p:grpSp>
        <p:sp>
          <p:nvSpPr>
            <p:cNvPr id="583" name="Straight Connector 39"/>
            <p:cNvSpPr/>
            <p:nvPr/>
          </p:nvSpPr>
          <p:spPr>
            <a:xfrm>
              <a:off x="1132020" y="117977"/>
              <a:ext cx="3" cy="463157"/>
            </a:xfrm>
            <a:prstGeom prst="line">
              <a:avLst/>
            </a:prstGeom>
            <a:solidFill>
              <a:srgbClr val="808080"/>
            </a:solidFill>
            <a:ln w="381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92" name="Group 72"/>
          <p:cNvGrpSpPr/>
          <p:nvPr/>
        </p:nvGrpSpPr>
        <p:grpSpPr>
          <a:xfrm>
            <a:off x="9037561" y="4946646"/>
            <a:ext cx="4649898" cy="784841"/>
            <a:chOff x="-2" y="-2"/>
            <a:chExt cx="4649896" cy="784840"/>
          </a:xfrm>
        </p:grpSpPr>
        <p:grpSp>
          <p:nvGrpSpPr>
            <p:cNvPr id="587" name="TextBox 73"/>
            <p:cNvGrpSpPr/>
            <p:nvPr/>
          </p:nvGrpSpPr>
          <p:grpSpPr>
            <a:xfrm>
              <a:off x="1203459" y="106618"/>
              <a:ext cx="3446436" cy="600174"/>
              <a:chOff x="0" y="0"/>
              <a:chExt cx="3446434" cy="600172"/>
            </a:xfrm>
          </p:grpSpPr>
          <p:sp>
            <p:nvSpPr>
              <p:cNvPr id="585" name="Rectangle"/>
              <p:cNvSpPr/>
              <p:nvPr/>
            </p:nvSpPr>
            <p:spPr>
              <a:xfrm>
                <a:off x="-1" y="-1"/>
                <a:ext cx="3446436" cy="600173"/>
              </a:xfrm>
              <a:prstGeom prst="rect">
                <a:avLst/>
              </a:prstGeom>
              <a:solidFill>
                <a:srgbClr val="F0BD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3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586" name="Ministry of Health"/>
              <p:cNvSpPr txBox="1"/>
              <p:nvPr/>
            </p:nvSpPr>
            <p:spPr>
              <a:xfrm>
                <a:off x="-1" y="-1"/>
                <a:ext cx="3446436" cy="600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>
                <a:lvl1pPr algn="ctr" defTabSz="1371600">
                  <a:defRPr sz="3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Ministry of Health</a:t>
                </a:r>
              </a:p>
            </p:txBody>
          </p:sp>
        </p:grpSp>
        <p:grpSp>
          <p:nvGrpSpPr>
            <p:cNvPr id="590" name="TextBox 74"/>
            <p:cNvGrpSpPr/>
            <p:nvPr/>
          </p:nvGrpSpPr>
          <p:grpSpPr>
            <a:xfrm>
              <a:off x="-3" y="-3"/>
              <a:ext cx="903630" cy="784841"/>
              <a:chOff x="-1" y="-1"/>
              <a:chExt cx="903629" cy="784840"/>
            </a:xfrm>
          </p:grpSpPr>
          <p:sp>
            <p:nvSpPr>
              <p:cNvPr id="588" name="Rectangle"/>
              <p:cNvSpPr/>
              <p:nvPr/>
            </p:nvSpPr>
            <p:spPr>
              <a:xfrm>
                <a:off x="-2" y="-2"/>
                <a:ext cx="903631" cy="784841"/>
              </a:xfrm>
              <a:prstGeom prst="rect">
                <a:avLst/>
              </a:prstGeom>
              <a:solidFill>
                <a:srgbClr val="F0BD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589" name="03"/>
              <p:cNvSpPr txBox="1"/>
              <p:nvPr/>
            </p:nvSpPr>
            <p:spPr>
              <a:xfrm>
                <a:off x="-2" y="-2"/>
                <a:ext cx="903631" cy="784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>
                <a:lvl1pPr algn="ctr" defTabSz="1371600">
                  <a:defRPr sz="42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03</a:t>
                </a:r>
              </a:p>
            </p:txBody>
          </p:sp>
        </p:grpSp>
        <p:sp>
          <p:nvSpPr>
            <p:cNvPr id="591" name="Straight Connector 75"/>
            <p:cNvSpPr/>
            <p:nvPr/>
          </p:nvSpPr>
          <p:spPr>
            <a:xfrm>
              <a:off x="1132020" y="175127"/>
              <a:ext cx="3" cy="463157"/>
            </a:xfrm>
            <a:prstGeom prst="line">
              <a:avLst/>
            </a:prstGeom>
            <a:solidFill>
              <a:srgbClr val="0C4350"/>
            </a:solidFill>
            <a:ln w="381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0" name="Group 76"/>
          <p:cNvGrpSpPr/>
          <p:nvPr/>
        </p:nvGrpSpPr>
        <p:grpSpPr>
          <a:xfrm>
            <a:off x="9037561" y="7316453"/>
            <a:ext cx="4649898" cy="784841"/>
            <a:chOff x="-2" y="-2"/>
            <a:chExt cx="4649896" cy="784840"/>
          </a:xfrm>
        </p:grpSpPr>
        <p:grpSp>
          <p:nvGrpSpPr>
            <p:cNvPr id="595" name="TextBox 77"/>
            <p:cNvGrpSpPr/>
            <p:nvPr/>
          </p:nvGrpSpPr>
          <p:grpSpPr>
            <a:xfrm>
              <a:off x="1203459" y="106618"/>
              <a:ext cx="3446436" cy="600174"/>
              <a:chOff x="0" y="0"/>
              <a:chExt cx="3446434" cy="600172"/>
            </a:xfrm>
          </p:grpSpPr>
          <p:sp>
            <p:nvSpPr>
              <p:cNvPr id="593" name="Rectangle"/>
              <p:cNvSpPr/>
              <p:nvPr/>
            </p:nvSpPr>
            <p:spPr>
              <a:xfrm>
                <a:off x="-1" y="-1"/>
                <a:ext cx="3446436" cy="600173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3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594" name="Municipalities"/>
              <p:cNvSpPr txBox="1"/>
              <p:nvPr/>
            </p:nvSpPr>
            <p:spPr>
              <a:xfrm>
                <a:off x="-1" y="-1"/>
                <a:ext cx="3446436" cy="6001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>
                <a:lvl1pPr algn="ctr" defTabSz="1371600">
                  <a:defRPr sz="3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Municipalities </a:t>
                </a:r>
              </a:p>
            </p:txBody>
          </p:sp>
        </p:grpSp>
        <p:grpSp>
          <p:nvGrpSpPr>
            <p:cNvPr id="598" name="TextBox 78"/>
            <p:cNvGrpSpPr/>
            <p:nvPr/>
          </p:nvGrpSpPr>
          <p:grpSpPr>
            <a:xfrm>
              <a:off x="-3" y="-3"/>
              <a:ext cx="903630" cy="784841"/>
              <a:chOff x="-1" y="-1"/>
              <a:chExt cx="903629" cy="784840"/>
            </a:xfrm>
          </p:grpSpPr>
          <p:sp>
            <p:nvSpPr>
              <p:cNvPr id="596" name="Rectangle"/>
              <p:cNvSpPr/>
              <p:nvPr/>
            </p:nvSpPr>
            <p:spPr>
              <a:xfrm>
                <a:off x="-2" y="-2"/>
                <a:ext cx="903631" cy="784841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27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597" name="05"/>
              <p:cNvSpPr txBox="1"/>
              <p:nvPr/>
            </p:nvSpPr>
            <p:spPr>
              <a:xfrm>
                <a:off x="-2" y="-2"/>
                <a:ext cx="903631" cy="784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normAutofit/>
              </a:bodyPr>
              <a:lstStyle>
                <a:lvl1pPr algn="ctr" defTabSz="1371600">
                  <a:defRPr sz="42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05</a:t>
                </a:r>
              </a:p>
            </p:txBody>
          </p:sp>
        </p:grpSp>
        <p:sp>
          <p:nvSpPr>
            <p:cNvPr id="599" name="Straight Connector 79"/>
            <p:cNvSpPr/>
            <p:nvPr/>
          </p:nvSpPr>
          <p:spPr>
            <a:xfrm>
              <a:off x="1132020" y="175127"/>
              <a:ext cx="3" cy="463157"/>
            </a:xfrm>
            <a:prstGeom prst="line">
              <a:avLst/>
            </a:prstGeom>
            <a:solidFill>
              <a:srgbClr val="808080"/>
            </a:solidFill>
            <a:ln w="381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4" name="Group 80"/>
          <p:cNvGrpSpPr/>
          <p:nvPr/>
        </p:nvGrpSpPr>
        <p:grpSpPr>
          <a:xfrm>
            <a:off x="4439367" y="3640061"/>
            <a:ext cx="4559846" cy="784835"/>
            <a:chOff x="-1" y="0"/>
            <a:chExt cx="4559844" cy="784833"/>
          </a:xfrm>
        </p:grpSpPr>
        <p:sp>
          <p:nvSpPr>
            <p:cNvPr id="601" name="TextBox 81"/>
            <p:cNvSpPr txBox="1"/>
            <p:nvPr/>
          </p:nvSpPr>
          <p:spPr>
            <a:xfrm>
              <a:off x="-2" y="92332"/>
              <a:ext cx="3356385" cy="6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algn="ctr" defTabSz="1371600">
                <a:defRPr sz="30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Ministry of Labor</a:t>
              </a:r>
            </a:p>
          </p:txBody>
        </p:sp>
        <p:sp>
          <p:nvSpPr>
            <p:cNvPr id="602" name="TextBox 82"/>
            <p:cNvSpPr txBox="1"/>
            <p:nvPr/>
          </p:nvSpPr>
          <p:spPr>
            <a:xfrm>
              <a:off x="3656217" y="0"/>
              <a:ext cx="903627" cy="784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algn="ctr" defTabSz="1371600">
                <a:defRPr sz="4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02</a:t>
              </a:r>
            </a:p>
          </p:txBody>
        </p:sp>
        <p:sp>
          <p:nvSpPr>
            <p:cNvPr id="603" name="Straight Connector 83"/>
            <p:cNvSpPr/>
            <p:nvPr/>
          </p:nvSpPr>
          <p:spPr>
            <a:xfrm>
              <a:off x="3429093" y="160838"/>
              <a:ext cx="3" cy="463157"/>
            </a:xfrm>
            <a:prstGeom prst="line">
              <a:avLst/>
            </a:prstGeom>
            <a:noFill/>
            <a:ln w="381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8" name="Group 84"/>
          <p:cNvGrpSpPr/>
          <p:nvPr/>
        </p:nvGrpSpPr>
        <p:grpSpPr>
          <a:xfrm>
            <a:off x="4453654" y="5982072"/>
            <a:ext cx="4545558" cy="784835"/>
            <a:chOff x="-1" y="0"/>
            <a:chExt cx="4545556" cy="784833"/>
          </a:xfrm>
        </p:grpSpPr>
        <p:sp>
          <p:nvSpPr>
            <p:cNvPr id="605" name="TextBox 85"/>
            <p:cNvSpPr txBox="1"/>
            <p:nvPr/>
          </p:nvSpPr>
          <p:spPr>
            <a:xfrm>
              <a:off x="-2" y="120907"/>
              <a:ext cx="3342097" cy="6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defTabSz="1344166">
                <a:lnSpc>
                  <a:spcPct val="90000"/>
                </a:lnSpc>
                <a:defRPr sz="24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Ministry of Education</a:t>
              </a:r>
            </a:p>
          </p:txBody>
        </p:sp>
        <p:sp>
          <p:nvSpPr>
            <p:cNvPr id="606" name="TextBox 86"/>
            <p:cNvSpPr txBox="1"/>
            <p:nvPr/>
          </p:nvSpPr>
          <p:spPr>
            <a:xfrm>
              <a:off x="3641929" y="0"/>
              <a:ext cx="903627" cy="784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 algn="ctr" defTabSz="1371600">
                <a:defRPr sz="42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04</a:t>
              </a:r>
            </a:p>
          </p:txBody>
        </p:sp>
        <p:sp>
          <p:nvSpPr>
            <p:cNvPr id="607" name="Straight Connector 87"/>
            <p:cNvSpPr/>
            <p:nvPr/>
          </p:nvSpPr>
          <p:spPr>
            <a:xfrm>
              <a:off x="3414804" y="189413"/>
              <a:ext cx="3" cy="463157"/>
            </a:xfrm>
            <a:prstGeom prst="line">
              <a:avLst/>
            </a:prstGeom>
            <a:noFill/>
            <a:ln w="381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09" name="TextBox 88"/>
          <p:cNvSpPr txBox="1"/>
          <p:nvPr/>
        </p:nvSpPr>
        <p:spPr>
          <a:xfrm>
            <a:off x="14272558" y="2526103"/>
            <a:ext cx="3810897" cy="877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Parental fees</a:t>
            </a:r>
          </a:p>
        </p:txBody>
      </p:sp>
      <p:sp>
        <p:nvSpPr>
          <p:cNvPr id="610" name="TextBox 89"/>
          <p:cNvSpPr txBox="1"/>
          <p:nvPr/>
        </p:nvSpPr>
        <p:spPr>
          <a:xfrm>
            <a:off x="13987287" y="4930668"/>
            <a:ext cx="3352617" cy="877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Insurance fund</a:t>
            </a:r>
          </a:p>
        </p:txBody>
      </p:sp>
      <p:sp>
        <p:nvSpPr>
          <p:cNvPr id="611" name="TextBox 90"/>
          <p:cNvSpPr txBox="1"/>
          <p:nvPr/>
        </p:nvSpPr>
        <p:spPr>
          <a:xfrm>
            <a:off x="14144116" y="7385560"/>
            <a:ext cx="3352616" cy="877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Program funds</a:t>
            </a:r>
          </a:p>
        </p:txBody>
      </p:sp>
      <p:sp>
        <p:nvSpPr>
          <p:cNvPr id="612" name="TextBox 91"/>
          <p:cNvSpPr txBox="1"/>
          <p:nvPr/>
        </p:nvSpPr>
        <p:spPr>
          <a:xfrm>
            <a:off x="489815" y="3631408"/>
            <a:ext cx="3352615" cy="877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r"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Monthly allowances  </a:t>
            </a:r>
          </a:p>
        </p:txBody>
      </p:sp>
      <p:sp>
        <p:nvSpPr>
          <p:cNvPr id="613" name="TextBox 92"/>
          <p:cNvSpPr txBox="1"/>
          <p:nvPr/>
        </p:nvSpPr>
        <p:spPr>
          <a:xfrm>
            <a:off x="521401" y="6077620"/>
            <a:ext cx="3352615" cy="877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r" defTabSz="1371600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Resource centres </a:t>
            </a:r>
          </a:p>
        </p:txBody>
      </p:sp>
      <p:grpSp>
        <p:nvGrpSpPr>
          <p:cNvPr id="622" name="Group 98"/>
          <p:cNvGrpSpPr/>
          <p:nvPr/>
        </p:nvGrpSpPr>
        <p:grpSpPr>
          <a:xfrm>
            <a:off x="8361455" y="2706118"/>
            <a:ext cx="843436" cy="417556"/>
            <a:chOff x="-1" y="-1"/>
            <a:chExt cx="843435" cy="417554"/>
          </a:xfrm>
        </p:grpSpPr>
        <p:sp>
          <p:nvSpPr>
            <p:cNvPr id="614" name="Freeform 9"/>
            <p:cNvSpPr/>
            <p:nvPr/>
          </p:nvSpPr>
          <p:spPr>
            <a:xfrm rot="17048774">
              <a:off x="244634" y="-144890"/>
              <a:ext cx="240173" cy="69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51" y="21600"/>
                  </a:moveTo>
                  <a:lnTo>
                    <a:pt x="21600" y="21600"/>
                  </a:lnTo>
                  <a:lnTo>
                    <a:pt x="17949" y="0"/>
                  </a:lnTo>
                  <a:lnTo>
                    <a:pt x="0" y="0"/>
                  </a:lnTo>
                  <a:lnTo>
                    <a:pt x="3651" y="21600"/>
                  </a:lnTo>
                  <a:close/>
                </a:path>
              </a:pathLst>
            </a:cu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15" name="Freeform 11"/>
            <p:cNvSpPr/>
            <p:nvPr/>
          </p:nvSpPr>
          <p:spPr>
            <a:xfrm rot="17048774">
              <a:off x="504074" y="53129"/>
              <a:ext cx="91335" cy="51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21600"/>
                  </a:moveTo>
                  <a:lnTo>
                    <a:pt x="0" y="20599"/>
                  </a:lnTo>
                  <a:lnTo>
                    <a:pt x="800" y="0"/>
                  </a:lnTo>
                  <a:lnTo>
                    <a:pt x="21600" y="13303"/>
                  </a:lnTo>
                  <a:lnTo>
                    <a:pt x="6400" y="21600"/>
                  </a:lnTo>
                  <a:close/>
                </a:path>
              </a:pathLst>
            </a:cu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9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16" name="Rectangle 12"/>
            <p:cNvSpPr/>
            <p:nvPr/>
          </p:nvSpPr>
          <p:spPr>
            <a:xfrm rot="17048774">
              <a:off x="283106" y="-147609"/>
              <a:ext cx="199579" cy="664461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17" name="Rectangle 13"/>
            <p:cNvSpPr/>
            <p:nvPr/>
          </p:nvSpPr>
          <p:spPr>
            <a:xfrm rot="17048774">
              <a:off x="662259" y="221403"/>
              <a:ext cx="199579" cy="117561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18" name="Line 14"/>
            <p:cNvSpPr/>
            <p:nvPr/>
          </p:nvSpPr>
          <p:spPr>
            <a:xfrm flipV="1">
              <a:off x="544576" y="135390"/>
              <a:ext cx="48779" cy="193527"/>
            </a:xfrm>
            <a:prstGeom prst="line">
              <a:avLst/>
            </a:prstGeom>
            <a:solidFill>
              <a:srgbClr val="F0BD5C"/>
            </a:solidFill>
            <a:ln w="14288" cap="flat">
              <a:solidFill>
                <a:srgbClr val="93650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19" name="Line 15"/>
            <p:cNvSpPr/>
            <p:nvPr/>
          </p:nvSpPr>
          <p:spPr>
            <a:xfrm flipV="1">
              <a:off x="636273" y="186148"/>
              <a:ext cx="33898" cy="134485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20" name="Line 16"/>
            <p:cNvSpPr/>
            <p:nvPr/>
          </p:nvSpPr>
          <p:spPr>
            <a:xfrm flipV="1">
              <a:off x="690791" y="199889"/>
              <a:ext cx="33898" cy="134485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21" name="Line 17"/>
            <p:cNvSpPr/>
            <p:nvPr/>
          </p:nvSpPr>
          <p:spPr>
            <a:xfrm flipV="1">
              <a:off x="743657" y="213213"/>
              <a:ext cx="33898" cy="134485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31" name="Group 107"/>
          <p:cNvGrpSpPr/>
          <p:nvPr/>
        </p:nvGrpSpPr>
        <p:grpSpPr>
          <a:xfrm>
            <a:off x="8889641" y="3893345"/>
            <a:ext cx="809281" cy="240807"/>
            <a:chOff x="0" y="-1"/>
            <a:chExt cx="809280" cy="240806"/>
          </a:xfrm>
        </p:grpSpPr>
        <p:sp>
          <p:nvSpPr>
            <p:cNvPr id="623" name="Freeform 9"/>
            <p:cNvSpPr/>
            <p:nvPr/>
          </p:nvSpPr>
          <p:spPr>
            <a:xfrm rot="5400000">
              <a:off x="343333" y="-225776"/>
              <a:ext cx="240173" cy="69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51" y="21600"/>
                  </a:moveTo>
                  <a:lnTo>
                    <a:pt x="21600" y="21600"/>
                  </a:lnTo>
                  <a:lnTo>
                    <a:pt x="17949" y="0"/>
                  </a:lnTo>
                  <a:lnTo>
                    <a:pt x="0" y="0"/>
                  </a:lnTo>
                  <a:lnTo>
                    <a:pt x="3651" y="21600"/>
                  </a:lnTo>
                  <a:close/>
                </a:path>
              </a:pathLst>
            </a:custGeom>
            <a:solidFill>
              <a:srgbClr val="93650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24" name="Freeform 11"/>
            <p:cNvSpPr/>
            <p:nvPr/>
          </p:nvSpPr>
          <p:spPr>
            <a:xfrm rot="5400000">
              <a:off x="211598" y="-198070"/>
              <a:ext cx="91336" cy="51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21600"/>
                  </a:moveTo>
                  <a:lnTo>
                    <a:pt x="0" y="20599"/>
                  </a:lnTo>
                  <a:lnTo>
                    <a:pt x="800" y="0"/>
                  </a:lnTo>
                  <a:lnTo>
                    <a:pt x="21600" y="13303"/>
                  </a:lnTo>
                  <a:lnTo>
                    <a:pt x="6400" y="21600"/>
                  </a:lnTo>
                  <a:close/>
                </a:path>
              </a:pathLst>
            </a:custGeom>
            <a:solidFill>
              <a:srgbClr val="93650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9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25" name="Rectangle 12"/>
            <p:cNvSpPr/>
            <p:nvPr/>
          </p:nvSpPr>
          <p:spPr>
            <a:xfrm rot="5400000">
              <a:off x="349999" y="-191849"/>
              <a:ext cx="199580" cy="664461"/>
            </a:xfrm>
            <a:prstGeom prst="rect">
              <a:avLst/>
            </a:prstGeom>
            <a:solidFill>
              <a:srgbClr val="C4871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26" name="Rectangle 13"/>
            <p:cNvSpPr/>
            <p:nvPr/>
          </p:nvSpPr>
          <p:spPr>
            <a:xfrm rot="5400000">
              <a:off x="-41010" y="81600"/>
              <a:ext cx="199580" cy="117561"/>
            </a:xfrm>
            <a:prstGeom prst="rect">
              <a:avLst/>
            </a:prstGeom>
            <a:solidFill>
              <a:srgbClr val="C4871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27" name="Line 14"/>
            <p:cNvSpPr/>
            <p:nvPr/>
          </p:nvSpPr>
          <p:spPr>
            <a:xfrm flipH="1">
              <a:off x="257900" y="41227"/>
              <a:ext cx="3" cy="199579"/>
            </a:xfrm>
            <a:prstGeom prst="line">
              <a:avLst/>
            </a:prstGeom>
            <a:noFill/>
            <a:ln w="14288" cap="flat">
              <a:solidFill>
                <a:srgbClr val="93650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28" name="Line 15"/>
            <p:cNvSpPr/>
            <p:nvPr/>
          </p:nvSpPr>
          <p:spPr>
            <a:xfrm flipH="1">
              <a:off x="171008" y="71670"/>
              <a:ext cx="3" cy="138692"/>
            </a:xfrm>
            <a:prstGeom prst="line">
              <a:avLst/>
            </a:prstGeom>
            <a:noFill/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29" name="Line 16"/>
            <p:cNvSpPr/>
            <p:nvPr/>
          </p:nvSpPr>
          <p:spPr>
            <a:xfrm flipH="1">
              <a:off x="114786" y="71670"/>
              <a:ext cx="3" cy="138692"/>
            </a:xfrm>
            <a:prstGeom prst="line">
              <a:avLst/>
            </a:prstGeom>
            <a:noFill/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0" name="Line 17"/>
            <p:cNvSpPr/>
            <p:nvPr/>
          </p:nvSpPr>
          <p:spPr>
            <a:xfrm flipH="1">
              <a:off x="60266" y="71670"/>
              <a:ext cx="3" cy="138692"/>
            </a:xfrm>
            <a:prstGeom prst="line">
              <a:avLst/>
            </a:prstGeom>
            <a:noFill/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40" name="Group 116"/>
          <p:cNvGrpSpPr/>
          <p:nvPr/>
        </p:nvGrpSpPr>
        <p:grpSpPr>
          <a:xfrm>
            <a:off x="8374561" y="5217519"/>
            <a:ext cx="833479" cy="354173"/>
            <a:chOff x="-1" y="0"/>
            <a:chExt cx="833477" cy="354172"/>
          </a:xfrm>
        </p:grpSpPr>
        <p:sp>
          <p:nvSpPr>
            <p:cNvPr id="632" name="Freeform 9"/>
            <p:cNvSpPr/>
            <p:nvPr/>
          </p:nvSpPr>
          <p:spPr>
            <a:xfrm rot="15703391">
              <a:off x="239458" y="-160314"/>
              <a:ext cx="240173" cy="69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51" y="21600"/>
                  </a:moveTo>
                  <a:lnTo>
                    <a:pt x="21600" y="21600"/>
                  </a:lnTo>
                  <a:lnTo>
                    <a:pt x="17949" y="0"/>
                  </a:lnTo>
                  <a:lnTo>
                    <a:pt x="0" y="0"/>
                  </a:lnTo>
                  <a:lnTo>
                    <a:pt x="3651" y="21600"/>
                  </a:lnTo>
                  <a:close/>
                </a:path>
              </a:pathLst>
            </a:cu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33" name="Freeform 11"/>
            <p:cNvSpPr/>
            <p:nvPr/>
          </p:nvSpPr>
          <p:spPr>
            <a:xfrm rot="15703391">
              <a:off x="526648" y="-41144"/>
              <a:ext cx="91335" cy="51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21600"/>
                  </a:moveTo>
                  <a:lnTo>
                    <a:pt x="0" y="20599"/>
                  </a:lnTo>
                  <a:lnTo>
                    <a:pt x="800" y="0"/>
                  </a:lnTo>
                  <a:lnTo>
                    <a:pt x="21600" y="13303"/>
                  </a:lnTo>
                  <a:lnTo>
                    <a:pt x="6400" y="21600"/>
                  </a:lnTo>
                  <a:close/>
                </a:path>
              </a:pathLst>
            </a:cu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9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34" name="Rectangle 12"/>
            <p:cNvSpPr/>
            <p:nvPr/>
          </p:nvSpPr>
          <p:spPr>
            <a:xfrm rot="15703391">
              <a:off x="270319" y="-168730"/>
              <a:ext cx="199581" cy="664461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35" name="Rectangle 13"/>
            <p:cNvSpPr/>
            <p:nvPr/>
          </p:nvSpPr>
          <p:spPr>
            <a:xfrm rot="15703391">
              <a:off x="657257" y="48431"/>
              <a:ext cx="199581" cy="117561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36" name="Line 14"/>
            <p:cNvSpPr/>
            <p:nvPr/>
          </p:nvSpPr>
          <p:spPr>
            <a:xfrm flipH="1" flipV="1">
              <a:off x="545633" y="37761"/>
              <a:ext cx="28733" cy="197502"/>
            </a:xfrm>
            <a:prstGeom prst="line">
              <a:avLst/>
            </a:prstGeom>
            <a:solidFill>
              <a:srgbClr val="F0BD5C"/>
            </a:solidFill>
            <a:ln w="14288" cap="flat">
              <a:solidFill>
                <a:srgbClr val="93650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7" name="Line 15"/>
            <p:cNvSpPr/>
            <p:nvPr/>
          </p:nvSpPr>
          <p:spPr>
            <a:xfrm flipH="1" flipV="1">
              <a:off x="636002" y="55382"/>
              <a:ext cx="19968" cy="137246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8" name="Line 16"/>
            <p:cNvSpPr/>
            <p:nvPr/>
          </p:nvSpPr>
          <p:spPr>
            <a:xfrm flipH="1" flipV="1">
              <a:off x="691639" y="47288"/>
              <a:ext cx="19968" cy="137247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9" name="Line 17"/>
            <p:cNvSpPr/>
            <p:nvPr/>
          </p:nvSpPr>
          <p:spPr>
            <a:xfrm flipH="1" flipV="1">
              <a:off x="745591" y="39438"/>
              <a:ext cx="19968" cy="137247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49" name="Group 125"/>
          <p:cNvGrpSpPr/>
          <p:nvPr/>
        </p:nvGrpSpPr>
        <p:grpSpPr>
          <a:xfrm>
            <a:off x="8370846" y="7497738"/>
            <a:ext cx="833299" cy="327975"/>
            <a:chOff x="-1" y="-1"/>
            <a:chExt cx="833297" cy="327974"/>
          </a:xfrm>
        </p:grpSpPr>
        <p:sp>
          <p:nvSpPr>
            <p:cNvPr id="641" name="Freeform 9"/>
            <p:cNvSpPr/>
            <p:nvPr/>
          </p:nvSpPr>
          <p:spPr>
            <a:xfrm rot="16639512">
              <a:off x="238262" y="-182660"/>
              <a:ext cx="240173" cy="691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51" y="21600"/>
                  </a:moveTo>
                  <a:lnTo>
                    <a:pt x="21600" y="21600"/>
                  </a:lnTo>
                  <a:lnTo>
                    <a:pt x="17949" y="0"/>
                  </a:lnTo>
                  <a:lnTo>
                    <a:pt x="0" y="0"/>
                  </a:lnTo>
                  <a:lnTo>
                    <a:pt x="3651" y="21600"/>
                  </a:lnTo>
                  <a:close/>
                </a:path>
              </a:pathLst>
            </a:cu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42" name="Freeform 11"/>
            <p:cNvSpPr/>
            <p:nvPr/>
          </p:nvSpPr>
          <p:spPr>
            <a:xfrm rot="16639512">
              <a:off x="509389" y="-7389"/>
              <a:ext cx="91334" cy="514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21600"/>
                  </a:moveTo>
                  <a:lnTo>
                    <a:pt x="0" y="20599"/>
                  </a:lnTo>
                  <a:lnTo>
                    <a:pt x="800" y="0"/>
                  </a:lnTo>
                  <a:lnTo>
                    <a:pt x="21600" y="13303"/>
                  </a:lnTo>
                  <a:lnTo>
                    <a:pt x="6400" y="21600"/>
                  </a:lnTo>
                  <a:close/>
                </a:path>
              </a:pathLst>
            </a:cu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9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43" name="Rectangle 12"/>
            <p:cNvSpPr/>
            <p:nvPr/>
          </p:nvSpPr>
          <p:spPr>
            <a:xfrm rot="16639512">
              <a:off x="274663" y="-187421"/>
              <a:ext cx="199580" cy="664461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44" name="Rectangle 13"/>
            <p:cNvSpPr/>
            <p:nvPr/>
          </p:nvSpPr>
          <p:spPr>
            <a:xfrm rot="16639512">
              <a:off x="662483" y="135883"/>
              <a:ext cx="199580" cy="117561"/>
            </a:xfrm>
            <a:prstGeom prst="rect">
              <a:avLst/>
            </a:prstGeom>
            <a:solidFill>
              <a:srgbClr val="F0BD5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45" name="Line 14"/>
            <p:cNvSpPr/>
            <p:nvPr/>
          </p:nvSpPr>
          <p:spPr>
            <a:xfrm flipV="1">
              <a:off x="552052" y="70934"/>
              <a:ext cx="25449" cy="197951"/>
            </a:xfrm>
            <a:prstGeom prst="line">
              <a:avLst/>
            </a:prstGeom>
            <a:solidFill>
              <a:srgbClr val="F0BD5C"/>
            </a:solidFill>
            <a:ln w="14288" cap="flat">
              <a:solidFill>
                <a:srgbClr val="93650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6" name="Line 15"/>
            <p:cNvSpPr/>
            <p:nvPr/>
          </p:nvSpPr>
          <p:spPr>
            <a:xfrm flipV="1">
              <a:off x="642115" y="112210"/>
              <a:ext cx="17686" cy="137559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7" name="Line 16"/>
            <p:cNvSpPr/>
            <p:nvPr/>
          </p:nvSpPr>
          <p:spPr>
            <a:xfrm flipV="1">
              <a:off x="697879" y="119379"/>
              <a:ext cx="17686" cy="137559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8" name="Line 17"/>
            <p:cNvSpPr/>
            <p:nvPr/>
          </p:nvSpPr>
          <p:spPr>
            <a:xfrm flipV="1">
              <a:off x="751954" y="126330"/>
              <a:ext cx="17686" cy="137559"/>
            </a:xfrm>
            <a:prstGeom prst="line">
              <a:avLst/>
            </a:prstGeom>
            <a:solidFill>
              <a:srgbClr val="F0BD5C"/>
            </a:solidFill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58" name="Group 134"/>
          <p:cNvGrpSpPr/>
          <p:nvPr/>
        </p:nvGrpSpPr>
        <p:grpSpPr>
          <a:xfrm>
            <a:off x="8934223" y="6204345"/>
            <a:ext cx="837054" cy="383861"/>
            <a:chOff x="0" y="0"/>
            <a:chExt cx="837053" cy="383859"/>
          </a:xfrm>
        </p:grpSpPr>
        <p:sp>
          <p:nvSpPr>
            <p:cNvPr id="650" name="Freeform 9"/>
            <p:cNvSpPr/>
            <p:nvPr/>
          </p:nvSpPr>
          <p:spPr>
            <a:xfrm rot="4768954">
              <a:off x="354996" y="-164662"/>
              <a:ext cx="240174" cy="69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51" y="21600"/>
                  </a:moveTo>
                  <a:lnTo>
                    <a:pt x="21600" y="21600"/>
                  </a:lnTo>
                  <a:lnTo>
                    <a:pt x="17949" y="0"/>
                  </a:lnTo>
                  <a:lnTo>
                    <a:pt x="0" y="0"/>
                  </a:lnTo>
                  <a:lnTo>
                    <a:pt x="3651" y="21600"/>
                  </a:lnTo>
                  <a:close/>
                </a:path>
              </a:pathLst>
            </a:custGeom>
            <a:solidFill>
              <a:srgbClr val="93650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51" name="Freeform 11"/>
            <p:cNvSpPr/>
            <p:nvPr/>
          </p:nvSpPr>
          <p:spPr>
            <a:xfrm rot="4768954">
              <a:off x="215612" y="-98302"/>
              <a:ext cx="91335" cy="51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00" y="21600"/>
                  </a:moveTo>
                  <a:lnTo>
                    <a:pt x="0" y="20599"/>
                  </a:lnTo>
                  <a:lnTo>
                    <a:pt x="800" y="0"/>
                  </a:lnTo>
                  <a:lnTo>
                    <a:pt x="21600" y="13303"/>
                  </a:lnTo>
                  <a:lnTo>
                    <a:pt x="6400" y="21600"/>
                  </a:lnTo>
                  <a:close/>
                </a:path>
              </a:pathLst>
            </a:custGeom>
            <a:solidFill>
              <a:srgbClr val="93650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9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52" name="Rectangle 12"/>
            <p:cNvSpPr/>
            <p:nvPr/>
          </p:nvSpPr>
          <p:spPr>
            <a:xfrm rot="4768954">
              <a:off x="365598" y="-128588"/>
              <a:ext cx="199581" cy="664460"/>
            </a:xfrm>
            <a:prstGeom prst="rect">
              <a:avLst/>
            </a:prstGeom>
            <a:solidFill>
              <a:srgbClr val="C4871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53" name="Rectangle 13"/>
            <p:cNvSpPr/>
            <p:nvPr/>
          </p:nvSpPr>
          <p:spPr>
            <a:xfrm rot="4768954">
              <a:off x="-18843" y="216236"/>
              <a:ext cx="199581" cy="117561"/>
            </a:xfrm>
            <a:prstGeom prst="rect">
              <a:avLst/>
            </a:prstGeom>
            <a:solidFill>
              <a:srgbClr val="C4871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lnSpc>
                  <a:spcPct val="80000"/>
                </a:lnSpc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654" name="Line 14"/>
            <p:cNvSpPr/>
            <p:nvPr/>
          </p:nvSpPr>
          <p:spPr>
            <a:xfrm>
              <a:off x="258508" y="141190"/>
              <a:ext cx="36432" cy="196228"/>
            </a:xfrm>
            <a:prstGeom prst="line">
              <a:avLst/>
            </a:prstGeom>
            <a:noFill/>
            <a:ln w="14288" cap="flat">
              <a:solidFill>
                <a:srgbClr val="93650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5" name="Line 15"/>
            <p:cNvSpPr/>
            <p:nvPr/>
          </p:nvSpPr>
          <p:spPr>
            <a:xfrm>
              <a:off x="178633" y="186982"/>
              <a:ext cx="25318" cy="136361"/>
            </a:xfrm>
            <a:prstGeom prst="line">
              <a:avLst/>
            </a:prstGeom>
            <a:noFill/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6" name="Line 16"/>
            <p:cNvSpPr/>
            <p:nvPr/>
          </p:nvSpPr>
          <p:spPr>
            <a:xfrm>
              <a:off x="123355" y="197247"/>
              <a:ext cx="25318" cy="136361"/>
            </a:xfrm>
            <a:prstGeom prst="line">
              <a:avLst/>
            </a:prstGeom>
            <a:noFill/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57" name="Line 17"/>
            <p:cNvSpPr/>
            <p:nvPr/>
          </p:nvSpPr>
          <p:spPr>
            <a:xfrm>
              <a:off x="69751" y="207198"/>
              <a:ext cx="25319" cy="136361"/>
            </a:xfrm>
            <a:prstGeom prst="line">
              <a:avLst/>
            </a:prstGeom>
            <a:noFill/>
            <a:ln w="14288" cap="rnd">
              <a:solidFill>
                <a:srgbClr val="CBB3F8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 advAuto="0"/>
      <p:bldP spid="549" grpId="0" animBg="1" advAuto="0"/>
      <p:bldP spid="555" grpId="0" animBg="1" advAuto="0"/>
      <p:bldP spid="560" grpId="0" animBg="1" advAuto="0"/>
      <p:bldP spid="561" grpId="0" animBg="1" advAuto="0"/>
      <p:bldP spid="566" grpId="0" animBg="1" advAuto="0"/>
      <p:bldP spid="571" grpId="0" animBg="1" advAuto="0"/>
      <p:bldP spid="576" grpId="0" animBg="1" advAuto="0"/>
      <p:bldP spid="584" grpId="0" animBg="1" advAuto="0"/>
      <p:bldP spid="592" grpId="0" animBg="1" advAuto="0"/>
      <p:bldP spid="600" grpId="0" animBg="1" advAuto="0"/>
      <p:bldP spid="604" grpId="0" animBg="1" advAuto="0"/>
      <p:bldP spid="608" grpId="0" animBg="1" advAuto="0"/>
      <p:bldP spid="609" grpId="0" animBg="1" advAuto="0"/>
      <p:bldP spid="610" grpId="0" animBg="1" advAuto="0"/>
      <p:bldP spid="611" grpId="0" animBg="1" advAuto="0"/>
      <p:bldP spid="612" grpId="0" animBg="1" advAuto="0"/>
      <p:bldP spid="613" grpId="0" animBg="1" advAuto="0"/>
      <p:bldP spid="622" grpId="0" animBg="1" advAuto="0"/>
      <p:bldP spid="631" grpId="0" animBg="1" advAuto="0"/>
      <p:bldP spid="640" grpId="0" animBg="1" advAuto="0"/>
      <p:bldP spid="649" grpId="0" animBg="1" advAuto="0"/>
      <p:bldP spid="65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661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65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662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4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66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667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670" name="Title 1"/>
          <p:cNvGrpSpPr/>
          <p:nvPr/>
        </p:nvGrpSpPr>
        <p:grpSpPr>
          <a:xfrm>
            <a:off x="1984373" y="260504"/>
            <a:ext cx="14319254" cy="1714501"/>
            <a:chOff x="0" y="0"/>
            <a:chExt cx="14319253" cy="1714500"/>
          </a:xfrm>
        </p:grpSpPr>
        <p:sp>
          <p:nvSpPr>
            <p:cNvPr id="668" name="Rounded Rectangle"/>
            <p:cNvSpPr/>
            <p:nvPr/>
          </p:nvSpPr>
          <p:spPr>
            <a:xfrm>
              <a:off x="-1" y="0"/>
              <a:ext cx="14319254" cy="1714501"/>
            </a:xfrm>
            <a:prstGeom prst="roundRect">
              <a:avLst>
                <a:gd name="adj" fmla="val 15040"/>
              </a:avLst>
            </a:prstGeom>
            <a:solidFill>
              <a:srgbClr val="FFFFFF">
                <a:alpha val="70000"/>
              </a:srgbClr>
            </a:solidFill>
            <a:ln w="1905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6600">
                  <a:solidFill>
                    <a:srgbClr val="595959"/>
                  </a:solidFill>
                  <a:latin typeface="Impact"/>
                  <a:ea typeface="Impact"/>
                  <a:cs typeface="Impact"/>
                  <a:sym typeface="Impact"/>
                </a:defRPr>
              </a:pPr>
              <a:endParaRPr/>
            </a:p>
          </p:txBody>
        </p:sp>
        <p:sp>
          <p:nvSpPr>
            <p:cNvPr id="669" name="Recommendations"/>
            <p:cNvSpPr txBox="1"/>
            <p:nvPr/>
          </p:nvSpPr>
          <p:spPr>
            <a:xfrm>
              <a:off x="153628" y="85048"/>
              <a:ext cx="14011994" cy="1544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80" tIns="68580" rIns="68580" bIns="68580" numCol="1" anchor="ctr">
              <a:normAutofit/>
            </a:bodyPr>
            <a:lstStyle>
              <a:lvl1pPr algn="ctr">
                <a:defRPr sz="6600">
                  <a:solidFill>
                    <a:srgbClr val="595959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Recommendations </a:t>
              </a:r>
            </a:p>
          </p:txBody>
        </p:sp>
      </p:grpSp>
      <p:pic>
        <p:nvPicPr>
          <p:cNvPr id="671" name="write_four_bullet_list_text_8933538.mp4" descr="write_four_bullet_list_text_8933538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4783" y="2182971"/>
            <a:ext cx="11790153" cy="6631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00" fill="hold"/>
                                        <p:tgtEl>
                                          <p:spTgt spid="6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000" fill="hold"/>
                                        <p:tgtEl>
                                          <p:spTgt spid="6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671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1"/>
                  </p:tgtEl>
                </p:cond>
              </p:nextCondLst>
            </p:seq>
          </p:childTnLst>
        </p:cTn>
      </p:par>
    </p:tnLst>
    <p:bldLst>
      <p:bldP spid="666" grpId="0" animBg="1" advAuto="0"/>
      <p:bldP spid="667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674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78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675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7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79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680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683" name="Title 1"/>
          <p:cNvGrpSpPr/>
          <p:nvPr/>
        </p:nvGrpSpPr>
        <p:grpSpPr>
          <a:xfrm>
            <a:off x="1984374" y="342900"/>
            <a:ext cx="14319254" cy="1714500"/>
            <a:chOff x="0" y="0"/>
            <a:chExt cx="14319253" cy="1714500"/>
          </a:xfrm>
        </p:grpSpPr>
        <p:sp>
          <p:nvSpPr>
            <p:cNvPr id="681" name="Rounded Rectangle"/>
            <p:cNvSpPr/>
            <p:nvPr/>
          </p:nvSpPr>
          <p:spPr>
            <a:xfrm>
              <a:off x="-1" y="0"/>
              <a:ext cx="14319254" cy="1714500"/>
            </a:xfrm>
            <a:prstGeom prst="roundRect">
              <a:avLst>
                <a:gd name="adj" fmla="val 15040"/>
              </a:avLst>
            </a:prstGeom>
            <a:solidFill>
              <a:srgbClr val="FFFFFF">
                <a:alpha val="70000"/>
              </a:srgbClr>
            </a:solidFill>
            <a:ln w="1905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6600">
                  <a:solidFill>
                    <a:srgbClr val="595959"/>
                  </a:solidFill>
                  <a:latin typeface="Impact"/>
                  <a:ea typeface="Impact"/>
                  <a:cs typeface="Impact"/>
                  <a:sym typeface="Impact"/>
                </a:defRPr>
              </a:pPr>
              <a:endParaRPr/>
            </a:p>
          </p:txBody>
        </p:sp>
        <p:sp>
          <p:nvSpPr>
            <p:cNvPr id="682" name="Recommendations"/>
            <p:cNvSpPr txBox="1"/>
            <p:nvPr/>
          </p:nvSpPr>
          <p:spPr>
            <a:xfrm>
              <a:off x="153628" y="85048"/>
              <a:ext cx="14011994" cy="15444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80" tIns="68580" rIns="68580" bIns="68580" numCol="1" anchor="ctr">
              <a:normAutofit/>
            </a:bodyPr>
            <a:lstStyle>
              <a:lvl1pPr algn="ctr">
                <a:defRPr sz="6600">
                  <a:solidFill>
                    <a:srgbClr val="595959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Recommendations </a:t>
              </a:r>
            </a:p>
          </p:txBody>
        </p:sp>
      </p:grpSp>
      <p:pic>
        <p:nvPicPr>
          <p:cNvPr id="684" name="stick_figure_simulating_writing_text_8933539.mp4" descr="stick_figure_simulating_writing_text_8933539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6250" y="2384304"/>
            <a:ext cx="10860308" cy="6108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500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000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684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4"/>
                  </p:tgtEl>
                </p:cond>
              </p:nextCondLst>
            </p:seq>
          </p:childTnLst>
        </p:cTn>
      </p:par>
    </p:tnLst>
    <p:bldLst>
      <p:bldP spid="679" grpId="0" animBg="1" advAuto="0"/>
      <p:bldP spid="68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687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91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688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9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0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92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693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grpSp>
        <p:nvGrpSpPr>
          <p:cNvPr id="700" name="Group 12"/>
          <p:cNvGrpSpPr/>
          <p:nvPr/>
        </p:nvGrpSpPr>
        <p:grpSpPr>
          <a:xfrm>
            <a:off x="6070581" y="1676145"/>
            <a:ext cx="4628462" cy="1570551"/>
            <a:chOff x="0" y="0"/>
            <a:chExt cx="4628461" cy="1570550"/>
          </a:xfrm>
        </p:grpSpPr>
        <p:sp>
          <p:nvSpPr>
            <p:cNvPr id="694" name="Rectangle 11"/>
            <p:cNvSpPr/>
            <p:nvPr/>
          </p:nvSpPr>
          <p:spPr>
            <a:xfrm rot="329592" flipH="1">
              <a:off x="412860" y="471399"/>
              <a:ext cx="3898616" cy="914650"/>
            </a:xfrm>
            <a:prstGeom prst="rect">
              <a:avLst/>
            </a:prstGeom>
            <a:gradFill flip="none" rotWithShape="1">
              <a:gsLst>
                <a:gs pos="47000">
                  <a:srgbClr val="F2F2F2"/>
                </a:gs>
                <a:gs pos="100000">
                  <a:srgbClr val="000000">
                    <a:alpha val="28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8100" dist="38100" dir="5400000" rotWithShape="0">
                <a:srgbClr val="000000">
                  <a:alpha val="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5" name="Rectangle 9"/>
            <p:cNvSpPr/>
            <p:nvPr/>
          </p:nvSpPr>
          <p:spPr>
            <a:xfrm>
              <a:off x="0" y="2332"/>
              <a:ext cx="3932359" cy="12334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6" name="Freeform 8"/>
            <p:cNvSpPr/>
            <p:nvPr/>
          </p:nvSpPr>
          <p:spPr>
            <a:xfrm>
              <a:off x="3932358" y="0"/>
              <a:ext cx="159062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8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7" name="Freeform 7"/>
            <p:cNvSpPr/>
            <p:nvPr/>
          </p:nvSpPr>
          <p:spPr>
            <a:xfrm>
              <a:off x="4091361" y="46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60" y="5482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8" name="Freeform 6"/>
            <p:cNvSpPr/>
            <p:nvPr/>
          </p:nvSpPr>
          <p:spPr>
            <a:xfrm>
              <a:off x="4104002" y="8530"/>
              <a:ext cx="425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60" y="1074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9" name="Freeform 10"/>
            <p:cNvSpPr/>
            <p:nvPr/>
          </p:nvSpPr>
          <p:spPr>
            <a:xfrm>
              <a:off x="2362165" y="2333"/>
              <a:ext cx="2266297" cy="123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65" y="0"/>
                  </a:moveTo>
                  <a:lnTo>
                    <a:pt x="16481" y="141"/>
                  </a:lnTo>
                  <a:lnTo>
                    <a:pt x="16601" y="163"/>
                  </a:lnTo>
                  <a:lnTo>
                    <a:pt x="17007" y="277"/>
                  </a:lnTo>
                  <a:lnTo>
                    <a:pt x="18010" y="849"/>
                  </a:lnTo>
                  <a:cubicBezTo>
                    <a:pt x="20120" y="2488"/>
                    <a:pt x="21600" y="6326"/>
                    <a:pt x="21600" y="10800"/>
                  </a:cubicBezTo>
                  <a:cubicBezTo>
                    <a:pt x="21600" y="16765"/>
                    <a:pt x="18968" y="21600"/>
                    <a:pt x="15722" y="21600"/>
                  </a:cubicBezTo>
                  <a:lnTo>
                    <a:pt x="0" y="21600"/>
                  </a:lnTo>
                  <a:lnTo>
                    <a:pt x="236" y="19910"/>
                  </a:lnTo>
                  <a:cubicBezTo>
                    <a:pt x="2189" y="8375"/>
                    <a:pt x="8045" y="0"/>
                    <a:pt x="14965" y="0"/>
                  </a:cubicBezTo>
                  <a:close/>
                </a:path>
              </a:pathLst>
            </a:custGeom>
            <a:solidFill>
              <a:srgbClr val="3C929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07" name="Group 38"/>
          <p:cNvGrpSpPr/>
          <p:nvPr/>
        </p:nvGrpSpPr>
        <p:grpSpPr>
          <a:xfrm>
            <a:off x="8243847" y="4358156"/>
            <a:ext cx="4628465" cy="1570551"/>
            <a:chOff x="0" y="0"/>
            <a:chExt cx="4628463" cy="1570550"/>
          </a:xfrm>
        </p:grpSpPr>
        <p:sp>
          <p:nvSpPr>
            <p:cNvPr id="701" name="Rectangle 39"/>
            <p:cNvSpPr/>
            <p:nvPr/>
          </p:nvSpPr>
          <p:spPr>
            <a:xfrm rot="329592" flipH="1">
              <a:off x="412861" y="471399"/>
              <a:ext cx="3898616" cy="914650"/>
            </a:xfrm>
            <a:prstGeom prst="rect">
              <a:avLst/>
            </a:prstGeom>
            <a:gradFill flip="none" rotWithShape="1">
              <a:gsLst>
                <a:gs pos="47000">
                  <a:srgbClr val="F2F2F2"/>
                </a:gs>
                <a:gs pos="100000">
                  <a:srgbClr val="000000">
                    <a:alpha val="28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8100" dist="38100" dir="5400000" rotWithShape="0">
                <a:srgbClr val="000000">
                  <a:alpha val="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2" name="Rectangle 40"/>
            <p:cNvSpPr/>
            <p:nvPr/>
          </p:nvSpPr>
          <p:spPr>
            <a:xfrm>
              <a:off x="0" y="2332"/>
              <a:ext cx="3932360" cy="12334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3" name="Freeform 41"/>
            <p:cNvSpPr/>
            <p:nvPr/>
          </p:nvSpPr>
          <p:spPr>
            <a:xfrm>
              <a:off x="3932359" y="0"/>
              <a:ext cx="159063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8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4" name="Freeform 42"/>
            <p:cNvSpPr/>
            <p:nvPr/>
          </p:nvSpPr>
          <p:spPr>
            <a:xfrm>
              <a:off x="4091362" y="46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60" y="5482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5" name="Freeform 43"/>
            <p:cNvSpPr/>
            <p:nvPr/>
          </p:nvSpPr>
          <p:spPr>
            <a:xfrm>
              <a:off x="4104004" y="8530"/>
              <a:ext cx="425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60" y="1074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6" name="Freeform 44"/>
            <p:cNvSpPr/>
            <p:nvPr/>
          </p:nvSpPr>
          <p:spPr>
            <a:xfrm>
              <a:off x="2362166" y="2333"/>
              <a:ext cx="2266298" cy="123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65" y="0"/>
                  </a:moveTo>
                  <a:lnTo>
                    <a:pt x="16481" y="141"/>
                  </a:lnTo>
                  <a:lnTo>
                    <a:pt x="16601" y="163"/>
                  </a:lnTo>
                  <a:lnTo>
                    <a:pt x="17007" y="277"/>
                  </a:lnTo>
                  <a:lnTo>
                    <a:pt x="18010" y="849"/>
                  </a:lnTo>
                  <a:cubicBezTo>
                    <a:pt x="20120" y="2488"/>
                    <a:pt x="21600" y="6326"/>
                    <a:pt x="21600" y="10800"/>
                  </a:cubicBezTo>
                  <a:cubicBezTo>
                    <a:pt x="21600" y="16765"/>
                    <a:pt x="18968" y="21600"/>
                    <a:pt x="15722" y="21600"/>
                  </a:cubicBezTo>
                  <a:lnTo>
                    <a:pt x="0" y="21600"/>
                  </a:lnTo>
                  <a:lnTo>
                    <a:pt x="236" y="19910"/>
                  </a:lnTo>
                  <a:cubicBezTo>
                    <a:pt x="2189" y="8375"/>
                    <a:pt x="8045" y="0"/>
                    <a:pt x="14965" y="0"/>
                  </a:cubicBezTo>
                  <a:close/>
                </a:path>
              </a:pathLst>
            </a:custGeom>
            <a:solidFill>
              <a:srgbClr val="044D3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4" name="Group 45"/>
          <p:cNvGrpSpPr/>
          <p:nvPr/>
        </p:nvGrpSpPr>
        <p:grpSpPr>
          <a:xfrm>
            <a:off x="10446143" y="7295321"/>
            <a:ext cx="4628464" cy="1570551"/>
            <a:chOff x="0" y="0"/>
            <a:chExt cx="4628463" cy="1570550"/>
          </a:xfrm>
        </p:grpSpPr>
        <p:sp>
          <p:nvSpPr>
            <p:cNvPr id="708" name="Rectangle 46"/>
            <p:cNvSpPr/>
            <p:nvPr/>
          </p:nvSpPr>
          <p:spPr>
            <a:xfrm rot="329592" flipH="1">
              <a:off x="412861" y="471399"/>
              <a:ext cx="3898616" cy="914650"/>
            </a:xfrm>
            <a:prstGeom prst="rect">
              <a:avLst/>
            </a:prstGeom>
            <a:gradFill flip="none" rotWithShape="1">
              <a:gsLst>
                <a:gs pos="47000">
                  <a:srgbClr val="F2F2F2"/>
                </a:gs>
                <a:gs pos="100000">
                  <a:srgbClr val="000000">
                    <a:alpha val="28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8100" dist="38100" dir="5400000" rotWithShape="0">
                <a:srgbClr val="000000">
                  <a:alpha val="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9" name="Rectangle 47"/>
            <p:cNvSpPr/>
            <p:nvPr/>
          </p:nvSpPr>
          <p:spPr>
            <a:xfrm>
              <a:off x="0" y="2332"/>
              <a:ext cx="3932360" cy="12334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0" name="Freeform 48"/>
            <p:cNvSpPr/>
            <p:nvPr/>
          </p:nvSpPr>
          <p:spPr>
            <a:xfrm>
              <a:off x="3932359" y="0"/>
              <a:ext cx="159063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8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1" name="Freeform 49"/>
            <p:cNvSpPr/>
            <p:nvPr/>
          </p:nvSpPr>
          <p:spPr>
            <a:xfrm>
              <a:off x="4091362" y="46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60" y="5482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2" name="Freeform 50"/>
            <p:cNvSpPr/>
            <p:nvPr/>
          </p:nvSpPr>
          <p:spPr>
            <a:xfrm>
              <a:off x="4104004" y="8530"/>
              <a:ext cx="425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260" y="1074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8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3" name="Freeform 51"/>
            <p:cNvSpPr/>
            <p:nvPr/>
          </p:nvSpPr>
          <p:spPr>
            <a:xfrm>
              <a:off x="2362166" y="2333"/>
              <a:ext cx="2266298" cy="123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65" y="0"/>
                  </a:moveTo>
                  <a:lnTo>
                    <a:pt x="16481" y="141"/>
                  </a:lnTo>
                  <a:lnTo>
                    <a:pt x="16601" y="163"/>
                  </a:lnTo>
                  <a:lnTo>
                    <a:pt x="17007" y="277"/>
                  </a:lnTo>
                  <a:lnTo>
                    <a:pt x="18010" y="849"/>
                  </a:lnTo>
                  <a:cubicBezTo>
                    <a:pt x="20120" y="2488"/>
                    <a:pt x="21600" y="6326"/>
                    <a:pt x="21600" y="10800"/>
                  </a:cubicBezTo>
                  <a:cubicBezTo>
                    <a:pt x="21600" y="16765"/>
                    <a:pt x="18968" y="21600"/>
                    <a:pt x="15722" y="21600"/>
                  </a:cubicBezTo>
                  <a:lnTo>
                    <a:pt x="0" y="21600"/>
                  </a:lnTo>
                  <a:lnTo>
                    <a:pt x="236" y="19910"/>
                  </a:lnTo>
                  <a:cubicBezTo>
                    <a:pt x="2189" y="8375"/>
                    <a:pt x="8045" y="0"/>
                    <a:pt x="14965" y="0"/>
                  </a:cubicBezTo>
                  <a:close/>
                </a:path>
              </a:pathLst>
            </a:custGeom>
            <a:solidFill>
              <a:srgbClr val="88B8A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15" name="TextBox 52"/>
          <p:cNvSpPr txBox="1"/>
          <p:nvPr/>
        </p:nvSpPr>
        <p:spPr>
          <a:xfrm>
            <a:off x="115016" y="398623"/>
            <a:ext cx="3658105" cy="1292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r" defTabSz="447260">
              <a:defRPr sz="4200" b="1">
                <a:solidFill>
                  <a:schemeClr val="accent5">
                    <a:satOff val="-6843"/>
                    <a:lumOff val="-10705"/>
                  </a:schemeClr>
                </a:solidFill>
              </a:defRPr>
            </a:lvl1pPr>
          </a:lstStyle>
          <a:p>
            <a:r>
              <a:t>UNICEF NEXT STEPS</a:t>
            </a:r>
          </a:p>
        </p:txBody>
      </p:sp>
      <p:sp>
        <p:nvSpPr>
          <p:cNvPr id="716" name="TextBox 54"/>
          <p:cNvSpPr txBox="1"/>
          <p:nvPr/>
        </p:nvSpPr>
        <p:spPr>
          <a:xfrm>
            <a:off x="13117284" y="8884888"/>
            <a:ext cx="3658104" cy="108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3400" b="1">
                <a:solidFill>
                  <a:schemeClr val="accent5">
                    <a:satOff val="-6843"/>
                    <a:lumOff val="-10705"/>
                  </a:schemeClr>
                </a:solidFill>
              </a:defRPr>
            </a:lvl1pPr>
          </a:lstStyle>
          <a:p>
            <a:r>
              <a:t>Towards family-centred ECI</a:t>
            </a:r>
          </a:p>
        </p:txBody>
      </p:sp>
      <p:sp>
        <p:nvSpPr>
          <p:cNvPr id="717" name="Freeform 5"/>
          <p:cNvSpPr/>
          <p:nvPr/>
        </p:nvSpPr>
        <p:spPr>
          <a:xfrm>
            <a:off x="3935667" y="1053033"/>
            <a:ext cx="8762770" cy="8185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025" y="0"/>
                  <a:pt x="5025" y="0"/>
                  <a:pt x="5025" y="0"/>
                </a:cubicBezTo>
                <a:cubicBezTo>
                  <a:pt x="5231" y="0"/>
                  <a:pt x="5400" y="225"/>
                  <a:pt x="5400" y="500"/>
                </a:cubicBezTo>
                <a:cubicBezTo>
                  <a:pt x="5400" y="3100"/>
                  <a:pt x="5400" y="3100"/>
                  <a:pt x="5400" y="3100"/>
                </a:cubicBezTo>
                <a:cubicBezTo>
                  <a:pt x="5400" y="3375"/>
                  <a:pt x="5400" y="3825"/>
                  <a:pt x="5400" y="4100"/>
                </a:cubicBezTo>
                <a:cubicBezTo>
                  <a:pt x="5400" y="6700"/>
                  <a:pt x="5400" y="6700"/>
                  <a:pt x="5400" y="6700"/>
                </a:cubicBezTo>
                <a:cubicBezTo>
                  <a:pt x="5400" y="6975"/>
                  <a:pt x="5569" y="7200"/>
                  <a:pt x="5775" y="7200"/>
                </a:cubicBezTo>
                <a:cubicBezTo>
                  <a:pt x="10425" y="7200"/>
                  <a:pt x="10425" y="7200"/>
                  <a:pt x="10425" y="7200"/>
                </a:cubicBezTo>
                <a:cubicBezTo>
                  <a:pt x="10631" y="7200"/>
                  <a:pt x="10800" y="7425"/>
                  <a:pt x="10800" y="7700"/>
                </a:cubicBezTo>
                <a:cubicBezTo>
                  <a:pt x="10800" y="13900"/>
                  <a:pt x="10800" y="13900"/>
                  <a:pt x="10800" y="13900"/>
                </a:cubicBezTo>
                <a:cubicBezTo>
                  <a:pt x="10800" y="14175"/>
                  <a:pt x="10969" y="14400"/>
                  <a:pt x="11175" y="14400"/>
                </a:cubicBezTo>
                <a:cubicBezTo>
                  <a:pt x="15825" y="14400"/>
                  <a:pt x="15825" y="14400"/>
                  <a:pt x="15825" y="14400"/>
                </a:cubicBezTo>
                <a:cubicBezTo>
                  <a:pt x="16031" y="14400"/>
                  <a:pt x="16200" y="14625"/>
                  <a:pt x="16200" y="14900"/>
                </a:cubicBezTo>
                <a:cubicBezTo>
                  <a:pt x="16200" y="21100"/>
                  <a:pt x="16200" y="21100"/>
                  <a:pt x="16200" y="21100"/>
                </a:cubicBezTo>
                <a:cubicBezTo>
                  <a:pt x="16200" y="21375"/>
                  <a:pt x="16369" y="21600"/>
                  <a:pt x="16575" y="21600"/>
                </a:cubicBezTo>
                <a:cubicBezTo>
                  <a:pt x="21600" y="21600"/>
                  <a:pt x="21600" y="21600"/>
                  <a:pt x="21600" y="21600"/>
                </a:cubicBezTo>
              </a:path>
            </a:pathLst>
          </a:custGeom>
          <a:ln w="63500">
            <a:solidFill>
              <a:srgbClr val="3B3838"/>
            </a:solidFill>
            <a:miter/>
            <a:headEnd type="oval"/>
            <a:tailEnd type="triangle"/>
          </a:ln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grpSp>
        <p:nvGrpSpPr>
          <p:cNvPr id="720" name="Rectangle 55"/>
          <p:cNvGrpSpPr/>
          <p:nvPr/>
        </p:nvGrpSpPr>
        <p:grpSpPr>
          <a:xfrm>
            <a:off x="3763580" y="1609169"/>
            <a:ext cx="2169958" cy="579841"/>
            <a:chOff x="0" y="0"/>
            <a:chExt cx="2169956" cy="579840"/>
          </a:xfrm>
        </p:grpSpPr>
        <p:sp>
          <p:nvSpPr>
            <p:cNvPr id="718" name="Rectangle"/>
            <p:cNvSpPr/>
            <p:nvPr/>
          </p:nvSpPr>
          <p:spPr>
            <a:xfrm>
              <a:off x="-1" y="63021"/>
              <a:ext cx="2169957" cy="453801"/>
            </a:xfrm>
            <a:prstGeom prst="rect">
              <a:avLst/>
            </a:prstGeom>
            <a:solidFill>
              <a:srgbClr val="0092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9" name="STEP 1"/>
            <p:cNvSpPr txBox="1"/>
            <p:nvPr/>
          </p:nvSpPr>
          <p:spPr>
            <a:xfrm>
              <a:off x="660865" y="-1"/>
              <a:ext cx="1464365" cy="579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/>
            <a:p>
              <a:pPr algn="r" defTabSz="447260">
                <a:defRPr sz="3800" b="1">
                  <a:solidFill>
                    <a:srgbClr val="FFFFFF"/>
                  </a:solidFill>
                </a:defRPr>
              </a:pPr>
              <a:r>
                <a:t>STEP 1</a:t>
              </a:r>
              <a:r>
                <a:rPr>
                  <a:solidFill>
                    <a:srgbClr val="006100"/>
                  </a:solidFill>
                </a:rPr>
                <a:t>       </a:t>
              </a:r>
            </a:p>
          </p:txBody>
        </p:sp>
      </p:grpSp>
      <p:sp>
        <p:nvSpPr>
          <p:cNvPr id="721" name="TextBox 56"/>
          <p:cNvSpPr txBox="1"/>
          <p:nvPr/>
        </p:nvSpPr>
        <p:spPr>
          <a:xfrm>
            <a:off x="6299648" y="1724362"/>
            <a:ext cx="2768999" cy="110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3600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r>
              <a:t>UN PROJECT - KEEP</a:t>
            </a:r>
          </a:p>
        </p:txBody>
      </p:sp>
      <p:grpSp>
        <p:nvGrpSpPr>
          <p:cNvPr id="724" name="Rectangle 60"/>
          <p:cNvGrpSpPr/>
          <p:nvPr/>
        </p:nvGrpSpPr>
        <p:grpSpPr>
          <a:xfrm>
            <a:off x="5989914" y="4490520"/>
            <a:ext cx="2169957" cy="579842"/>
            <a:chOff x="0" y="0"/>
            <a:chExt cx="2169956" cy="579840"/>
          </a:xfrm>
        </p:grpSpPr>
        <p:sp>
          <p:nvSpPr>
            <p:cNvPr id="722" name="Rectangle"/>
            <p:cNvSpPr/>
            <p:nvPr/>
          </p:nvSpPr>
          <p:spPr>
            <a:xfrm>
              <a:off x="-1" y="63021"/>
              <a:ext cx="2169957" cy="453802"/>
            </a:xfrm>
            <a:prstGeom prst="rect">
              <a:avLst/>
            </a:prstGeom>
            <a:solidFill>
              <a:srgbClr val="044E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3" name="STEP 2"/>
            <p:cNvSpPr txBox="1"/>
            <p:nvPr/>
          </p:nvSpPr>
          <p:spPr>
            <a:xfrm>
              <a:off x="667669" y="0"/>
              <a:ext cx="1457561" cy="579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>
              <a:lvl1pPr algn="r" defTabSz="447260">
                <a:defRPr sz="3800" b="1">
                  <a:solidFill>
                    <a:srgbClr val="FFFFFF"/>
                  </a:solidFill>
                </a:defRPr>
              </a:lvl1pPr>
            </a:lstStyle>
            <a:p>
              <a:r>
                <a:t>STEP 2       </a:t>
              </a:r>
            </a:p>
          </p:txBody>
        </p:sp>
      </p:grpSp>
      <p:sp>
        <p:nvSpPr>
          <p:cNvPr id="725" name="TextBox 62"/>
          <p:cNvSpPr txBox="1"/>
          <p:nvPr/>
        </p:nvSpPr>
        <p:spPr>
          <a:xfrm>
            <a:off x="8675047" y="4358294"/>
            <a:ext cx="2768999" cy="1106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3600">
                <a:solidFill>
                  <a:srgbClr val="535353"/>
                </a:solidFill>
              </a:defRPr>
            </a:lvl1pPr>
          </a:lstStyle>
          <a:p>
            <a:r>
              <a:t>Policy proposal</a:t>
            </a:r>
          </a:p>
        </p:txBody>
      </p:sp>
      <p:grpSp>
        <p:nvGrpSpPr>
          <p:cNvPr id="728" name="Rectangle 63"/>
          <p:cNvGrpSpPr/>
          <p:nvPr/>
        </p:nvGrpSpPr>
        <p:grpSpPr>
          <a:xfrm>
            <a:off x="8209959" y="7255396"/>
            <a:ext cx="2169958" cy="579842"/>
            <a:chOff x="0" y="0"/>
            <a:chExt cx="2169956" cy="579840"/>
          </a:xfrm>
        </p:grpSpPr>
        <p:sp>
          <p:nvSpPr>
            <p:cNvPr id="726" name="Rectangle"/>
            <p:cNvSpPr/>
            <p:nvPr/>
          </p:nvSpPr>
          <p:spPr>
            <a:xfrm>
              <a:off x="-1" y="63021"/>
              <a:ext cx="2169957" cy="453802"/>
            </a:xfrm>
            <a:prstGeom prst="rect">
              <a:avLst/>
            </a:prstGeom>
            <a:solidFill>
              <a:srgbClr val="88B8A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7" name="STEP 3"/>
            <p:cNvSpPr txBox="1"/>
            <p:nvPr/>
          </p:nvSpPr>
          <p:spPr>
            <a:xfrm>
              <a:off x="44725" y="0"/>
              <a:ext cx="2080505" cy="579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>
              <a:lvl1pPr algn="r" defTabSz="447260">
                <a:defRPr sz="3800" b="1">
                  <a:solidFill>
                    <a:srgbClr val="FFFFFF"/>
                  </a:solidFill>
                </a:defRPr>
              </a:lvl1pPr>
            </a:lstStyle>
            <a:p>
              <a:r>
                <a:t>STEP 3       </a:t>
              </a:r>
            </a:p>
          </p:txBody>
        </p:sp>
      </p:grpSp>
      <p:sp>
        <p:nvSpPr>
          <p:cNvPr id="729" name="TextBox 65"/>
          <p:cNvSpPr txBox="1"/>
          <p:nvPr/>
        </p:nvSpPr>
        <p:spPr>
          <a:xfrm>
            <a:off x="10733068" y="6693006"/>
            <a:ext cx="2768998" cy="166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3600">
                <a:solidFill>
                  <a:srgbClr val="88B8A9"/>
                </a:solidFill>
              </a:defRPr>
            </a:lvl1pPr>
          </a:lstStyle>
          <a:p>
            <a:r>
              <a:t>System services for ECI</a:t>
            </a:r>
          </a:p>
        </p:txBody>
      </p:sp>
      <p:pic>
        <p:nvPicPr>
          <p:cNvPr id="730" name="Picture 68" descr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758" y="1883812"/>
            <a:ext cx="823034" cy="787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Picture 69" descr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8224" y="4749127"/>
            <a:ext cx="849871" cy="724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Picture 70" descr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6010" y="7574453"/>
            <a:ext cx="1046684" cy="778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6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1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 animBg="1" advAuto="0"/>
      <p:bldP spid="693" grpId="0" animBg="1" advAuto="0"/>
      <p:bldP spid="700" grpId="0" animBg="1" advAuto="0"/>
      <p:bldP spid="707" grpId="0" animBg="1" advAuto="0"/>
      <p:bldP spid="714" grpId="0" animBg="1" advAuto="0"/>
      <p:bldP spid="715" grpId="0" animBg="1" advAuto="0"/>
      <p:bldP spid="716" grpId="0" animBg="1" advAuto="0"/>
      <p:bldP spid="717" grpId="0" animBg="1" advAuto="0"/>
      <p:bldP spid="720" grpId="0" animBg="1" advAuto="0"/>
      <p:bldP spid="721" grpId="0" animBg="1" advAuto="0"/>
      <p:bldP spid="724" grpId="0" animBg="1" advAuto="0"/>
      <p:bldP spid="725" grpId="0" animBg="1" advAuto="0"/>
      <p:bldP spid="728" grpId="0" animBg="1" advAuto="0"/>
      <p:bldP spid="729" grpId="0" animBg="1" advAuto="0"/>
      <p:bldP spid="730" grpId="0" animBg="1" advAuto="0"/>
      <p:bldP spid="731" grpId="0" animBg="1" advAuto="0"/>
      <p:bldP spid="73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2"/>
          <p:cNvGrpSpPr/>
          <p:nvPr/>
        </p:nvGrpSpPr>
        <p:grpSpPr>
          <a:xfrm>
            <a:off x="9953428" y="-3492210"/>
            <a:ext cx="12459572" cy="12486758"/>
            <a:chOff x="0" y="0"/>
            <a:chExt cx="12459570" cy="12486757"/>
          </a:xfrm>
        </p:grpSpPr>
        <p:sp>
          <p:nvSpPr>
            <p:cNvPr id="112" name="Freeform 4"/>
            <p:cNvSpPr/>
            <p:nvPr/>
          </p:nvSpPr>
          <p:spPr>
            <a:xfrm rot="20646356">
              <a:off x="1187903" y="1188030"/>
              <a:ext cx="10083763" cy="1008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0972" extrusionOk="0">
                  <a:moveTo>
                    <a:pt x="18458" y="3325"/>
                  </a:moveTo>
                  <a:cubicBezTo>
                    <a:pt x="18048" y="2615"/>
                    <a:pt x="17304" y="2218"/>
                    <a:pt x="16539" y="2217"/>
                  </a:cubicBezTo>
                  <a:cubicBezTo>
                    <a:pt x="15774" y="2216"/>
                    <a:pt x="15031" y="1819"/>
                    <a:pt x="14621" y="1109"/>
                  </a:cubicBezTo>
                  <a:cubicBezTo>
                    <a:pt x="14009" y="49"/>
                    <a:pt x="12654" y="-314"/>
                    <a:pt x="11594" y="298"/>
                  </a:cubicBezTo>
                  <a:lnTo>
                    <a:pt x="11594" y="297"/>
                  </a:lnTo>
                  <a:cubicBezTo>
                    <a:pt x="10936" y="677"/>
                    <a:pt x="10101" y="707"/>
                    <a:pt x="9394" y="306"/>
                  </a:cubicBezTo>
                  <a:cubicBezTo>
                    <a:pt x="9053" y="105"/>
                    <a:pt x="8665" y="0"/>
                    <a:pt x="8270" y="0"/>
                  </a:cubicBezTo>
                  <a:cubicBezTo>
                    <a:pt x="7450" y="0"/>
                    <a:pt x="6735" y="446"/>
                    <a:pt x="6351" y="1108"/>
                  </a:cubicBezTo>
                  <a:cubicBezTo>
                    <a:pt x="5968" y="1770"/>
                    <a:pt x="5252" y="2216"/>
                    <a:pt x="4432" y="2216"/>
                  </a:cubicBezTo>
                  <a:cubicBezTo>
                    <a:pt x="3209" y="2216"/>
                    <a:pt x="2217" y="3208"/>
                    <a:pt x="2217" y="4432"/>
                  </a:cubicBezTo>
                  <a:lnTo>
                    <a:pt x="2216" y="4432"/>
                  </a:lnTo>
                  <a:cubicBezTo>
                    <a:pt x="2216" y="5191"/>
                    <a:pt x="1824" y="5929"/>
                    <a:pt x="1125" y="6341"/>
                  </a:cubicBezTo>
                  <a:cubicBezTo>
                    <a:pt x="780" y="6536"/>
                    <a:pt x="495" y="6819"/>
                    <a:pt x="297" y="7162"/>
                  </a:cubicBezTo>
                  <a:cubicBezTo>
                    <a:pt x="-113" y="7872"/>
                    <a:pt x="-85" y="8715"/>
                    <a:pt x="297" y="9378"/>
                  </a:cubicBezTo>
                  <a:cubicBezTo>
                    <a:pt x="679" y="10041"/>
                    <a:pt x="707" y="10883"/>
                    <a:pt x="297" y="11594"/>
                  </a:cubicBezTo>
                  <a:cubicBezTo>
                    <a:pt x="-315" y="12653"/>
                    <a:pt x="48" y="14009"/>
                    <a:pt x="1108" y="14621"/>
                  </a:cubicBezTo>
                  <a:lnTo>
                    <a:pt x="1107" y="14621"/>
                  </a:lnTo>
                  <a:cubicBezTo>
                    <a:pt x="1770" y="15004"/>
                    <a:pt x="2215" y="15720"/>
                    <a:pt x="2215" y="16540"/>
                  </a:cubicBezTo>
                  <a:cubicBezTo>
                    <a:pt x="2215" y="17764"/>
                    <a:pt x="3207" y="18756"/>
                    <a:pt x="4430" y="18756"/>
                  </a:cubicBezTo>
                  <a:cubicBezTo>
                    <a:pt x="5250" y="18756"/>
                    <a:pt x="5966" y="19202"/>
                    <a:pt x="6350" y="19864"/>
                  </a:cubicBezTo>
                  <a:cubicBezTo>
                    <a:pt x="6733" y="20526"/>
                    <a:pt x="7449" y="20972"/>
                    <a:pt x="8268" y="20972"/>
                  </a:cubicBezTo>
                  <a:cubicBezTo>
                    <a:pt x="8663" y="20972"/>
                    <a:pt x="9051" y="20867"/>
                    <a:pt x="9392" y="20666"/>
                  </a:cubicBezTo>
                  <a:cubicBezTo>
                    <a:pt x="10098" y="20265"/>
                    <a:pt x="10934" y="20295"/>
                    <a:pt x="11592" y="20675"/>
                  </a:cubicBezTo>
                  <a:lnTo>
                    <a:pt x="11592" y="20674"/>
                  </a:lnTo>
                  <a:cubicBezTo>
                    <a:pt x="12652" y="21286"/>
                    <a:pt x="14007" y="20923"/>
                    <a:pt x="14619" y="19863"/>
                  </a:cubicBezTo>
                  <a:cubicBezTo>
                    <a:pt x="15029" y="19153"/>
                    <a:pt x="15772" y="18756"/>
                    <a:pt x="16537" y="18755"/>
                  </a:cubicBezTo>
                  <a:cubicBezTo>
                    <a:pt x="17302" y="18754"/>
                    <a:pt x="18046" y="18357"/>
                    <a:pt x="18456" y="17647"/>
                  </a:cubicBezTo>
                  <a:cubicBezTo>
                    <a:pt x="18658" y="17297"/>
                    <a:pt x="18754" y="16915"/>
                    <a:pt x="18753" y="16538"/>
                  </a:cubicBezTo>
                  <a:lnTo>
                    <a:pt x="18753" y="16539"/>
                  </a:lnTo>
                  <a:cubicBezTo>
                    <a:pt x="18754" y="15801"/>
                    <a:pt x="19124" y="15082"/>
                    <a:pt x="19787" y="14664"/>
                  </a:cubicBezTo>
                  <a:cubicBezTo>
                    <a:pt x="20145" y="14476"/>
                    <a:pt x="20456" y="14188"/>
                    <a:pt x="20672" y="13812"/>
                  </a:cubicBezTo>
                  <a:cubicBezTo>
                    <a:pt x="21083" y="13102"/>
                    <a:pt x="21055" y="12259"/>
                    <a:pt x="20673" y="11596"/>
                  </a:cubicBezTo>
                  <a:cubicBezTo>
                    <a:pt x="20291" y="10933"/>
                    <a:pt x="20263" y="10090"/>
                    <a:pt x="20673" y="9380"/>
                  </a:cubicBezTo>
                  <a:cubicBezTo>
                    <a:pt x="21285" y="8320"/>
                    <a:pt x="20922" y="6965"/>
                    <a:pt x="19862" y="6353"/>
                  </a:cubicBezTo>
                  <a:cubicBezTo>
                    <a:pt x="19205" y="5973"/>
                    <a:pt x="18762" y="5265"/>
                    <a:pt x="18755" y="4453"/>
                  </a:cubicBezTo>
                  <a:cubicBezTo>
                    <a:pt x="18759" y="4070"/>
                    <a:pt x="18663" y="3681"/>
                    <a:pt x="18458" y="332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Freeform 6"/>
            <p:cNvSpPr/>
            <p:nvPr/>
          </p:nvSpPr>
          <p:spPr>
            <a:xfrm rot="15262634">
              <a:off x="1133399" y="2550066"/>
              <a:ext cx="9281525" cy="861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Freeform 8"/>
            <p:cNvSpPr/>
            <p:nvPr/>
          </p:nvSpPr>
          <p:spPr>
            <a:xfrm>
              <a:off x="1683274" y="2619241"/>
              <a:ext cx="7819941" cy="8000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extrusionOk="0">
                  <a:moveTo>
                    <a:pt x="20483" y="4887"/>
                  </a:moveTo>
                  <a:cubicBezTo>
                    <a:pt x="20326" y="4566"/>
                    <a:pt x="20155" y="4246"/>
                    <a:pt x="19958" y="3951"/>
                  </a:cubicBezTo>
                  <a:cubicBezTo>
                    <a:pt x="19747" y="3643"/>
                    <a:pt x="19537" y="3310"/>
                    <a:pt x="19261" y="3054"/>
                  </a:cubicBezTo>
                  <a:cubicBezTo>
                    <a:pt x="18999" y="2810"/>
                    <a:pt x="18709" y="2579"/>
                    <a:pt x="18420" y="2361"/>
                  </a:cubicBezTo>
                  <a:cubicBezTo>
                    <a:pt x="17855" y="1925"/>
                    <a:pt x="17238" y="1541"/>
                    <a:pt x="16620" y="1182"/>
                  </a:cubicBezTo>
                  <a:cubicBezTo>
                    <a:pt x="15911" y="759"/>
                    <a:pt x="15123" y="541"/>
                    <a:pt x="14321" y="323"/>
                  </a:cubicBezTo>
                  <a:cubicBezTo>
                    <a:pt x="13835" y="195"/>
                    <a:pt x="13336" y="92"/>
                    <a:pt x="12823" y="28"/>
                  </a:cubicBezTo>
                  <a:cubicBezTo>
                    <a:pt x="12455" y="-23"/>
                    <a:pt x="12061" y="3"/>
                    <a:pt x="11680" y="41"/>
                  </a:cubicBezTo>
                  <a:cubicBezTo>
                    <a:pt x="11168" y="80"/>
                    <a:pt x="10655" y="118"/>
                    <a:pt x="10143" y="208"/>
                  </a:cubicBezTo>
                  <a:cubicBezTo>
                    <a:pt x="9762" y="221"/>
                    <a:pt x="9394" y="233"/>
                    <a:pt x="9000" y="272"/>
                  </a:cubicBezTo>
                  <a:cubicBezTo>
                    <a:pt x="8803" y="285"/>
                    <a:pt x="8606" y="310"/>
                    <a:pt x="8409" y="336"/>
                  </a:cubicBezTo>
                  <a:cubicBezTo>
                    <a:pt x="8277" y="362"/>
                    <a:pt x="8159" y="387"/>
                    <a:pt x="8041" y="413"/>
                  </a:cubicBezTo>
                  <a:cubicBezTo>
                    <a:pt x="7555" y="528"/>
                    <a:pt x="7095" y="733"/>
                    <a:pt x="6674" y="951"/>
                  </a:cubicBezTo>
                  <a:cubicBezTo>
                    <a:pt x="5820" y="1387"/>
                    <a:pt x="5006" y="1900"/>
                    <a:pt x="4257" y="2477"/>
                  </a:cubicBezTo>
                  <a:cubicBezTo>
                    <a:pt x="3942" y="2720"/>
                    <a:pt x="3639" y="2977"/>
                    <a:pt x="3337" y="3246"/>
                  </a:cubicBezTo>
                  <a:cubicBezTo>
                    <a:pt x="2799" y="3733"/>
                    <a:pt x="2352" y="4310"/>
                    <a:pt x="1945" y="4899"/>
                  </a:cubicBezTo>
                  <a:cubicBezTo>
                    <a:pt x="1642" y="5323"/>
                    <a:pt x="1393" y="5810"/>
                    <a:pt x="1182" y="6271"/>
                  </a:cubicBezTo>
                  <a:cubicBezTo>
                    <a:pt x="1025" y="6617"/>
                    <a:pt x="854" y="6963"/>
                    <a:pt x="749" y="7335"/>
                  </a:cubicBezTo>
                  <a:cubicBezTo>
                    <a:pt x="460" y="8245"/>
                    <a:pt x="236" y="9168"/>
                    <a:pt x="92" y="10104"/>
                  </a:cubicBezTo>
                  <a:cubicBezTo>
                    <a:pt x="39" y="10476"/>
                    <a:pt x="13" y="10848"/>
                    <a:pt x="0" y="11232"/>
                  </a:cubicBezTo>
                  <a:lnTo>
                    <a:pt x="0" y="11745"/>
                  </a:lnTo>
                  <a:cubicBezTo>
                    <a:pt x="13" y="12065"/>
                    <a:pt x="26" y="12463"/>
                    <a:pt x="92" y="12783"/>
                  </a:cubicBezTo>
                  <a:cubicBezTo>
                    <a:pt x="158" y="13155"/>
                    <a:pt x="223" y="13539"/>
                    <a:pt x="328" y="13898"/>
                  </a:cubicBezTo>
                  <a:cubicBezTo>
                    <a:pt x="565" y="14642"/>
                    <a:pt x="815" y="15398"/>
                    <a:pt x="1222" y="16078"/>
                  </a:cubicBezTo>
                  <a:cubicBezTo>
                    <a:pt x="1432" y="16424"/>
                    <a:pt x="1655" y="16770"/>
                    <a:pt x="1892" y="17090"/>
                  </a:cubicBezTo>
                  <a:cubicBezTo>
                    <a:pt x="2194" y="17526"/>
                    <a:pt x="2496" y="17949"/>
                    <a:pt x="2877" y="18321"/>
                  </a:cubicBezTo>
                  <a:cubicBezTo>
                    <a:pt x="3337" y="18782"/>
                    <a:pt x="3876" y="19193"/>
                    <a:pt x="4428" y="19552"/>
                  </a:cubicBezTo>
                  <a:cubicBezTo>
                    <a:pt x="5584" y="20295"/>
                    <a:pt x="6964" y="20718"/>
                    <a:pt x="8291" y="21077"/>
                  </a:cubicBezTo>
                  <a:cubicBezTo>
                    <a:pt x="8606" y="21167"/>
                    <a:pt x="8934" y="21244"/>
                    <a:pt x="9263" y="21308"/>
                  </a:cubicBezTo>
                  <a:cubicBezTo>
                    <a:pt x="9775" y="21410"/>
                    <a:pt x="10288" y="21526"/>
                    <a:pt x="10800" y="21551"/>
                  </a:cubicBezTo>
                  <a:cubicBezTo>
                    <a:pt x="11207" y="21577"/>
                    <a:pt x="11628" y="21539"/>
                    <a:pt x="12035" y="21513"/>
                  </a:cubicBezTo>
                  <a:cubicBezTo>
                    <a:pt x="12587" y="21474"/>
                    <a:pt x="13139" y="21423"/>
                    <a:pt x="13691" y="21308"/>
                  </a:cubicBezTo>
                  <a:cubicBezTo>
                    <a:pt x="14229" y="21192"/>
                    <a:pt x="14742" y="21013"/>
                    <a:pt x="15241" y="20795"/>
                  </a:cubicBezTo>
                  <a:cubicBezTo>
                    <a:pt x="16029" y="20462"/>
                    <a:pt x="16791" y="20000"/>
                    <a:pt x="17369" y="19372"/>
                  </a:cubicBezTo>
                  <a:cubicBezTo>
                    <a:pt x="18000" y="18680"/>
                    <a:pt x="18604" y="17975"/>
                    <a:pt x="19117" y="17193"/>
                  </a:cubicBezTo>
                  <a:cubicBezTo>
                    <a:pt x="19616" y="16437"/>
                    <a:pt x="20036" y="15629"/>
                    <a:pt x="20444" y="14809"/>
                  </a:cubicBezTo>
                  <a:cubicBezTo>
                    <a:pt x="20772" y="14142"/>
                    <a:pt x="21101" y="13450"/>
                    <a:pt x="21272" y="12719"/>
                  </a:cubicBezTo>
                  <a:cubicBezTo>
                    <a:pt x="21390" y="12219"/>
                    <a:pt x="21495" y="11706"/>
                    <a:pt x="21547" y="11206"/>
                  </a:cubicBezTo>
                  <a:cubicBezTo>
                    <a:pt x="21587" y="10822"/>
                    <a:pt x="21600" y="10450"/>
                    <a:pt x="21600" y="10078"/>
                  </a:cubicBezTo>
                  <a:cubicBezTo>
                    <a:pt x="21600" y="9168"/>
                    <a:pt x="21547" y="8258"/>
                    <a:pt x="21390" y="7361"/>
                  </a:cubicBezTo>
                  <a:cubicBezTo>
                    <a:pt x="21324" y="7002"/>
                    <a:pt x="21232" y="6656"/>
                    <a:pt x="21101" y="6322"/>
                  </a:cubicBezTo>
                  <a:cubicBezTo>
                    <a:pt x="20891" y="5848"/>
                    <a:pt x="20720" y="5361"/>
                    <a:pt x="20483" y="4887"/>
                  </a:cubicBezTo>
                  <a:close/>
                </a:path>
              </a:pathLst>
            </a:cu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6" name="TextBox 9"/>
          <p:cNvSpPr txBox="1"/>
          <p:nvPr/>
        </p:nvSpPr>
        <p:spPr>
          <a:xfrm>
            <a:off x="12332161" y="9203769"/>
            <a:ext cx="3821058" cy="58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800"/>
              </a:lnSpc>
              <a:defRPr sz="34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grpSp>
        <p:nvGrpSpPr>
          <p:cNvPr id="123" name="Group 10"/>
          <p:cNvGrpSpPr/>
          <p:nvPr/>
        </p:nvGrpSpPr>
        <p:grpSpPr>
          <a:xfrm>
            <a:off x="364165" y="9057988"/>
            <a:ext cx="8779838" cy="1039780"/>
            <a:chOff x="0" y="-1"/>
            <a:chExt cx="8779835" cy="1039779"/>
          </a:xfrm>
        </p:grpSpPr>
        <p:pic>
          <p:nvPicPr>
            <p:cNvPr id="117" name="Picture 11" descr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81651"/>
              <a:ext cx="1099963" cy="676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Picture 12" descr="Picture 12"/>
            <p:cNvPicPr>
              <a:picLocks noChangeAspect="1"/>
            </p:cNvPicPr>
            <p:nvPr/>
          </p:nvPicPr>
          <p:blipFill>
            <a:blip r:embed="rId4"/>
            <a:srcRect l="25167" t="26606" r="30815" b="38289"/>
            <a:stretch>
              <a:fillRect/>
            </a:stretch>
          </p:blipFill>
          <p:spPr>
            <a:xfrm>
              <a:off x="2488614" y="4169"/>
              <a:ext cx="918263" cy="103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959" y="-2"/>
              <a:ext cx="1388658" cy="985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Picture 14" descr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7958" y="161878"/>
              <a:ext cx="784076" cy="75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icture 15" descr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0407" y="353838"/>
              <a:ext cx="994709" cy="523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icture 16" descr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3488" y="310326"/>
              <a:ext cx="2906348" cy="610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4" name="Picture 17" descr="Picture 17"/>
          <p:cNvPicPr>
            <a:picLocks noChangeAspect="1"/>
          </p:cNvPicPr>
          <p:nvPr/>
        </p:nvPicPr>
        <p:blipFill>
          <a:blip r:embed="rId9"/>
          <a:srcRect l="12705" t="37209" r="7258" b="39369"/>
          <a:stretch>
            <a:fillRect/>
          </a:stretch>
        </p:blipFill>
        <p:spPr>
          <a:xfrm>
            <a:off x="414244" y="476814"/>
            <a:ext cx="6088438" cy="1781527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18"/>
          <p:cNvSpPr txBox="1"/>
          <p:nvPr/>
        </p:nvSpPr>
        <p:spPr>
          <a:xfrm>
            <a:off x="530422" y="2171700"/>
            <a:ext cx="10897721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8200">
                <a:solidFill>
                  <a:srgbClr val="015C60"/>
                </a:solidFill>
                <a:latin typeface="Open Sans Bold Bold"/>
                <a:ea typeface="Open Sans Bold Bold"/>
                <a:cs typeface="Open Sans Bold Bold"/>
                <a:sym typeface="Open Sans Bold Bold"/>
              </a:defRPr>
            </a:pPr>
            <a:r>
              <a:rPr sz="8000" dirty="0"/>
              <a:t>NATIONAL SITUATION</a:t>
            </a:r>
          </a:p>
          <a:p>
            <a:pPr>
              <a:defRPr sz="8200">
                <a:solidFill>
                  <a:srgbClr val="015C60"/>
                </a:solidFill>
                <a:latin typeface="Open Sans Bold Bold"/>
                <a:ea typeface="Open Sans Bold Bold"/>
                <a:cs typeface="Open Sans Bold Bold"/>
                <a:sym typeface="Open Sans Bold Bold"/>
              </a:defRPr>
            </a:pPr>
            <a:r>
              <a:rPr sz="8000" dirty="0"/>
              <a:t>ANALYSIS OF ECI IN N</a:t>
            </a:r>
            <a:r>
              <a:rPr lang="en-GB" sz="8000" dirty="0"/>
              <a:t>ORTH</a:t>
            </a:r>
            <a:r>
              <a:rPr sz="8000" dirty="0"/>
              <a:t> MACEDONIA</a:t>
            </a:r>
          </a:p>
        </p:txBody>
      </p:sp>
      <p:sp>
        <p:nvSpPr>
          <p:cNvPr id="126" name="TextBox 19"/>
          <p:cNvSpPr txBox="1"/>
          <p:nvPr/>
        </p:nvSpPr>
        <p:spPr>
          <a:xfrm>
            <a:off x="530422" y="6896100"/>
            <a:ext cx="10810037" cy="903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400"/>
              </a:lnSpc>
              <a:defRPr sz="5200">
                <a:solidFill>
                  <a:srgbClr val="015C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Aleksandra </a:t>
            </a:r>
            <a:r>
              <a:rPr dirty="0" err="1"/>
              <a:t>Karovska</a:t>
            </a:r>
            <a:r>
              <a:rPr dirty="0"/>
              <a:t> </a:t>
            </a:r>
            <a:r>
              <a:rPr dirty="0" err="1"/>
              <a:t>Ristovska</a:t>
            </a:r>
            <a:r>
              <a:rPr dirty="0"/>
              <a:t> </a:t>
            </a:r>
          </a:p>
        </p:txBody>
      </p:sp>
      <p:pic>
        <p:nvPicPr>
          <p:cNvPr id="127" name="Picture 18" descr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78" y="8022973"/>
            <a:ext cx="881066" cy="817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19" descr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9667" y="7850526"/>
            <a:ext cx="1126387" cy="1162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735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6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737" name="Freeform 5"/>
          <p:cNvSpPr/>
          <p:nvPr/>
        </p:nvSpPr>
        <p:spPr>
          <a:xfrm>
            <a:off x="8567514" y="1540964"/>
            <a:ext cx="1162415" cy="831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3407"/>
                  <a:pt x="0" y="13407"/>
                  <a:pt x="0" y="13407"/>
                </a:cubicBezTo>
                <a:cubicBezTo>
                  <a:pt x="0" y="17255"/>
                  <a:pt x="10319" y="19490"/>
                  <a:pt x="21600" y="21600"/>
                </a:cubicBezTo>
                <a:cubicBezTo>
                  <a:pt x="21600" y="8317"/>
                  <a:pt x="21600" y="8317"/>
                  <a:pt x="21600" y="8317"/>
                </a:cubicBezTo>
                <a:cubicBezTo>
                  <a:pt x="10319" y="6207"/>
                  <a:pt x="0" y="3848"/>
                  <a:pt x="0" y="0"/>
                </a:cubicBezTo>
                <a:close/>
              </a:path>
            </a:pathLst>
          </a:custGeom>
          <a:solidFill>
            <a:srgbClr val="ABB9B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sp>
        <p:nvSpPr>
          <p:cNvPr id="738" name="Freeform 5"/>
          <p:cNvSpPr/>
          <p:nvPr/>
        </p:nvSpPr>
        <p:spPr>
          <a:xfrm flipH="1">
            <a:off x="8567514" y="3358012"/>
            <a:ext cx="1162415" cy="831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3407"/>
                  <a:pt x="0" y="13407"/>
                  <a:pt x="0" y="13407"/>
                </a:cubicBezTo>
                <a:cubicBezTo>
                  <a:pt x="0" y="17255"/>
                  <a:pt x="10319" y="19490"/>
                  <a:pt x="21600" y="21600"/>
                </a:cubicBezTo>
                <a:cubicBezTo>
                  <a:pt x="21600" y="8317"/>
                  <a:pt x="21600" y="8317"/>
                  <a:pt x="21600" y="8317"/>
                </a:cubicBezTo>
                <a:cubicBezTo>
                  <a:pt x="10319" y="6207"/>
                  <a:pt x="0" y="3848"/>
                  <a:pt x="0" y="0"/>
                </a:cubicBezTo>
                <a:close/>
              </a:path>
            </a:pathLst>
          </a:custGeom>
          <a:solidFill>
            <a:srgbClr val="4B79C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sp>
        <p:nvSpPr>
          <p:cNvPr id="739" name="Freeform 5"/>
          <p:cNvSpPr/>
          <p:nvPr/>
        </p:nvSpPr>
        <p:spPr>
          <a:xfrm>
            <a:off x="8567514" y="5223928"/>
            <a:ext cx="1162415" cy="831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3407"/>
                  <a:pt x="0" y="13407"/>
                  <a:pt x="0" y="13407"/>
                </a:cubicBezTo>
                <a:cubicBezTo>
                  <a:pt x="0" y="17255"/>
                  <a:pt x="10319" y="19490"/>
                  <a:pt x="21600" y="21600"/>
                </a:cubicBezTo>
                <a:cubicBezTo>
                  <a:pt x="21600" y="8317"/>
                  <a:pt x="21600" y="8317"/>
                  <a:pt x="21600" y="8317"/>
                </a:cubicBezTo>
                <a:cubicBezTo>
                  <a:pt x="10319" y="6207"/>
                  <a:pt x="0" y="3848"/>
                  <a:pt x="0" y="0"/>
                </a:cubicBezTo>
                <a:close/>
              </a:path>
            </a:pathLst>
          </a:custGeom>
          <a:solidFill>
            <a:srgbClr val="50C0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sp>
        <p:nvSpPr>
          <p:cNvPr id="740" name="Freeform 5"/>
          <p:cNvSpPr/>
          <p:nvPr/>
        </p:nvSpPr>
        <p:spPr>
          <a:xfrm flipH="1">
            <a:off x="8567514" y="6904649"/>
            <a:ext cx="1162415" cy="831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13407"/>
                  <a:pt x="0" y="13407"/>
                  <a:pt x="0" y="13407"/>
                </a:cubicBezTo>
                <a:cubicBezTo>
                  <a:pt x="0" y="17255"/>
                  <a:pt x="10319" y="19490"/>
                  <a:pt x="21600" y="21600"/>
                </a:cubicBezTo>
                <a:cubicBezTo>
                  <a:pt x="21600" y="8317"/>
                  <a:pt x="21600" y="8317"/>
                  <a:pt x="21600" y="8317"/>
                </a:cubicBezTo>
                <a:cubicBezTo>
                  <a:pt x="10319" y="6207"/>
                  <a:pt x="0" y="3848"/>
                  <a:pt x="0" y="0"/>
                </a:cubicBezTo>
                <a:close/>
              </a:path>
            </a:pathLst>
          </a:custGeom>
          <a:solidFill>
            <a:srgbClr val="5A968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grpSp>
        <p:nvGrpSpPr>
          <p:cNvPr id="743" name="Group 12"/>
          <p:cNvGrpSpPr/>
          <p:nvPr/>
        </p:nvGrpSpPr>
        <p:grpSpPr>
          <a:xfrm>
            <a:off x="10938925" y="691872"/>
            <a:ext cx="3745813" cy="1020318"/>
            <a:chOff x="0" y="0"/>
            <a:chExt cx="3745811" cy="1020316"/>
          </a:xfrm>
        </p:grpSpPr>
        <p:sp>
          <p:nvSpPr>
            <p:cNvPr id="741" name="Rounded Rectangle 10"/>
            <p:cNvSpPr/>
            <p:nvPr/>
          </p:nvSpPr>
          <p:spPr>
            <a:xfrm>
              <a:off x="0" y="0"/>
              <a:ext cx="3745812" cy="102031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79400" dist="254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2" name="Rounded Rectangle 11"/>
            <p:cNvSpPr/>
            <p:nvPr/>
          </p:nvSpPr>
          <p:spPr>
            <a:xfrm>
              <a:off x="214312" y="180533"/>
              <a:ext cx="228291" cy="66856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44" name="Rounded Rectangle 3"/>
          <p:cNvSpPr/>
          <p:nvPr/>
        </p:nvSpPr>
        <p:spPr>
          <a:xfrm>
            <a:off x="8837634" y="238542"/>
            <a:ext cx="591691" cy="8553865"/>
          </a:xfrm>
          <a:prstGeom prst="roundRect">
            <a:avLst>
              <a:gd name="adj" fmla="val 50000"/>
            </a:avLst>
          </a:prstGeom>
          <a:solidFill>
            <a:srgbClr val="4454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47260">
              <a:defRPr sz="3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5" name="Straight Arrow Connector 61"/>
          <p:cNvSpPr/>
          <p:nvPr/>
        </p:nvSpPr>
        <p:spPr>
          <a:xfrm flipH="1">
            <a:off x="9110484" y="238546"/>
            <a:ext cx="22996" cy="8384536"/>
          </a:xfrm>
          <a:prstGeom prst="line">
            <a:avLst/>
          </a:prstGeom>
          <a:ln w="25400">
            <a:solidFill>
              <a:srgbClr val="E7E6E6"/>
            </a:solidFill>
            <a:prstDash val="dash"/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6" name="Freeform 6"/>
          <p:cNvSpPr/>
          <p:nvPr/>
        </p:nvSpPr>
        <p:spPr>
          <a:xfrm>
            <a:off x="8567514" y="856099"/>
            <a:ext cx="2699874" cy="1199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392"/>
                </a:moveTo>
                <a:cubicBezTo>
                  <a:pt x="0" y="21600"/>
                  <a:pt x="0" y="21600"/>
                  <a:pt x="0" y="21600"/>
                </a:cubicBezTo>
                <a:cubicBezTo>
                  <a:pt x="0" y="15576"/>
                  <a:pt x="21600" y="15060"/>
                  <a:pt x="21600" y="9208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5852"/>
                  <a:pt x="0" y="6368"/>
                  <a:pt x="0" y="12392"/>
                </a:cubicBezTo>
                <a:close/>
              </a:path>
            </a:pathLst>
          </a:custGeom>
          <a:solidFill>
            <a:srgbClr val="C2DCE7"/>
          </a:solidFill>
          <a:ln w="12700">
            <a:miter lim="400000"/>
          </a:ln>
          <a:effectLst>
            <a:outerShdw blurRad="304800" dist="38100" dir="5400000" rotWithShape="0">
              <a:srgbClr val="000000">
                <a:alpha val="43137"/>
              </a:srgbClr>
            </a:outerShdw>
          </a:effectLst>
        </p:spPr>
        <p:txBody>
          <a:bodyPr lIns="45718" tIns="45718" rIns="45718" bIns="45718"/>
          <a:lstStyle/>
          <a:p>
            <a:pPr defTabSz="447260">
              <a:defRPr sz="3800">
                <a:solidFill>
                  <a:srgbClr val="55B738"/>
                </a:solidFill>
              </a:defRPr>
            </a:pPr>
            <a:endParaRPr/>
          </a:p>
        </p:txBody>
      </p:sp>
      <p:grpSp>
        <p:nvGrpSpPr>
          <p:cNvPr id="749" name="Group 21"/>
          <p:cNvGrpSpPr/>
          <p:nvPr/>
        </p:nvGrpSpPr>
        <p:grpSpPr>
          <a:xfrm>
            <a:off x="3612700" y="2508919"/>
            <a:ext cx="3745812" cy="1020317"/>
            <a:chOff x="0" y="0"/>
            <a:chExt cx="3745811" cy="1020316"/>
          </a:xfrm>
        </p:grpSpPr>
        <p:sp>
          <p:nvSpPr>
            <p:cNvPr id="747" name="Rounded Rectangle 22"/>
            <p:cNvSpPr/>
            <p:nvPr/>
          </p:nvSpPr>
          <p:spPr>
            <a:xfrm flipH="1">
              <a:off x="0" y="0"/>
              <a:ext cx="3745812" cy="102031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79400" dist="254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8" name="Rounded Rectangle 23"/>
            <p:cNvSpPr/>
            <p:nvPr/>
          </p:nvSpPr>
          <p:spPr>
            <a:xfrm flipH="1">
              <a:off x="3303209" y="180533"/>
              <a:ext cx="228291" cy="66856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50" name="Freeform 6"/>
          <p:cNvSpPr/>
          <p:nvPr/>
        </p:nvSpPr>
        <p:spPr>
          <a:xfrm flipH="1">
            <a:off x="7030054" y="2673146"/>
            <a:ext cx="2699874" cy="1199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392"/>
                </a:moveTo>
                <a:cubicBezTo>
                  <a:pt x="0" y="21600"/>
                  <a:pt x="0" y="21600"/>
                  <a:pt x="0" y="21600"/>
                </a:cubicBezTo>
                <a:cubicBezTo>
                  <a:pt x="0" y="15576"/>
                  <a:pt x="21600" y="15060"/>
                  <a:pt x="21600" y="9208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5852"/>
                  <a:pt x="0" y="6368"/>
                  <a:pt x="0" y="12392"/>
                </a:cubicBezTo>
                <a:close/>
              </a:path>
            </a:pathLst>
          </a:custGeom>
          <a:solidFill>
            <a:srgbClr val="424680"/>
          </a:solidFill>
          <a:ln w="12700">
            <a:miter lim="400000"/>
          </a:ln>
          <a:effectLst>
            <a:outerShdw blurRad="304800" dist="38100" dir="5400000" rotWithShape="0">
              <a:srgbClr val="000000">
                <a:alpha val="43137"/>
              </a:srgbClr>
            </a:outerShdw>
          </a:effectLst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grpSp>
        <p:nvGrpSpPr>
          <p:cNvPr id="753" name="Group 29"/>
          <p:cNvGrpSpPr/>
          <p:nvPr/>
        </p:nvGrpSpPr>
        <p:grpSpPr>
          <a:xfrm>
            <a:off x="10938925" y="4374836"/>
            <a:ext cx="3745813" cy="1020317"/>
            <a:chOff x="0" y="0"/>
            <a:chExt cx="3745811" cy="1020316"/>
          </a:xfrm>
        </p:grpSpPr>
        <p:sp>
          <p:nvSpPr>
            <p:cNvPr id="751" name="Rounded Rectangle 31"/>
            <p:cNvSpPr/>
            <p:nvPr/>
          </p:nvSpPr>
          <p:spPr>
            <a:xfrm>
              <a:off x="0" y="0"/>
              <a:ext cx="3745812" cy="102031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79400" dist="254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2" name="Rounded Rectangle 32"/>
            <p:cNvSpPr/>
            <p:nvPr/>
          </p:nvSpPr>
          <p:spPr>
            <a:xfrm>
              <a:off x="214312" y="180533"/>
              <a:ext cx="228291" cy="66856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54" name="Freeform 6"/>
          <p:cNvSpPr/>
          <p:nvPr/>
        </p:nvSpPr>
        <p:spPr>
          <a:xfrm>
            <a:off x="8567514" y="4539064"/>
            <a:ext cx="2699874" cy="1199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392"/>
                </a:moveTo>
                <a:cubicBezTo>
                  <a:pt x="0" y="21600"/>
                  <a:pt x="0" y="21600"/>
                  <a:pt x="0" y="21600"/>
                </a:cubicBezTo>
                <a:cubicBezTo>
                  <a:pt x="0" y="15576"/>
                  <a:pt x="21600" y="15060"/>
                  <a:pt x="21600" y="9208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5852"/>
                  <a:pt x="0" y="6368"/>
                  <a:pt x="0" y="12392"/>
                </a:cubicBezTo>
                <a:close/>
              </a:path>
            </a:pathLst>
          </a:custGeom>
          <a:solidFill>
            <a:srgbClr val="BFE8FF"/>
          </a:solidFill>
          <a:ln w="12700">
            <a:miter lim="400000"/>
          </a:ln>
          <a:effectLst>
            <a:outerShdw blurRad="304800" dist="38100" dir="5400000" rotWithShape="0">
              <a:srgbClr val="000000">
                <a:alpha val="43137"/>
              </a:srgbClr>
            </a:outerShdw>
          </a:effectLst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grpSp>
        <p:nvGrpSpPr>
          <p:cNvPr id="757" name="Group 35"/>
          <p:cNvGrpSpPr/>
          <p:nvPr/>
        </p:nvGrpSpPr>
        <p:grpSpPr>
          <a:xfrm>
            <a:off x="3612700" y="6055557"/>
            <a:ext cx="3745812" cy="1020318"/>
            <a:chOff x="0" y="0"/>
            <a:chExt cx="3745811" cy="1020316"/>
          </a:xfrm>
        </p:grpSpPr>
        <p:sp>
          <p:nvSpPr>
            <p:cNvPr id="755" name="Rounded Rectangle 37"/>
            <p:cNvSpPr/>
            <p:nvPr/>
          </p:nvSpPr>
          <p:spPr>
            <a:xfrm flipH="1">
              <a:off x="0" y="0"/>
              <a:ext cx="3745812" cy="102031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79400" dist="254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6" name="Rounded Rectangle 38"/>
            <p:cNvSpPr/>
            <p:nvPr/>
          </p:nvSpPr>
          <p:spPr>
            <a:xfrm flipH="1">
              <a:off x="3303209" y="180533"/>
              <a:ext cx="228291" cy="66856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47260">
                <a:defRPr sz="3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58" name="Freeform 6"/>
          <p:cNvSpPr/>
          <p:nvPr/>
        </p:nvSpPr>
        <p:spPr>
          <a:xfrm flipH="1">
            <a:off x="7030054" y="6219785"/>
            <a:ext cx="2699874" cy="119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392"/>
                </a:moveTo>
                <a:cubicBezTo>
                  <a:pt x="0" y="21600"/>
                  <a:pt x="0" y="21600"/>
                  <a:pt x="0" y="21600"/>
                </a:cubicBezTo>
                <a:cubicBezTo>
                  <a:pt x="0" y="15576"/>
                  <a:pt x="21600" y="15060"/>
                  <a:pt x="21600" y="9208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5852"/>
                  <a:pt x="0" y="6368"/>
                  <a:pt x="0" y="12392"/>
                </a:cubicBezTo>
                <a:close/>
              </a:path>
            </a:pathLst>
          </a:custGeom>
          <a:solidFill>
            <a:srgbClr val="88B8A9"/>
          </a:solidFill>
          <a:ln w="12700">
            <a:miter lim="400000"/>
          </a:ln>
          <a:effectLst>
            <a:outerShdw blurRad="304800" dist="38100" dir="5400000" rotWithShape="0">
              <a:srgbClr val="000000">
                <a:alpha val="43137"/>
              </a:srgbClr>
            </a:outerShdw>
          </a:effectLst>
        </p:spPr>
        <p:txBody>
          <a:bodyPr lIns="45718" tIns="45718" rIns="45718" bIns="45718"/>
          <a:lstStyle/>
          <a:p>
            <a:pPr defTabSz="447260">
              <a:defRPr sz="3800"/>
            </a:pPr>
            <a:endParaRPr/>
          </a:p>
        </p:txBody>
      </p:sp>
      <p:grpSp>
        <p:nvGrpSpPr>
          <p:cNvPr id="761" name="Rectangle 45"/>
          <p:cNvGrpSpPr/>
          <p:nvPr/>
        </p:nvGrpSpPr>
        <p:grpSpPr>
          <a:xfrm>
            <a:off x="10182407" y="1850886"/>
            <a:ext cx="4502333" cy="579841"/>
            <a:chOff x="0" y="0"/>
            <a:chExt cx="4502332" cy="579840"/>
          </a:xfrm>
        </p:grpSpPr>
        <p:sp>
          <p:nvSpPr>
            <p:cNvPr id="759" name="Rectangle"/>
            <p:cNvSpPr/>
            <p:nvPr/>
          </p:nvSpPr>
          <p:spPr>
            <a:xfrm>
              <a:off x="0" y="25524"/>
              <a:ext cx="4502333" cy="5287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0" name="Policy development"/>
            <p:cNvSpPr txBox="1"/>
            <p:nvPr/>
          </p:nvSpPr>
          <p:spPr>
            <a:xfrm>
              <a:off x="44725" y="0"/>
              <a:ext cx="4412882" cy="579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/>
            <a:p>
              <a:pPr defTabSz="447260">
                <a:defRPr sz="2700" b="1">
                  <a:solidFill>
                    <a:srgbClr val="FFFFFF"/>
                  </a:solidFill>
                </a:defRPr>
              </a:pPr>
              <a:r>
                <a:t>Policy development </a:t>
              </a:r>
              <a:r>
                <a:rPr sz="3800"/>
                <a:t>      </a:t>
              </a:r>
            </a:p>
          </p:txBody>
        </p:sp>
      </p:grpSp>
      <p:grpSp>
        <p:nvGrpSpPr>
          <p:cNvPr id="764" name="Rectangle 47"/>
          <p:cNvGrpSpPr/>
          <p:nvPr/>
        </p:nvGrpSpPr>
        <p:grpSpPr>
          <a:xfrm>
            <a:off x="10182407" y="5501237"/>
            <a:ext cx="4502333" cy="579842"/>
            <a:chOff x="0" y="0"/>
            <a:chExt cx="4502332" cy="579840"/>
          </a:xfrm>
        </p:grpSpPr>
        <p:sp>
          <p:nvSpPr>
            <p:cNvPr id="762" name="Rectangle"/>
            <p:cNvSpPr/>
            <p:nvPr/>
          </p:nvSpPr>
          <p:spPr>
            <a:xfrm>
              <a:off x="0" y="25524"/>
              <a:ext cx="4502333" cy="52879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3" name="Capacity development"/>
            <p:cNvSpPr txBox="1"/>
            <p:nvPr/>
          </p:nvSpPr>
          <p:spPr>
            <a:xfrm>
              <a:off x="44725" y="0"/>
              <a:ext cx="4412882" cy="579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/>
            <a:p>
              <a:pPr defTabSz="447260">
                <a:defRPr sz="2700" b="1">
                  <a:solidFill>
                    <a:srgbClr val="FFFFFF"/>
                  </a:solidFill>
                </a:defRPr>
              </a:pPr>
              <a:r>
                <a:t>Capacity development</a:t>
              </a:r>
              <a:r>
                <a:rPr sz="3800"/>
                <a:t>       </a:t>
              </a:r>
            </a:p>
          </p:txBody>
        </p:sp>
      </p:grpSp>
      <p:grpSp>
        <p:nvGrpSpPr>
          <p:cNvPr id="767" name="Rectangle 49"/>
          <p:cNvGrpSpPr/>
          <p:nvPr/>
        </p:nvGrpSpPr>
        <p:grpSpPr>
          <a:xfrm>
            <a:off x="3663050" y="3688260"/>
            <a:ext cx="4502334" cy="528795"/>
            <a:chOff x="0" y="0"/>
            <a:chExt cx="4502332" cy="528794"/>
          </a:xfrm>
        </p:grpSpPr>
        <p:sp>
          <p:nvSpPr>
            <p:cNvPr id="765" name="Rectangle"/>
            <p:cNvSpPr/>
            <p:nvPr/>
          </p:nvSpPr>
          <p:spPr>
            <a:xfrm>
              <a:off x="0" y="0"/>
              <a:ext cx="4502333" cy="52879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6" name="ECI standards and procedures"/>
            <p:cNvSpPr/>
            <p:nvPr/>
          </p:nvSpPr>
          <p:spPr>
            <a:xfrm>
              <a:off x="44725" y="104443"/>
              <a:ext cx="4412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>
              <a:lvl1pPr algn="r" defTabSz="447260">
                <a:defRPr sz="2700" b="1">
                  <a:solidFill>
                    <a:srgbClr val="FFFFFF"/>
                  </a:solidFill>
                </a:defRPr>
              </a:lvl1pPr>
            </a:lstStyle>
            <a:p>
              <a:r>
                <a:t>ECI standards and procedures </a:t>
              </a:r>
            </a:p>
          </p:txBody>
        </p:sp>
      </p:grpSp>
      <p:sp>
        <p:nvSpPr>
          <p:cNvPr id="768" name="TextBox 50"/>
          <p:cNvSpPr txBox="1"/>
          <p:nvPr/>
        </p:nvSpPr>
        <p:spPr>
          <a:xfrm rot="21154352">
            <a:off x="9068868" y="1221346"/>
            <a:ext cx="1672803" cy="38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ctr" defTabSz="447260">
              <a:defRPr sz="2200">
                <a:solidFill>
                  <a:srgbClr val="FFFFFF"/>
                </a:solidFill>
              </a:defRPr>
            </a:lvl1pPr>
          </a:lstStyle>
          <a:p>
            <a:r>
              <a:t>PHASE 1</a:t>
            </a:r>
          </a:p>
        </p:txBody>
      </p:sp>
      <p:grpSp>
        <p:nvGrpSpPr>
          <p:cNvPr id="771" name="Rectangle 51"/>
          <p:cNvGrpSpPr/>
          <p:nvPr/>
        </p:nvGrpSpPr>
        <p:grpSpPr>
          <a:xfrm>
            <a:off x="3658825" y="7246584"/>
            <a:ext cx="4502333" cy="528795"/>
            <a:chOff x="0" y="0"/>
            <a:chExt cx="4502332" cy="528794"/>
          </a:xfrm>
        </p:grpSpPr>
        <p:sp>
          <p:nvSpPr>
            <p:cNvPr id="769" name="Rectangle"/>
            <p:cNvSpPr/>
            <p:nvPr/>
          </p:nvSpPr>
          <p:spPr>
            <a:xfrm>
              <a:off x="0" y="0"/>
              <a:ext cx="4502333" cy="52879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defTabSz="447260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0" name="Monitoring and mentor support"/>
            <p:cNvSpPr/>
            <p:nvPr/>
          </p:nvSpPr>
          <p:spPr>
            <a:xfrm>
              <a:off x="44725" y="86670"/>
              <a:ext cx="4412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726" tIns="44726" rIns="44726" bIns="44726" numCol="1" anchor="ctr">
              <a:spAutoFit/>
            </a:bodyPr>
            <a:lstStyle>
              <a:lvl1pPr algn="r" defTabSz="447260">
                <a:defRPr sz="2500" b="1">
                  <a:solidFill>
                    <a:srgbClr val="FFFFFF"/>
                  </a:solidFill>
                </a:defRPr>
              </a:lvl1pPr>
            </a:lstStyle>
            <a:p>
              <a:r>
                <a:t>Monitoring and mentor support</a:t>
              </a:r>
            </a:p>
          </p:txBody>
        </p:sp>
      </p:grpSp>
      <p:sp>
        <p:nvSpPr>
          <p:cNvPr id="772" name="TextBox 53"/>
          <p:cNvSpPr txBox="1"/>
          <p:nvPr/>
        </p:nvSpPr>
        <p:spPr>
          <a:xfrm>
            <a:off x="10136547" y="2569425"/>
            <a:ext cx="4463227" cy="38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2200" b="1">
                <a:solidFill>
                  <a:schemeClr val="accent5"/>
                </a:solidFill>
              </a:defRPr>
            </a:lvl1pPr>
          </a:lstStyle>
          <a:p>
            <a:r>
              <a:t>Ongoing | </a:t>
            </a:r>
          </a:p>
        </p:txBody>
      </p:sp>
      <p:sp>
        <p:nvSpPr>
          <p:cNvPr id="773" name="TextBox 54"/>
          <p:cNvSpPr txBox="1"/>
          <p:nvPr/>
        </p:nvSpPr>
        <p:spPr>
          <a:xfrm>
            <a:off x="10184124" y="6219785"/>
            <a:ext cx="4463227" cy="38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2200" b="1">
                <a:solidFill>
                  <a:srgbClr val="50C0FF"/>
                </a:solidFill>
              </a:defRPr>
            </a:lvl1pPr>
          </a:lstStyle>
          <a:p>
            <a:r>
              <a:t>Progress 100% |</a:t>
            </a:r>
          </a:p>
        </p:txBody>
      </p:sp>
      <p:sp>
        <p:nvSpPr>
          <p:cNvPr id="774" name="TextBox 55"/>
          <p:cNvSpPr txBox="1"/>
          <p:nvPr/>
        </p:nvSpPr>
        <p:spPr>
          <a:xfrm>
            <a:off x="3621325" y="4376108"/>
            <a:ext cx="4463227" cy="38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r" defTabSz="447260">
              <a:defRPr sz="2200" b="1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r>
              <a:t>Ongoing | </a:t>
            </a:r>
          </a:p>
        </p:txBody>
      </p:sp>
      <p:sp>
        <p:nvSpPr>
          <p:cNvPr id="775" name="TextBox 56"/>
          <p:cNvSpPr txBox="1"/>
          <p:nvPr/>
        </p:nvSpPr>
        <p:spPr>
          <a:xfrm>
            <a:off x="3621325" y="7905222"/>
            <a:ext cx="4463227" cy="38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r" defTabSz="447260">
              <a:defRPr sz="2200" b="1">
                <a:solidFill>
                  <a:srgbClr val="88B8A9"/>
                </a:solidFill>
              </a:defRPr>
            </a:lvl1pPr>
          </a:lstStyle>
          <a:p>
            <a:r>
              <a:t>To be implemented later | </a:t>
            </a:r>
          </a:p>
        </p:txBody>
      </p:sp>
      <p:sp>
        <p:nvSpPr>
          <p:cNvPr id="776" name="TextBox 57"/>
          <p:cNvSpPr txBox="1"/>
          <p:nvPr/>
        </p:nvSpPr>
        <p:spPr>
          <a:xfrm rot="21154352">
            <a:off x="9028044" y="4913105"/>
            <a:ext cx="1672803" cy="38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ctr" defTabSz="447260">
              <a:defRPr sz="2200">
                <a:solidFill>
                  <a:srgbClr val="FFFFFF"/>
                </a:solidFill>
              </a:defRPr>
            </a:lvl1pPr>
          </a:lstStyle>
          <a:p>
            <a:r>
              <a:t>PHASE 3</a:t>
            </a:r>
          </a:p>
        </p:txBody>
      </p:sp>
      <p:sp>
        <p:nvSpPr>
          <p:cNvPr id="777" name="TextBox 58"/>
          <p:cNvSpPr txBox="1"/>
          <p:nvPr/>
        </p:nvSpPr>
        <p:spPr>
          <a:xfrm rot="554930">
            <a:off x="7453434" y="3012962"/>
            <a:ext cx="1672803" cy="38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ctr" defTabSz="447260">
              <a:defRPr sz="2200">
                <a:solidFill>
                  <a:srgbClr val="FFFFFF"/>
                </a:solidFill>
              </a:defRPr>
            </a:lvl1pPr>
          </a:lstStyle>
          <a:p>
            <a:r>
              <a:t>PHASE 2</a:t>
            </a:r>
          </a:p>
        </p:txBody>
      </p:sp>
      <p:sp>
        <p:nvSpPr>
          <p:cNvPr id="778" name="TextBox 59"/>
          <p:cNvSpPr txBox="1"/>
          <p:nvPr/>
        </p:nvSpPr>
        <p:spPr>
          <a:xfrm rot="554930">
            <a:off x="7369972" y="6552314"/>
            <a:ext cx="1672803" cy="38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ctr" defTabSz="447260">
              <a:defRPr sz="2200">
                <a:solidFill>
                  <a:srgbClr val="FFFFFF"/>
                </a:solidFill>
              </a:defRPr>
            </a:lvl1pPr>
          </a:lstStyle>
          <a:p>
            <a:r>
              <a:t>PHASE 4</a:t>
            </a:r>
          </a:p>
        </p:txBody>
      </p:sp>
      <p:sp>
        <p:nvSpPr>
          <p:cNvPr id="779" name="Oval 110"/>
          <p:cNvSpPr/>
          <p:nvPr/>
        </p:nvSpPr>
        <p:spPr>
          <a:xfrm rot="20805251">
            <a:off x="9710746" y="8711986"/>
            <a:ext cx="1354353" cy="515063"/>
          </a:xfrm>
          <a:prstGeom prst="ellipse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47260">
              <a:defRPr sz="3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90" name="Group 98"/>
          <p:cNvGrpSpPr/>
          <p:nvPr/>
        </p:nvGrpSpPr>
        <p:grpSpPr>
          <a:xfrm>
            <a:off x="9541465" y="7550309"/>
            <a:ext cx="1190167" cy="1502651"/>
            <a:chOff x="0" y="0"/>
            <a:chExt cx="1190166" cy="1502650"/>
          </a:xfrm>
        </p:grpSpPr>
        <p:sp>
          <p:nvSpPr>
            <p:cNvPr id="780" name="Freeform 127"/>
            <p:cNvSpPr/>
            <p:nvPr/>
          </p:nvSpPr>
          <p:spPr>
            <a:xfrm>
              <a:off x="540648" y="413912"/>
              <a:ext cx="260934" cy="1088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35"/>
                  </a:moveTo>
                  <a:lnTo>
                    <a:pt x="14635" y="21600"/>
                  </a:lnTo>
                  <a:lnTo>
                    <a:pt x="0" y="284"/>
                  </a:lnTo>
                  <a:lnTo>
                    <a:pt x="6965" y="0"/>
                  </a:lnTo>
                  <a:lnTo>
                    <a:pt x="21600" y="21335"/>
                  </a:lnTo>
                </a:path>
              </a:pathLst>
            </a:custGeom>
            <a:solidFill>
              <a:srgbClr val="8A77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1" name="Freeform 128"/>
            <p:cNvSpPr/>
            <p:nvPr/>
          </p:nvSpPr>
          <p:spPr>
            <a:xfrm>
              <a:off x="-1" y="-1"/>
              <a:ext cx="1190168" cy="649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3" y="11621"/>
                  </a:moveTo>
                  <a:lnTo>
                    <a:pt x="1643" y="21600"/>
                  </a:lnTo>
                  <a:lnTo>
                    <a:pt x="0" y="12726"/>
                  </a:lnTo>
                  <a:lnTo>
                    <a:pt x="17709" y="0"/>
                  </a:lnTo>
                  <a:lnTo>
                    <a:pt x="21600" y="3632"/>
                  </a:lnTo>
                  <a:lnTo>
                    <a:pt x="19853" y="11621"/>
                  </a:lnTo>
                </a:path>
              </a:pathLst>
            </a:custGeom>
            <a:solidFill>
              <a:srgbClr val="9B886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2" name="Freeform 129"/>
            <p:cNvSpPr/>
            <p:nvPr/>
          </p:nvSpPr>
          <p:spPr>
            <a:xfrm>
              <a:off x="33790" y="33788"/>
              <a:ext cx="1114137" cy="590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5" y="21600"/>
                  </a:moveTo>
                  <a:lnTo>
                    <a:pt x="0" y="13260"/>
                  </a:lnTo>
                  <a:lnTo>
                    <a:pt x="18086" y="0"/>
                  </a:lnTo>
                  <a:lnTo>
                    <a:pt x="21600" y="3420"/>
                  </a:lnTo>
                  <a:lnTo>
                    <a:pt x="20065" y="10852"/>
                  </a:lnTo>
                  <a:lnTo>
                    <a:pt x="20065" y="10957"/>
                  </a:lnTo>
                  <a:lnTo>
                    <a:pt x="1535" y="21600"/>
                  </a:lnTo>
                  <a:close/>
                  <a:moveTo>
                    <a:pt x="203" y="13365"/>
                  </a:moveTo>
                  <a:lnTo>
                    <a:pt x="1590" y="21286"/>
                  </a:lnTo>
                  <a:lnTo>
                    <a:pt x="19954" y="10643"/>
                  </a:lnTo>
                  <a:lnTo>
                    <a:pt x="21434" y="3629"/>
                  </a:lnTo>
                  <a:lnTo>
                    <a:pt x="18086" y="314"/>
                  </a:lnTo>
                  <a:lnTo>
                    <a:pt x="203" y="1336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3" name="Freeform 130"/>
            <p:cNvSpPr/>
            <p:nvPr/>
          </p:nvSpPr>
          <p:spPr>
            <a:xfrm>
              <a:off x="206967" y="350558"/>
              <a:ext cx="120471" cy="176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extrusionOk="0">
                  <a:moveTo>
                    <a:pt x="14941" y="20236"/>
                  </a:moveTo>
                  <a:cubicBezTo>
                    <a:pt x="16728" y="20008"/>
                    <a:pt x="18189" y="19326"/>
                    <a:pt x="19164" y="18644"/>
                  </a:cubicBezTo>
                  <a:cubicBezTo>
                    <a:pt x="19651" y="18303"/>
                    <a:pt x="19651" y="17735"/>
                    <a:pt x="20138" y="17280"/>
                  </a:cubicBezTo>
                  <a:cubicBezTo>
                    <a:pt x="20138" y="16712"/>
                    <a:pt x="20138" y="16371"/>
                    <a:pt x="19651" y="15688"/>
                  </a:cubicBezTo>
                  <a:cubicBezTo>
                    <a:pt x="19164" y="14665"/>
                    <a:pt x="18189" y="13756"/>
                    <a:pt x="16728" y="13074"/>
                  </a:cubicBezTo>
                  <a:cubicBezTo>
                    <a:pt x="14941" y="12846"/>
                    <a:pt x="12992" y="12392"/>
                    <a:pt x="11206" y="12164"/>
                  </a:cubicBezTo>
                  <a:cubicBezTo>
                    <a:pt x="10394" y="12164"/>
                    <a:pt x="9420" y="11709"/>
                    <a:pt x="7958" y="11709"/>
                  </a:cubicBezTo>
                  <a:cubicBezTo>
                    <a:pt x="6983" y="11482"/>
                    <a:pt x="6009" y="11482"/>
                    <a:pt x="5197" y="11141"/>
                  </a:cubicBezTo>
                  <a:cubicBezTo>
                    <a:pt x="3735" y="10800"/>
                    <a:pt x="2761" y="10118"/>
                    <a:pt x="1786" y="9777"/>
                  </a:cubicBezTo>
                  <a:cubicBezTo>
                    <a:pt x="1462" y="9208"/>
                    <a:pt x="487" y="8526"/>
                    <a:pt x="487" y="7844"/>
                  </a:cubicBezTo>
                  <a:cubicBezTo>
                    <a:pt x="0" y="6821"/>
                    <a:pt x="0" y="5912"/>
                    <a:pt x="0" y="4888"/>
                  </a:cubicBezTo>
                  <a:cubicBezTo>
                    <a:pt x="487" y="4320"/>
                    <a:pt x="974" y="3297"/>
                    <a:pt x="1786" y="2615"/>
                  </a:cubicBezTo>
                  <a:cubicBezTo>
                    <a:pt x="2761" y="1705"/>
                    <a:pt x="4223" y="1023"/>
                    <a:pt x="6496" y="682"/>
                  </a:cubicBezTo>
                  <a:cubicBezTo>
                    <a:pt x="6496" y="682"/>
                    <a:pt x="6983" y="341"/>
                    <a:pt x="7471" y="341"/>
                  </a:cubicBezTo>
                  <a:cubicBezTo>
                    <a:pt x="7958" y="341"/>
                    <a:pt x="8770" y="0"/>
                    <a:pt x="9420" y="0"/>
                  </a:cubicBezTo>
                  <a:cubicBezTo>
                    <a:pt x="9744" y="0"/>
                    <a:pt x="10394" y="0"/>
                    <a:pt x="10719" y="0"/>
                  </a:cubicBezTo>
                  <a:cubicBezTo>
                    <a:pt x="10719" y="0"/>
                    <a:pt x="11206" y="0"/>
                    <a:pt x="11206" y="341"/>
                  </a:cubicBezTo>
                  <a:lnTo>
                    <a:pt x="11206" y="682"/>
                  </a:lnTo>
                  <a:cubicBezTo>
                    <a:pt x="10719" y="682"/>
                    <a:pt x="9744" y="1023"/>
                    <a:pt x="9420" y="1023"/>
                  </a:cubicBezTo>
                  <a:cubicBezTo>
                    <a:pt x="8770" y="1023"/>
                    <a:pt x="7958" y="1364"/>
                    <a:pt x="7471" y="1364"/>
                  </a:cubicBezTo>
                  <a:cubicBezTo>
                    <a:pt x="6496" y="1705"/>
                    <a:pt x="5684" y="1705"/>
                    <a:pt x="5197" y="1933"/>
                  </a:cubicBezTo>
                  <a:cubicBezTo>
                    <a:pt x="4710" y="2274"/>
                    <a:pt x="3735" y="2615"/>
                    <a:pt x="3248" y="2956"/>
                  </a:cubicBezTo>
                  <a:cubicBezTo>
                    <a:pt x="2436" y="3638"/>
                    <a:pt x="1786" y="4547"/>
                    <a:pt x="1462" y="5229"/>
                  </a:cubicBezTo>
                  <a:cubicBezTo>
                    <a:pt x="1462" y="6253"/>
                    <a:pt x="1462" y="7276"/>
                    <a:pt x="1786" y="7844"/>
                  </a:cubicBezTo>
                  <a:cubicBezTo>
                    <a:pt x="2436" y="8867"/>
                    <a:pt x="3248" y="9777"/>
                    <a:pt x="4710" y="10118"/>
                  </a:cubicBezTo>
                  <a:cubicBezTo>
                    <a:pt x="6009" y="10459"/>
                    <a:pt x="7958" y="10800"/>
                    <a:pt x="9744" y="11141"/>
                  </a:cubicBezTo>
                  <a:cubicBezTo>
                    <a:pt x="12992" y="11482"/>
                    <a:pt x="12992" y="11482"/>
                    <a:pt x="12992" y="11482"/>
                  </a:cubicBezTo>
                  <a:cubicBezTo>
                    <a:pt x="13967" y="11709"/>
                    <a:pt x="14941" y="11709"/>
                    <a:pt x="15916" y="12164"/>
                  </a:cubicBezTo>
                  <a:cubicBezTo>
                    <a:pt x="16728" y="12164"/>
                    <a:pt x="17702" y="12392"/>
                    <a:pt x="18189" y="12846"/>
                  </a:cubicBezTo>
                  <a:cubicBezTo>
                    <a:pt x="19164" y="13074"/>
                    <a:pt x="19651" y="13756"/>
                    <a:pt x="20138" y="14097"/>
                  </a:cubicBezTo>
                  <a:cubicBezTo>
                    <a:pt x="20626" y="14438"/>
                    <a:pt x="20950" y="15120"/>
                    <a:pt x="20950" y="15688"/>
                  </a:cubicBezTo>
                  <a:cubicBezTo>
                    <a:pt x="21600" y="16712"/>
                    <a:pt x="21600" y="17735"/>
                    <a:pt x="20626" y="18644"/>
                  </a:cubicBezTo>
                  <a:cubicBezTo>
                    <a:pt x="19651" y="19667"/>
                    <a:pt x="18189" y="20236"/>
                    <a:pt x="15916" y="20918"/>
                  </a:cubicBezTo>
                  <a:cubicBezTo>
                    <a:pt x="14941" y="21259"/>
                    <a:pt x="13642" y="21259"/>
                    <a:pt x="12180" y="21600"/>
                  </a:cubicBezTo>
                  <a:cubicBezTo>
                    <a:pt x="10719" y="21600"/>
                    <a:pt x="9744" y="21600"/>
                    <a:pt x="8770" y="21259"/>
                  </a:cubicBezTo>
                  <a:cubicBezTo>
                    <a:pt x="8445" y="21259"/>
                    <a:pt x="7958" y="21259"/>
                    <a:pt x="7471" y="21259"/>
                  </a:cubicBezTo>
                  <a:cubicBezTo>
                    <a:pt x="6496" y="20918"/>
                    <a:pt x="6496" y="20918"/>
                    <a:pt x="6009" y="20691"/>
                  </a:cubicBezTo>
                  <a:cubicBezTo>
                    <a:pt x="6009" y="20691"/>
                    <a:pt x="6009" y="20691"/>
                    <a:pt x="6496" y="20236"/>
                  </a:cubicBezTo>
                  <a:cubicBezTo>
                    <a:pt x="6983" y="20236"/>
                    <a:pt x="7471" y="20236"/>
                    <a:pt x="7958" y="20236"/>
                  </a:cubicBezTo>
                  <a:cubicBezTo>
                    <a:pt x="8445" y="20236"/>
                    <a:pt x="8770" y="20691"/>
                    <a:pt x="9744" y="20691"/>
                  </a:cubicBezTo>
                  <a:cubicBezTo>
                    <a:pt x="10394" y="20691"/>
                    <a:pt x="11206" y="20691"/>
                    <a:pt x="12180" y="20691"/>
                  </a:cubicBezTo>
                  <a:cubicBezTo>
                    <a:pt x="12992" y="20691"/>
                    <a:pt x="13967" y="20691"/>
                    <a:pt x="14941" y="2023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4" name="Freeform 131"/>
            <p:cNvSpPr/>
            <p:nvPr/>
          </p:nvSpPr>
          <p:spPr>
            <a:xfrm>
              <a:off x="308338" y="304099"/>
              <a:ext cx="121579" cy="17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3" extrusionOk="0">
                  <a:moveTo>
                    <a:pt x="0" y="3246"/>
                  </a:moveTo>
                  <a:cubicBezTo>
                    <a:pt x="487" y="3246"/>
                    <a:pt x="487" y="3246"/>
                    <a:pt x="487" y="3246"/>
                  </a:cubicBezTo>
                  <a:cubicBezTo>
                    <a:pt x="974" y="3246"/>
                    <a:pt x="974" y="3246"/>
                    <a:pt x="1462" y="3581"/>
                  </a:cubicBezTo>
                  <a:cubicBezTo>
                    <a:pt x="1462" y="3917"/>
                    <a:pt x="1462" y="3917"/>
                    <a:pt x="1462" y="3917"/>
                  </a:cubicBezTo>
                  <a:cubicBezTo>
                    <a:pt x="1949" y="4812"/>
                    <a:pt x="2436" y="5820"/>
                    <a:pt x="3411" y="6827"/>
                  </a:cubicBezTo>
                  <a:cubicBezTo>
                    <a:pt x="3735" y="7722"/>
                    <a:pt x="4385" y="8953"/>
                    <a:pt x="5197" y="9961"/>
                  </a:cubicBezTo>
                  <a:cubicBezTo>
                    <a:pt x="5684" y="10632"/>
                    <a:pt x="5684" y="11304"/>
                    <a:pt x="6171" y="11639"/>
                  </a:cubicBezTo>
                  <a:cubicBezTo>
                    <a:pt x="6171" y="12311"/>
                    <a:pt x="6659" y="12870"/>
                    <a:pt x="7146" y="13206"/>
                  </a:cubicBezTo>
                  <a:cubicBezTo>
                    <a:pt x="7633" y="14213"/>
                    <a:pt x="7958" y="15109"/>
                    <a:pt x="8445" y="16116"/>
                  </a:cubicBezTo>
                  <a:cubicBezTo>
                    <a:pt x="8932" y="17123"/>
                    <a:pt x="9907" y="18019"/>
                    <a:pt x="10394" y="18690"/>
                  </a:cubicBezTo>
                  <a:cubicBezTo>
                    <a:pt x="10719" y="19026"/>
                    <a:pt x="11368" y="19362"/>
                    <a:pt x="11693" y="19585"/>
                  </a:cubicBezTo>
                  <a:cubicBezTo>
                    <a:pt x="12180" y="20033"/>
                    <a:pt x="12668" y="20033"/>
                    <a:pt x="13642" y="20257"/>
                  </a:cubicBezTo>
                  <a:cubicBezTo>
                    <a:pt x="14129" y="20257"/>
                    <a:pt x="14617" y="20593"/>
                    <a:pt x="15591" y="20593"/>
                  </a:cubicBezTo>
                  <a:cubicBezTo>
                    <a:pt x="15916" y="20593"/>
                    <a:pt x="16890" y="20593"/>
                    <a:pt x="17377" y="20593"/>
                  </a:cubicBezTo>
                  <a:cubicBezTo>
                    <a:pt x="17865" y="20593"/>
                    <a:pt x="18352" y="20257"/>
                    <a:pt x="18352" y="20257"/>
                  </a:cubicBezTo>
                  <a:cubicBezTo>
                    <a:pt x="18677" y="20033"/>
                    <a:pt x="18677" y="20033"/>
                    <a:pt x="18677" y="19585"/>
                  </a:cubicBezTo>
                  <a:cubicBezTo>
                    <a:pt x="19326" y="19585"/>
                    <a:pt x="19651" y="19362"/>
                    <a:pt x="19651" y="18690"/>
                  </a:cubicBezTo>
                  <a:cubicBezTo>
                    <a:pt x="19651" y="18354"/>
                    <a:pt x="20138" y="18019"/>
                    <a:pt x="20138" y="17347"/>
                  </a:cubicBezTo>
                  <a:cubicBezTo>
                    <a:pt x="20138" y="17123"/>
                    <a:pt x="20138" y="16452"/>
                    <a:pt x="20138" y="16116"/>
                  </a:cubicBezTo>
                  <a:cubicBezTo>
                    <a:pt x="20138" y="15780"/>
                    <a:pt x="20138" y="15445"/>
                    <a:pt x="20138" y="15109"/>
                  </a:cubicBezTo>
                  <a:cubicBezTo>
                    <a:pt x="20138" y="14773"/>
                    <a:pt x="20138" y="14549"/>
                    <a:pt x="20138" y="14213"/>
                  </a:cubicBezTo>
                  <a:cubicBezTo>
                    <a:pt x="20138" y="13542"/>
                    <a:pt x="19651" y="13206"/>
                    <a:pt x="19651" y="12535"/>
                  </a:cubicBezTo>
                  <a:cubicBezTo>
                    <a:pt x="19326" y="11863"/>
                    <a:pt x="19326" y="11304"/>
                    <a:pt x="18677" y="10632"/>
                  </a:cubicBezTo>
                  <a:cubicBezTo>
                    <a:pt x="18677" y="9961"/>
                    <a:pt x="18352" y="9401"/>
                    <a:pt x="18352" y="8730"/>
                  </a:cubicBezTo>
                  <a:cubicBezTo>
                    <a:pt x="17865" y="8058"/>
                    <a:pt x="17865" y="7722"/>
                    <a:pt x="17377" y="7387"/>
                  </a:cubicBezTo>
                  <a:cubicBezTo>
                    <a:pt x="17377" y="6827"/>
                    <a:pt x="17377" y="6827"/>
                    <a:pt x="17377" y="6827"/>
                  </a:cubicBezTo>
                  <a:cubicBezTo>
                    <a:pt x="17377" y="6491"/>
                    <a:pt x="16890" y="6155"/>
                    <a:pt x="16890" y="5820"/>
                  </a:cubicBezTo>
                  <a:cubicBezTo>
                    <a:pt x="16403" y="5148"/>
                    <a:pt x="16403" y="4477"/>
                    <a:pt x="15916" y="3917"/>
                  </a:cubicBezTo>
                  <a:cubicBezTo>
                    <a:pt x="15591" y="3246"/>
                    <a:pt x="14941" y="2574"/>
                    <a:pt x="14941" y="2238"/>
                  </a:cubicBezTo>
                  <a:cubicBezTo>
                    <a:pt x="14617" y="1567"/>
                    <a:pt x="14129" y="1007"/>
                    <a:pt x="14129" y="672"/>
                  </a:cubicBezTo>
                  <a:cubicBezTo>
                    <a:pt x="14129" y="336"/>
                    <a:pt x="14129" y="336"/>
                    <a:pt x="14129" y="336"/>
                  </a:cubicBezTo>
                  <a:cubicBezTo>
                    <a:pt x="14129" y="0"/>
                    <a:pt x="14129" y="0"/>
                    <a:pt x="14129" y="0"/>
                  </a:cubicBezTo>
                  <a:lnTo>
                    <a:pt x="14941" y="0"/>
                  </a:lnTo>
                  <a:cubicBezTo>
                    <a:pt x="15591" y="672"/>
                    <a:pt x="15591" y="1343"/>
                    <a:pt x="15916" y="1903"/>
                  </a:cubicBezTo>
                  <a:cubicBezTo>
                    <a:pt x="16403" y="2238"/>
                    <a:pt x="16403" y="2910"/>
                    <a:pt x="16890" y="3581"/>
                  </a:cubicBezTo>
                  <a:cubicBezTo>
                    <a:pt x="17377" y="4141"/>
                    <a:pt x="17865" y="4812"/>
                    <a:pt x="17865" y="5148"/>
                  </a:cubicBezTo>
                  <a:cubicBezTo>
                    <a:pt x="18352" y="5820"/>
                    <a:pt x="18677" y="6491"/>
                    <a:pt x="18677" y="7387"/>
                  </a:cubicBezTo>
                  <a:cubicBezTo>
                    <a:pt x="19651" y="8730"/>
                    <a:pt x="20138" y="9961"/>
                    <a:pt x="20626" y="11304"/>
                  </a:cubicBezTo>
                  <a:cubicBezTo>
                    <a:pt x="21113" y="12870"/>
                    <a:pt x="21113" y="14213"/>
                    <a:pt x="21600" y="15780"/>
                  </a:cubicBezTo>
                  <a:cubicBezTo>
                    <a:pt x="21600" y="17347"/>
                    <a:pt x="21600" y="17347"/>
                    <a:pt x="21600" y="17347"/>
                  </a:cubicBezTo>
                  <a:cubicBezTo>
                    <a:pt x="21600" y="18019"/>
                    <a:pt x="21113" y="18690"/>
                    <a:pt x="21113" y="19362"/>
                  </a:cubicBezTo>
                  <a:cubicBezTo>
                    <a:pt x="20626" y="20033"/>
                    <a:pt x="20138" y="20593"/>
                    <a:pt x="18677" y="20928"/>
                  </a:cubicBezTo>
                  <a:cubicBezTo>
                    <a:pt x="18677" y="20928"/>
                    <a:pt x="18352" y="20928"/>
                    <a:pt x="17865" y="21264"/>
                  </a:cubicBezTo>
                  <a:cubicBezTo>
                    <a:pt x="16890" y="21264"/>
                    <a:pt x="15916" y="21600"/>
                    <a:pt x="14941" y="21264"/>
                  </a:cubicBezTo>
                  <a:cubicBezTo>
                    <a:pt x="14129" y="21264"/>
                    <a:pt x="13642" y="20928"/>
                    <a:pt x="12668" y="20928"/>
                  </a:cubicBezTo>
                  <a:cubicBezTo>
                    <a:pt x="11693" y="20593"/>
                    <a:pt x="10719" y="20033"/>
                    <a:pt x="9907" y="19362"/>
                  </a:cubicBezTo>
                  <a:cubicBezTo>
                    <a:pt x="8932" y="19026"/>
                    <a:pt x="8445" y="18019"/>
                    <a:pt x="7958" y="17347"/>
                  </a:cubicBezTo>
                  <a:cubicBezTo>
                    <a:pt x="7146" y="16676"/>
                    <a:pt x="6659" y="15780"/>
                    <a:pt x="6171" y="14773"/>
                  </a:cubicBezTo>
                  <a:cubicBezTo>
                    <a:pt x="5684" y="14213"/>
                    <a:pt x="5197" y="13206"/>
                    <a:pt x="4710" y="12311"/>
                  </a:cubicBezTo>
                  <a:cubicBezTo>
                    <a:pt x="4385" y="11639"/>
                    <a:pt x="4385" y="11639"/>
                    <a:pt x="4385" y="11639"/>
                  </a:cubicBezTo>
                  <a:cubicBezTo>
                    <a:pt x="4385" y="10968"/>
                    <a:pt x="3735" y="10632"/>
                    <a:pt x="3411" y="9961"/>
                  </a:cubicBezTo>
                  <a:cubicBezTo>
                    <a:pt x="3411" y="9401"/>
                    <a:pt x="2923" y="8953"/>
                    <a:pt x="2436" y="8394"/>
                  </a:cubicBezTo>
                  <a:cubicBezTo>
                    <a:pt x="1949" y="7722"/>
                    <a:pt x="1949" y="7051"/>
                    <a:pt x="1462" y="6827"/>
                  </a:cubicBezTo>
                  <a:cubicBezTo>
                    <a:pt x="1462" y="6491"/>
                    <a:pt x="974" y="5820"/>
                    <a:pt x="974" y="5484"/>
                  </a:cubicBezTo>
                  <a:cubicBezTo>
                    <a:pt x="487" y="5148"/>
                    <a:pt x="487" y="4812"/>
                    <a:pt x="487" y="4477"/>
                  </a:cubicBezTo>
                  <a:cubicBezTo>
                    <a:pt x="487" y="4141"/>
                    <a:pt x="487" y="3917"/>
                    <a:pt x="0" y="324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5" name="Freeform 132"/>
            <p:cNvSpPr/>
            <p:nvPr/>
          </p:nvSpPr>
          <p:spPr>
            <a:xfrm>
              <a:off x="451948" y="270310"/>
              <a:ext cx="96242" cy="172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21" y="18697"/>
                  </a:moveTo>
                  <a:cubicBezTo>
                    <a:pt x="5298" y="18000"/>
                    <a:pt x="4075" y="17303"/>
                    <a:pt x="3464" y="16606"/>
                  </a:cubicBezTo>
                  <a:cubicBezTo>
                    <a:pt x="3057" y="16026"/>
                    <a:pt x="2445" y="15329"/>
                    <a:pt x="1834" y="14284"/>
                  </a:cubicBezTo>
                  <a:cubicBezTo>
                    <a:pt x="1834" y="14284"/>
                    <a:pt x="1834" y="14052"/>
                    <a:pt x="1834" y="13587"/>
                  </a:cubicBezTo>
                  <a:cubicBezTo>
                    <a:pt x="1223" y="13355"/>
                    <a:pt x="1223" y="13355"/>
                    <a:pt x="1223" y="13006"/>
                  </a:cubicBezTo>
                  <a:cubicBezTo>
                    <a:pt x="611" y="11961"/>
                    <a:pt x="611" y="11032"/>
                    <a:pt x="0" y="9639"/>
                  </a:cubicBezTo>
                  <a:cubicBezTo>
                    <a:pt x="0" y="8361"/>
                    <a:pt x="0" y="6968"/>
                    <a:pt x="611" y="5690"/>
                  </a:cubicBezTo>
                  <a:cubicBezTo>
                    <a:pt x="1223" y="4645"/>
                    <a:pt x="1834" y="3368"/>
                    <a:pt x="3057" y="2323"/>
                  </a:cubicBezTo>
                  <a:cubicBezTo>
                    <a:pt x="4075" y="1277"/>
                    <a:pt x="5909" y="581"/>
                    <a:pt x="8762" y="348"/>
                  </a:cubicBezTo>
                  <a:cubicBezTo>
                    <a:pt x="8762" y="0"/>
                    <a:pt x="8762" y="0"/>
                    <a:pt x="8762" y="0"/>
                  </a:cubicBezTo>
                  <a:cubicBezTo>
                    <a:pt x="9374" y="0"/>
                    <a:pt x="9985" y="0"/>
                    <a:pt x="9985" y="0"/>
                  </a:cubicBezTo>
                  <a:cubicBezTo>
                    <a:pt x="10596" y="0"/>
                    <a:pt x="10596" y="0"/>
                    <a:pt x="11208" y="0"/>
                  </a:cubicBezTo>
                  <a:cubicBezTo>
                    <a:pt x="11208" y="348"/>
                    <a:pt x="11208" y="348"/>
                    <a:pt x="11208" y="348"/>
                  </a:cubicBezTo>
                  <a:lnTo>
                    <a:pt x="10596" y="348"/>
                  </a:lnTo>
                  <a:cubicBezTo>
                    <a:pt x="10596" y="581"/>
                    <a:pt x="10596" y="581"/>
                    <a:pt x="9985" y="581"/>
                  </a:cubicBezTo>
                  <a:cubicBezTo>
                    <a:pt x="9374" y="929"/>
                    <a:pt x="8762" y="929"/>
                    <a:pt x="8355" y="1277"/>
                  </a:cubicBezTo>
                  <a:cubicBezTo>
                    <a:pt x="5909" y="1974"/>
                    <a:pt x="4075" y="2671"/>
                    <a:pt x="3464" y="3368"/>
                  </a:cubicBezTo>
                  <a:cubicBezTo>
                    <a:pt x="3057" y="3948"/>
                    <a:pt x="2445" y="4645"/>
                    <a:pt x="2445" y="5690"/>
                  </a:cubicBezTo>
                  <a:cubicBezTo>
                    <a:pt x="2445" y="5923"/>
                    <a:pt x="1834" y="6271"/>
                    <a:pt x="1834" y="6619"/>
                  </a:cubicBezTo>
                  <a:cubicBezTo>
                    <a:pt x="1834" y="7316"/>
                    <a:pt x="1834" y="7665"/>
                    <a:pt x="1834" y="8013"/>
                  </a:cubicBezTo>
                  <a:cubicBezTo>
                    <a:pt x="1834" y="8594"/>
                    <a:pt x="1834" y="9639"/>
                    <a:pt x="2445" y="10684"/>
                  </a:cubicBezTo>
                  <a:cubicBezTo>
                    <a:pt x="2445" y="11613"/>
                    <a:pt x="3057" y="12310"/>
                    <a:pt x="3057" y="13006"/>
                  </a:cubicBezTo>
                  <a:cubicBezTo>
                    <a:pt x="3464" y="13587"/>
                    <a:pt x="4075" y="14284"/>
                    <a:pt x="4687" y="15329"/>
                  </a:cubicBezTo>
                  <a:cubicBezTo>
                    <a:pt x="5298" y="16374"/>
                    <a:pt x="6521" y="17303"/>
                    <a:pt x="7540" y="18348"/>
                  </a:cubicBezTo>
                  <a:cubicBezTo>
                    <a:pt x="8762" y="19045"/>
                    <a:pt x="9985" y="19974"/>
                    <a:pt x="11819" y="20323"/>
                  </a:cubicBezTo>
                  <a:cubicBezTo>
                    <a:pt x="13042" y="21019"/>
                    <a:pt x="14672" y="21019"/>
                    <a:pt x="16506" y="20671"/>
                  </a:cubicBezTo>
                  <a:cubicBezTo>
                    <a:pt x="17525" y="20323"/>
                    <a:pt x="18340" y="20323"/>
                    <a:pt x="18747" y="19974"/>
                  </a:cubicBezTo>
                  <a:cubicBezTo>
                    <a:pt x="18747" y="19974"/>
                    <a:pt x="19358" y="19626"/>
                    <a:pt x="19358" y="19394"/>
                  </a:cubicBezTo>
                  <a:cubicBezTo>
                    <a:pt x="19970" y="19394"/>
                    <a:pt x="19970" y="19045"/>
                    <a:pt x="19970" y="19045"/>
                  </a:cubicBezTo>
                  <a:cubicBezTo>
                    <a:pt x="19970" y="19045"/>
                    <a:pt x="20581" y="19045"/>
                    <a:pt x="21192" y="19394"/>
                  </a:cubicBezTo>
                  <a:cubicBezTo>
                    <a:pt x="21192" y="19394"/>
                    <a:pt x="21600" y="19394"/>
                    <a:pt x="21600" y="19626"/>
                  </a:cubicBezTo>
                  <a:cubicBezTo>
                    <a:pt x="21600" y="19626"/>
                    <a:pt x="21600" y="19974"/>
                    <a:pt x="20581" y="20323"/>
                  </a:cubicBezTo>
                  <a:cubicBezTo>
                    <a:pt x="19970" y="21019"/>
                    <a:pt x="18747" y="21019"/>
                    <a:pt x="18340" y="21368"/>
                  </a:cubicBezTo>
                  <a:cubicBezTo>
                    <a:pt x="16506" y="21600"/>
                    <a:pt x="15283" y="21600"/>
                    <a:pt x="14060" y="21600"/>
                  </a:cubicBezTo>
                  <a:cubicBezTo>
                    <a:pt x="13042" y="21600"/>
                    <a:pt x="11819" y="21368"/>
                    <a:pt x="10596" y="21019"/>
                  </a:cubicBezTo>
                  <a:cubicBezTo>
                    <a:pt x="9985" y="20671"/>
                    <a:pt x="8762" y="20323"/>
                    <a:pt x="8355" y="19974"/>
                  </a:cubicBezTo>
                  <a:cubicBezTo>
                    <a:pt x="7540" y="19626"/>
                    <a:pt x="7132" y="19394"/>
                    <a:pt x="6521" y="18697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6" name="Freeform 133"/>
            <p:cNvSpPr/>
            <p:nvPr/>
          </p:nvSpPr>
          <p:spPr>
            <a:xfrm>
              <a:off x="553320" y="232298"/>
              <a:ext cx="96251" cy="17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3" extrusionOk="0">
                  <a:moveTo>
                    <a:pt x="5854" y="18644"/>
                  </a:moveTo>
                  <a:cubicBezTo>
                    <a:pt x="5450" y="17621"/>
                    <a:pt x="4239" y="17053"/>
                    <a:pt x="3634" y="16712"/>
                  </a:cubicBezTo>
                  <a:cubicBezTo>
                    <a:pt x="3028" y="16029"/>
                    <a:pt x="2422" y="15120"/>
                    <a:pt x="2019" y="14438"/>
                  </a:cubicBezTo>
                  <a:cubicBezTo>
                    <a:pt x="2019" y="14097"/>
                    <a:pt x="2019" y="13756"/>
                    <a:pt x="1211" y="13756"/>
                  </a:cubicBezTo>
                  <a:cubicBezTo>
                    <a:pt x="1211" y="13415"/>
                    <a:pt x="1211" y="13074"/>
                    <a:pt x="1211" y="12733"/>
                  </a:cubicBezTo>
                  <a:cubicBezTo>
                    <a:pt x="807" y="11823"/>
                    <a:pt x="807" y="10800"/>
                    <a:pt x="0" y="9549"/>
                  </a:cubicBezTo>
                  <a:cubicBezTo>
                    <a:pt x="0" y="8185"/>
                    <a:pt x="0" y="7162"/>
                    <a:pt x="807" y="5912"/>
                  </a:cubicBezTo>
                  <a:cubicBezTo>
                    <a:pt x="1211" y="4661"/>
                    <a:pt x="2019" y="3638"/>
                    <a:pt x="3028" y="2615"/>
                  </a:cubicBezTo>
                  <a:cubicBezTo>
                    <a:pt x="4239" y="1705"/>
                    <a:pt x="5854" y="682"/>
                    <a:pt x="8277" y="341"/>
                  </a:cubicBezTo>
                  <a:cubicBezTo>
                    <a:pt x="8882" y="341"/>
                    <a:pt x="8882" y="341"/>
                    <a:pt x="8882" y="341"/>
                  </a:cubicBezTo>
                  <a:cubicBezTo>
                    <a:pt x="9488" y="341"/>
                    <a:pt x="9892" y="0"/>
                    <a:pt x="9892" y="0"/>
                  </a:cubicBezTo>
                  <a:cubicBezTo>
                    <a:pt x="10699" y="0"/>
                    <a:pt x="10699" y="341"/>
                    <a:pt x="10699" y="341"/>
                  </a:cubicBezTo>
                  <a:lnTo>
                    <a:pt x="10699" y="682"/>
                  </a:lnTo>
                  <a:cubicBezTo>
                    <a:pt x="10699" y="682"/>
                    <a:pt x="10699" y="1023"/>
                    <a:pt x="9892" y="1023"/>
                  </a:cubicBezTo>
                  <a:cubicBezTo>
                    <a:pt x="9488" y="1023"/>
                    <a:pt x="8882" y="1364"/>
                    <a:pt x="8277" y="1364"/>
                  </a:cubicBezTo>
                  <a:cubicBezTo>
                    <a:pt x="5854" y="2046"/>
                    <a:pt x="4239" y="2615"/>
                    <a:pt x="3634" y="3297"/>
                  </a:cubicBezTo>
                  <a:cubicBezTo>
                    <a:pt x="3028" y="3979"/>
                    <a:pt x="2422" y="4888"/>
                    <a:pt x="2422" y="5912"/>
                  </a:cubicBezTo>
                  <a:cubicBezTo>
                    <a:pt x="2019" y="6253"/>
                    <a:pt x="2019" y="6594"/>
                    <a:pt x="2019" y="6935"/>
                  </a:cubicBezTo>
                  <a:cubicBezTo>
                    <a:pt x="2019" y="7162"/>
                    <a:pt x="2019" y="7617"/>
                    <a:pt x="2019" y="8185"/>
                  </a:cubicBezTo>
                  <a:cubicBezTo>
                    <a:pt x="2019" y="8867"/>
                    <a:pt x="2019" y="9891"/>
                    <a:pt x="2019" y="10459"/>
                  </a:cubicBezTo>
                  <a:cubicBezTo>
                    <a:pt x="2422" y="11482"/>
                    <a:pt x="2422" y="12164"/>
                    <a:pt x="3028" y="12733"/>
                  </a:cubicBezTo>
                  <a:cubicBezTo>
                    <a:pt x="3634" y="13415"/>
                    <a:pt x="4239" y="14438"/>
                    <a:pt x="4845" y="15461"/>
                  </a:cubicBezTo>
                  <a:cubicBezTo>
                    <a:pt x="5450" y="16371"/>
                    <a:pt x="6460" y="17394"/>
                    <a:pt x="7671" y="18076"/>
                  </a:cubicBezTo>
                  <a:cubicBezTo>
                    <a:pt x="8277" y="18985"/>
                    <a:pt x="9892" y="19667"/>
                    <a:pt x="11103" y="20349"/>
                  </a:cubicBezTo>
                  <a:cubicBezTo>
                    <a:pt x="12920" y="20577"/>
                    <a:pt x="14736" y="20577"/>
                    <a:pt x="16351" y="20349"/>
                  </a:cubicBezTo>
                  <a:cubicBezTo>
                    <a:pt x="17563" y="20349"/>
                    <a:pt x="18168" y="20008"/>
                    <a:pt x="18572" y="19667"/>
                  </a:cubicBezTo>
                  <a:cubicBezTo>
                    <a:pt x="18572" y="19667"/>
                    <a:pt x="19379" y="19667"/>
                    <a:pt x="19379" y="19326"/>
                  </a:cubicBezTo>
                  <a:cubicBezTo>
                    <a:pt x="19379" y="18985"/>
                    <a:pt x="19783" y="18985"/>
                    <a:pt x="19783" y="18985"/>
                  </a:cubicBezTo>
                  <a:lnTo>
                    <a:pt x="20389" y="18985"/>
                  </a:lnTo>
                  <a:cubicBezTo>
                    <a:pt x="20994" y="18985"/>
                    <a:pt x="21600" y="19326"/>
                    <a:pt x="21600" y="19326"/>
                  </a:cubicBezTo>
                  <a:cubicBezTo>
                    <a:pt x="21600" y="19667"/>
                    <a:pt x="20994" y="20008"/>
                    <a:pt x="20389" y="20349"/>
                  </a:cubicBezTo>
                  <a:cubicBezTo>
                    <a:pt x="19783" y="20577"/>
                    <a:pt x="18572" y="21032"/>
                    <a:pt x="18168" y="21032"/>
                  </a:cubicBezTo>
                  <a:cubicBezTo>
                    <a:pt x="16351" y="21259"/>
                    <a:pt x="15140" y="21600"/>
                    <a:pt x="14131" y="21259"/>
                  </a:cubicBezTo>
                  <a:cubicBezTo>
                    <a:pt x="12920" y="21259"/>
                    <a:pt x="11708" y="21259"/>
                    <a:pt x="10699" y="21032"/>
                  </a:cubicBezTo>
                  <a:cubicBezTo>
                    <a:pt x="9892" y="20577"/>
                    <a:pt x="8882" y="20349"/>
                    <a:pt x="8277" y="20008"/>
                  </a:cubicBezTo>
                  <a:cubicBezTo>
                    <a:pt x="7065" y="19326"/>
                    <a:pt x="6460" y="18985"/>
                    <a:pt x="5854" y="18644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7" name="Freeform 134"/>
            <p:cNvSpPr/>
            <p:nvPr/>
          </p:nvSpPr>
          <p:spPr>
            <a:xfrm>
              <a:off x="634261" y="198509"/>
              <a:ext cx="112438" cy="18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extrusionOk="0">
                  <a:moveTo>
                    <a:pt x="395" y="2836"/>
                  </a:moveTo>
                  <a:cubicBezTo>
                    <a:pt x="1448" y="2400"/>
                    <a:pt x="2853" y="1855"/>
                    <a:pt x="4434" y="1527"/>
                  </a:cubicBezTo>
                  <a:cubicBezTo>
                    <a:pt x="5488" y="1200"/>
                    <a:pt x="6892" y="873"/>
                    <a:pt x="8473" y="545"/>
                  </a:cubicBezTo>
                  <a:cubicBezTo>
                    <a:pt x="9527" y="327"/>
                    <a:pt x="10405" y="327"/>
                    <a:pt x="10931" y="0"/>
                  </a:cubicBezTo>
                  <a:cubicBezTo>
                    <a:pt x="10931" y="327"/>
                    <a:pt x="11458" y="327"/>
                    <a:pt x="11458" y="327"/>
                  </a:cubicBezTo>
                  <a:cubicBezTo>
                    <a:pt x="11985" y="327"/>
                    <a:pt x="11985" y="327"/>
                    <a:pt x="11985" y="545"/>
                  </a:cubicBezTo>
                  <a:lnTo>
                    <a:pt x="11458" y="873"/>
                  </a:lnTo>
                  <a:cubicBezTo>
                    <a:pt x="10931" y="873"/>
                    <a:pt x="10405" y="873"/>
                    <a:pt x="10405" y="873"/>
                  </a:cubicBezTo>
                  <a:cubicBezTo>
                    <a:pt x="10053" y="873"/>
                    <a:pt x="10053" y="873"/>
                    <a:pt x="9527" y="1200"/>
                  </a:cubicBezTo>
                  <a:cubicBezTo>
                    <a:pt x="8473" y="1200"/>
                    <a:pt x="8473" y="1200"/>
                    <a:pt x="8473" y="1200"/>
                  </a:cubicBezTo>
                  <a:cubicBezTo>
                    <a:pt x="7419" y="1527"/>
                    <a:pt x="6366" y="1855"/>
                    <a:pt x="5488" y="2182"/>
                  </a:cubicBezTo>
                  <a:cubicBezTo>
                    <a:pt x="3907" y="2400"/>
                    <a:pt x="2853" y="2836"/>
                    <a:pt x="1800" y="3491"/>
                  </a:cubicBezTo>
                  <a:cubicBezTo>
                    <a:pt x="1800" y="3709"/>
                    <a:pt x="1800" y="4364"/>
                    <a:pt x="2327" y="4691"/>
                  </a:cubicBezTo>
                  <a:cubicBezTo>
                    <a:pt x="2327" y="5345"/>
                    <a:pt x="2853" y="5891"/>
                    <a:pt x="2853" y="6218"/>
                  </a:cubicBezTo>
                  <a:cubicBezTo>
                    <a:pt x="4961" y="9055"/>
                    <a:pt x="4961" y="9055"/>
                    <a:pt x="4961" y="9055"/>
                  </a:cubicBezTo>
                  <a:cubicBezTo>
                    <a:pt x="4961" y="9382"/>
                    <a:pt x="4961" y="9382"/>
                    <a:pt x="4961" y="9382"/>
                  </a:cubicBezTo>
                  <a:cubicBezTo>
                    <a:pt x="4961" y="9382"/>
                    <a:pt x="4961" y="9382"/>
                    <a:pt x="4961" y="9709"/>
                  </a:cubicBezTo>
                  <a:cubicBezTo>
                    <a:pt x="5488" y="9709"/>
                    <a:pt x="5488" y="9709"/>
                    <a:pt x="5488" y="9709"/>
                  </a:cubicBezTo>
                  <a:cubicBezTo>
                    <a:pt x="6014" y="9709"/>
                    <a:pt x="6366" y="9709"/>
                    <a:pt x="6366" y="9382"/>
                  </a:cubicBezTo>
                  <a:cubicBezTo>
                    <a:pt x="6892" y="9382"/>
                    <a:pt x="7419" y="9055"/>
                    <a:pt x="7419" y="9055"/>
                  </a:cubicBezTo>
                  <a:cubicBezTo>
                    <a:pt x="8473" y="8727"/>
                    <a:pt x="9000" y="8727"/>
                    <a:pt x="9527" y="8400"/>
                  </a:cubicBezTo>
                  <a:cubicBezTo>
                    <a:pt x="10053" y="8400"/>
                    <a:pt x="10931" y="8182"/>
                    <a:pt x="11458" y="8182"/>
                  </a:cubicBezTo>
                  <a:cubicBezTo>
                    <a:pt x="12512" y="7855"/>
                    <a:pt x="13039" y="7855"/>
                    <a:pt x="13917" y="7855"/>
                  </a:cubicBezTo>
                  <a:cubicBezTo>
                    <a:pt x="14619" y="7855"/>
                    <a:pt x="14970" y="7855"/>
                    <a:pt x="14970" y="8182"/>
                  </a:cubicBezTo>
                  <a:cubicBezTo>
                    <a:pt x="14970" y="8182"/>
                    <a:pt x="14619" y="8400"/>
                    <a:pt x="13917" y="8400"/>
                  </a:cubicBezTo>
                  <a:cubicBezTo>
                    <a:pt x="13917" y="8400"/>
                    <a:pt x="13566" y="8727"/>
                    <a:pt x="13039" y="8727"/>
                  </a:cubicBezTo>
                  <a:lnTo>
                    <a:pt x="12512" y="8727"/>
                  </a:lnTo>
                  <a:cubicBezTo>
                    <a:pt x="10931" y="9055"/>
                    <a:pt x="10053" y="9382"/>
                    <a:pt x="9000" y="9709"/>
                  </a:cubicBezTo>
                  <a:cubicBezTo>
                    <a:pt x="7419" y="10036"/>
                    <a:pt x="6366" y="10364"/>
                    <a:pt x="5488" y="10582"/>
                  </a:cubicBezTo>
                  <a:cubicBezTo>
                    <a:pt x="5488" y="11018"/>
                    <a:pt x="6014" y="11236"/>
                    <a:pt x="6014" y="11564"/>
                  </a:cubicBezTo>
                  <a:cubicBezTo>
                    <a:pt x="6014" y="11891"/>
                    <a:pt x="6014" y="12218"/>
                    <a:pt x="6366" y="12218"/>
                  </a:cubicBezTo>
                  <a:cubicBezTo>
                    <a:pt x="6366" y="12545"/>
                    <a:pt x="6366" y="12873"/>
                    <a:pt x="6892" y="13200"/>
                  </a:cubicBezTo>
                  <a:cubicBezTo>
                    <a:pt x="6892" y="13418"/>
                    <a:pt x="6892" y="13745"/>
                    <a:pt x="6892" y="14073"/>
                  </a:cubicBezTo>
                  <a:cubicBezTo>
                    <a:pt x="7419" y="14727"/>
                    <a:pt x="7419" y="15055"/>
                    <a:pt x="7946" y="15709"/>
                  </a:cubicBezTo>
                  <a:cubicBezTo>
                    <a:pt x="7946" y="16255"/>
                    <a:pt x="8473" y="16582"/>
                    <a:pt x="8473" y="17236"/>
                  </a:cubicBezTo>
                  <a:cubicBezTo>
                    <a:pt x="9000" y="17891"/>
                    <a:pt x="9527" y="18218"/>
                    <a:pt x="9527" y="18764"/>
                  </a:cubicBezTo>
                  <a:cubicBezTo>
                    <a:pt x="10053" y="19418"/>
                    <a:pt x="10405" y="20073"/>
                    <a:pt x="10931" y="20618"/>
                  </a:cubicBezTo>
                  <a:cubicBezTo>
                    <a:pt x="10931" y="20618"/>
                    <a:pt x="11458" y="20618"/>
                    <a:pt x="11458" y="20400"/>
                  </a:cubicBezTo>
                  <a:cubicBezTo>
                    <a:pt x="11985" y="20400"/>
                    <a:pt x="12512" y="20400"/>
                    <a:pt x="12512" y="20400"/>
                  </a:cubicBezTo>
                  <a:cubicBezTo>
                    <a:pt x="14970" y="19745"/>
                    <a:pt x="14970" y="19745"/>
                    <a:pt x="14970" y="19745"/>
                  </a:cubicBezTo>
                  <a:cubicBezTo>
                    <a:pt x="16024" y="19745"/>
                    <a:pt x="16551" y="19418"/>
                    <a:pt x="17605" y="19091"/>
                  </a:cubicBezTo>
                  <a:cubicBezTo>
                    <a:pt x="18131" y="19091"/>
                    <a:pt x="18483" y="18764"/>
                    <a:pt x="19009" y="18764"/>
                  </a:cubicBezTo>
                  <a:cubicBezTo>
                    <a:pt x="19536" y="18764"/>
                    <a:pt x="19536" y="18545"/>
                    <a:pt x="19536" y="18545"/>
                  </a:cubicBezTo>
                  <a:cubicBezTo>
                    <a:pt x="20063" y="18545"/>
                    <a:pt x="20063" y="18545"/>
                    <a:pt x="20063" y="18218"/>
                  </a:cubicBezTo>
                  <a:cubicBezTo>
                    <a:pt x="20590" y="18218"/>
                    <a:pt x="20590" y="18218"/>
                    <a:pt x="20590" y="18218"/>
                  </a:cubicBezTo>
                  <a:cubicBezTo>
                    <a:pt x="21117" y="18218"/>
                    <a:pt x="21468" y="18545"/>
                    <a:pt x="21468" y="18764"/>
                  </a:cubicBezTo>
                  <a:cubicBezTo>
                    <a:pt x="21468" y="18764"/>
                    <a:pt x="21468" y="18764"/>
                    <a:pt x="21468" y="19091"/>
                  </a:cubicBezTo>
                  <a:cubicBezTo>
                    <a:pt x="20590" y="19418"/>
                    <a:pt x="20063" y="19418"/>
                    <a:pt x="19009" y="19745"/>
                  </a:cubicBezTo>
                  <a:cubicBezTo>
                    <a:pt x="18131" y="20073"/>
                    <a:pt x="17078" y="20073"/>
                    <a:pt x="16551" y="20400"/>
                  </a:cubicBezTo>
                  <a:cubicBezTo>
                    <a:pt x="14619" y="21055"/>
                    <a:pt x="13039" y="21273"/>
                    <a:pt x="10931" y="21600"/>
                  </a:cubicBezTo>
                  <a:lnTo>
                    <a:pt x="10405" y="21600"/>
                  </a:lnTo>
                  <a:cubicBezTo>
                    <a:pt x="10405" y="21600"/>
                    <a:pt x="10053" y="21600"/>
                    <a:pt x="10053" y="21273"/>
                  </a:cubicBezTo>
                  <a:cubicBezTo>
                    <a:pt x="9527" y="20618"/>
                    <a:pt x="9000" y="20073"/>
                    <a:pt x="8473" y="19418"/>
                  </a:cubicBezTo>
                  <a:cubicBezTo>
                    <a:pt x="7946" y="18764"/>
                    <a:pt x="7419" y="18545"/>
                    <a:pt x="6892" y="17891"/>
                  </a:cubicBezTo>
                  <a:cubicBezTo>
                    <a:pt x="6892" y="17564"/>
                    <a:pt x="6892" y="17564"/>
                    <a:pt x="6892" y="17564"/>
                  </a:cubicBezTo>
                  <a:cubicBezTo>
                    <a:pt x="6366" y="16909"/>
                    <a:pt x="6366" y="15927"/>
                    <a:pt x="6014" y="15382"/>
                  </a:cubicBezTo>
                  <a:cubicBezTo>
                    <a:pt x="6014" y="14727"/>
                    <a:pt x="5488" y="14073"/>
                    <a:pt x="5488" y="13418"/>
                  </a:cubicBezTo>
                  <a:cubicBezTo>
                    <a:pt x="4961" y="12545"/>
                    <a:pt x="4434" y="11891"/>
                    <a:pt x="3907" y="11018"/>
                  </a:cubicBezTo>
                  <a:cubicBezTo>
                    <a:pt x="3907" y="10364"/>
                    <a:pt x="3380" y="9382"/>
                    <a:pt x="2853" y="8727"/>
                  </a:cubicBezTo>
                  <a:cubicBezTo>
                    <a:pt x="2853" y="8400"/>
                    <a:pt x="2853" y="8182"/>
                    <a:pt x="2853" y="7855"/>
                  </a:cubicBezTo>
                  <a:cubicBezTo>
                    <a:pt x="2327" y="7855"/>
                    <a:pt x="2327" y="7527"/>
                    <a:pt x="2327" y="7200"/>
                  </a:cubicBezTo>
                  <a:cubicBezTo>
                    <a:pt x="1448" y="5673"/>
                    <a:pt x="1448" y="5673"/>
                    <a:pt x="1448" y="5673"/>
                  </a:cubicBezTo>
                  <a:cubicBezTo>
                    <a:pt x="1448" y="5345"/>
                    <a:pt x="746" y="5018"/>
                    <a:pt x="746" y="4691"/>
                  </a:cubicBezTo>
                  <a:cubicBezTo>
                    <a:pt x="746" y="4364"/>
                    <a:pt x="395" y="4036"/>
                    <a:pt x="395" y="3709"/>
                  </a:cubicBezTo>
                  <a:cubicBezTo>
                    <a:pt x="395" y="3055"/>
                    <a:pt x="395" y="3055"/>
                    <a:pt x="395" y="3055"/>
                  </a:cubicBezTo>
                  <a:cubicBezTo>
                    <a:pt x="-132" y="3055"/>
                    <a:pt x="-132" y="2836"/>
                    <a:pt x="395" y="283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8" name="Freeform 135"/>
            <p:cNvSpPr/>
            <p:nvPr/>
          </p:nvSpPr>
          <p:spPr>
            <a:xfrm>
              <a:off x="734945" y="168943"/>
              <a:ext cx="120636" cy="17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515" extrusionOk="0">
                  <a:moveTo>
                    <a:pt x="14941" y="20236"/>
                  </a:moveTo>
                  <a:cubicBezTo>
                    <a:pt x="16890" y="20008"/>
                    <a:pt x="18352" y="19326"/>
                    <a:pt x="19164" y="18303"/>
                  </a:cubicBezTo>
                  <a:cubicBezTo>
                    <a:pt x="19651" y="17962"/>
                    <a:pt x="20138" y="17621"/>
                    <a:pt x="20138" y="17394"/>
                  </a:cubicBezTo>
                  <a:cubicBezTo>
                    <a:pt x="20138" y="16712"/>
                    <a:pt x="20138" y="16371"/>
                    <a:pt x="20138" y="15688"/>
                  </a:cubicBezTo>
                  <a:cubicBezTo>
                    <a:pt x="19164" y="14438"/>
                    <a:pt x="18352" y="13756"/>
                    <a:pt x="16890" y="13074"/>
                  </a:cubicBezTo>
                  <a:cubicBezTo>
                    <a:pt x="15591" y="12733"/>
                    <a:pt x="13642" y="12164"/>
                    <a:pt x="11368" y="12164"/>
                  </a:cubicBezTo>
                  <a:cubicBezTo>
                    <a:pt x="10394" y="11823"/>
                    <a:pt x="9420" y="11823"/>
                    <a:pt x="8445" y="11823"/>
                  </a:cubicBezTo>
                  <a:cubicBezTo>
                    <a:pt x="7633" y="11482"/>
                    <a:pt x="6659" y="11141"/>
                    <a:pt x="5197" y="11141"/>
                  </a:cubicBezTo>
                  <a:cubicBezTo>
                    <a:pt x="4223" y="10800"/>
                    <a:pt x="2761" y="10118"/>
                    <a:pt x="2436" y="9777"/>
                  </a:cubicBezTo>
                  <a:cubicBezTo>
                    <a:pt x="1462" y="9208"/>
                    <a:pt x="974" y="8526"/>
                    <a:pt x="487" y="7503"/>
                  </a:cubicBezTo>
                  <a:cubicBezTo>
                    <a:pt x="0" y="6821"/>
                    <a:pt x="0" y="5912"/>
                    <a:pt x="0" y="4888"/>
                  </a:cubicBezTo>
                  <a:cubicBezTo>
                    <a:pt x="487" y="4206"/>
                    <a:pt x="1462" y="3297"/>
                    <a:pt x="2436" y="2615"/>
                  </a:cubicBezTo>
                  <a:cubicBezTo>
                    <a:pt x="3411" y="1705"/>
                    <a:pt x="4710" y="1023"/>
                    <a:pt x="6659" y="682"/>
                  </a:cubicBezTo>
                  <a:cubicBezTo>
                    <a:pt x="6659" y="341"/>
                    <a:pt x="7146" y="341"/>
                    <a:pt x="7958" y="341"/>
                  </a:cubicBezTo>
                  <a:cubicBezTo>
                    <a:pt x="8445" y="0"/>
                    <a:pt x="8932" y="0"/>
                    <a:pt x="9420" y="0"/>
                  </a:cubicBezTo>
                  <a:cubicBezTo>
                    <a:pt x="9907" y="0"/>
                    <a:pt x="10394" y="0"/>
                    <a:pt x="10719" y="0"/>
                  </a:cubicBezTo>
                  <a:cubicBezTo>
                    <a:pt x="11368" y="0"/>
                    <a:pt x="11368" y="0"/>
                    <a:pt x="11368" y="341"/>
                  </a:cubicBezTo>
                  <a:cubicBezTo>
                    <a:pt x="11368" y="341"/>
                    <a:pt x="11368" y="341"/>
                    <a:pt x="11368" y="682"/>
                  </a:cubicBezTo>
                  <a:cubicBezTo>
                    <a:pt x="10719" y="682"/>
                    <a:pt x="10394" y="682"/>
                    <a:pt x="9420" y="1023"/>
                  </a:cubicBezTo>
                  <a:cubicBezTo>
                    <a:pt x="8932" y="1023"/>
                    <a:pt x="7958" y="1023"/>
                    <a:pt x="7633" y="1251"/>
                  </a:cubicBezTo>
                  <a:cubicBezTo>
                    <a:pt x="6659" y="1251"/>
                    <a:pt x="6171" y="1705"/>
                    <a:pt x="5197" y="1933"/>
                  </a:cubicBezTo>
                  <a:cubicBezTo>
                    <a:pt x="4710" y="2274"/>
                    <a:pt x="3735" y="2615"/>
                    <a:pt x="3411" y="2956"/>
                  </a:cubicBezTo>
                  <a:cubicBezTo>
                    <a:pt x="2761" y="3638"/>
                    <a:pt x="1949" y="4206"/>
                    <a:pt x="1949" y="5229"/>
                  </a:cubicBezTo>
                  <a:cubicBezTo>
                    <a:pt x="1462" y="6139"/>
                    <a:pt x="1462" y="6821"/>
                    <a:pt x="1949" y="7844"/>
                  </a:cubicBezTo>
                  <a:cubicBezTo>
                    <a:pt x="2436" y="8867"/>
                    <a:pt x="3411" y="9549"/>
                    <a:pt x="4710" y="10118"/>
                  </a:cubicBezTo>
                  <a:cubicBezTo>
                    <a:pt x="6659" y="10459"/>
                    <a:pt x="7958" y="10800"/>
                    <a:pt x="9907" y="11141"/>
                  </a:cubicBezTo>
                  <a:cubicBezTo>
                    <a:pt x="13155" y="11482"/>
                    <a:pt x="13155" y="11482"/>
                    <a:pt x="13155" y="11482"/>
                  </a:cubicBezTo>
                  <a:cubicBezTo>
                    <a:pt x="14129" y="11482"/>
                    <a:pt x="14941" y="11823"/>
                    <a:pt x="15916" y="11823"/>
                  </a:cubicBezTo>
                  <a:cubicBezTo>
                    <a:pt x="16890" y="12164"/>
                    <a:pt x="17865" y="12392"/>
                    <a:pt x="18352" y="12733"/>
                  </a:cubicBezTo>
                  <a:cubicBezTo>
                    <a:pt x="19164" y="13074"/>
                    <a:pt x="19651" y="13415"/>
                    <a:pt x="20138" y="14097"/>
                  </a:cubicBezTo>
                  <a:cubicBezTo>
                    <a:pt x="20626" y="14438"/>
                    <a:pt x="21113" y="15120"/>
                    <a:pt x="21113" y="15347"/>
                  </a:cubicBezTo>
                  <a:cubicBezTo>
                    <a:pt x="21600" y="16712"/>
                    <a:pt x="21600" y="17621"/>
                    <a:pt x="20626" y="18644"/>
                  </a:cubicBezTo>
                  <a:cubicBezTo>
                    <a:pt x="20138" y="19667"/>
                    <a:pt x="18352" y="20236"/>
                    <a:pt x="15916" y="20918"/>
                  </a:cubicBezTo>
                  <a:cubicBezTo>
                    <a:pt x="14941" y="21259"/>
                    <a:pt x="13642" y="21259"/>
                    <a:pt x="12180" y="21259"/>
                  </a:cubicBezTo>
                  <a:cubicBezTo>
                    <a:pt x="10719" y="21600"/>
                    <a:pt x="9907" y="21600"/>
                    <a:pt x="8932" y="21259"/>
                  </a:cubicBezTo>
                  <a:cubicBezTo>
                    <a:pt x="8445" y="21259"/>
                    <a:pt x="7958" y="21259"/>
                    <a:pt x="7633" y="20918"/>
                  </a:cubicBezTo>
                  <a:cubicBezTo>
                    <a:pt x="7146" y="20918"/>
                    <a:pt x="6659" y="20918"/>
                    <a:pt x="6659" y="20577"/>
                  </a:cubicBezTo>
                  <a:cubicBezTo>
                    <a:pt x="6171" y="20577"/>
                    <a:pt x="6659" y="20236"/>
                    <a:pt x="6659" y="20236"/>
                  </a:cubicBezTo>
                  <a:cubicBezTo>
                    <a:pt x="7146" y="20236"/>
                    <a:pt x="7633" y="20236"/>
                    <a:pt x="7958" y="20236"/>
                  </a:cubicBezTo>
                  <a:cubicBezTo>
                    <a:pt x="8445" y="20236"/>
                    <a:pt x="9420" y="20236"/>
                    <a:pt x="9907" y="20577"/>
                  </a:cubicBezTo>
                  <a:cubicBezTo>
                    <a:pt x="10719" y="20577"/>
                    <a:pt x="11368" y="20577"/>
                    <a:pt x="12180" y="20577"/>
                  </a:cubicBezTo>
                  <a:cubicBezTo>
                    <a:pt x="13155" y="20577"/>
                    <a:pt x="14129" y="20577"/>
                    <a:pt x="14941" y="2023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  <p:sp>
          <p:nvSpPr>
            <p:cNvPr id="789" name="Freeform 136"/>
            <p:cNvSpPr/>
            <p:nvPr/>
          </p:nvSpPr>
          <p:spPr>
            <a:xfrm>
              <a:off x="849454" y="130931"/>
              <a:ext cx="123680" cy="176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14640" y="20236"/>
                  </a:moveTo>
                  <a:cubicBezTo>
                    <a:pt x="16400" y="19895"/>
                    <a:pt x="17840" y="19213"/>
                    <a:pt x="18640" y="18644"/>
                  </a:cubicBezTo>
                  <a:cubicBezTo>
                    <a:pt x="19120" y="18303"/>
                    <a:pt x="19600" y="17621"/>
                    <a:pt x="19600" y="17280"/>
                  </a:cubicBezTo>
                  <a:cubicBezTo>
                    <a:pt x="19600" y="16712"/>
                    <a:pt x="19600" y="16371"/>
                    <a:pt x="19600" y="16029"/>
                  </a:cubicBezTo>
                  <a:cubicBezTo>
                    <a:pt x="19120" y="14665"/>
                    <a:pt x="17840" y="13756"/>
                    <a:pt x="16400" y="13074"/>
                  </a:cubicBezTo>
                  <a:cubicBezTo>
                    <a:pt x="14960" y="12733"/>
                    <a:pt x="13200" y="12392"/>
                    <a:pt x="10800" y="12051"/>
                  </a:cubicBezTo>
                  <a:cubicBezTo>
                    <a:pt x="10000" y="12051"/>
                    <a:pt x="9040" y="11823"/>
                    <a:pt x="8080" y="11823"/>
                  </a:cubicBezTo>
                  <a:cubicBezTo>
                    <a:pt x="7120" y="11368"/>
                    <a:pt x="6320" y="11368"/>
                    <a:pt x="5360" y="11141"/>
                  </a:cubicBezTo>
                  <a:cubicBezTo>
                    <a:pt x="3920" y="10686"/>
                    <a:pt x="2640" y="10459"/>
                    <a:pt x="2160" y="9777"/>
                  </a:cubicBezTo>
                  <a:cubicBezTo>
                    <a:pt x="1200" y="9095"/>
                    <a:pt x="720" y="8526"/>
                    <a:pt x="240" y="7844"/>
                  </a:cubicBezTo>
                  <a:cubicBezTo>
                    <a:pt x="-80" y="6821"/>
                    <a:pt x="-80" y="5798"/>
                    <a:pt x="240" y="5229"/>
                  </a:cubicBezTo>
                  <a:cubicBezTo>
                    <a:pt x="240" y="4206"/>
                    <a:pt x="1200" y="3297"/>
                    <a:pt x="2160" y="2615"/>
                  </a:cubicBezTo>
                  <a:cubicBezTo>
                    <a:pt x="2960" y="1592"/>
                    <a:pt x="4400" y="909"/>
                    <a:pt x="6320" y="682"/>
                  </a:cubicBezTo>
                  <a:cubicBezTo>
                    <a:pt x="6800" y="682"/>
                    <a:pt x="7120" y="341"/>
                    <a:pt x="7760" y="341"/>
                  </a:cubicBezTo>
                  <a:cubicBezTo>
                    <a:pt x="8080" y="341"/>
                    <a:pt x="8560" y="0"/>
                    <a:pt x="9040" y="0"/>
                  </a:cubicBezTo>
                  <a:cubicBezTo>
                    <a:pt x="9520" y="0"/>
                    <a:pt x="10000" y="0"/>
                    <a:pt x="10480" y="0"/>
                  </a:cubicBezTo>
                  <a:cubicBezTo>
                    <a:pt x="10800" y="0"/>
                    <a:pt x="10800" y="341"/>
                    <a:pt x="11280" y="341"/>
                  </a:cubicBezTo>
                  <a:lnTo>
                    <a:pt x="11280" y="682"/>
                  </a:lnTo>
                  <a:cubicBezTo>
                    <a:pt x="10480" y="682"/>
                    <a:pt x="10000" y="909"/>
                    <a:pt x="9040" y="909"/>
                  </a:cubicBezTo>
                  <a:cubicBezTo>
                    <a:pt x="8560" y="909"/>
                    <a:pt x="8080" y="1364"/>
                    <a:pt x="7120" y="1364"/>
                  </a:cubicBezTo>
                  <a:cubicBezTo>
                    <a:pt x="6800" y="1592"/>
                    <a:pt x="5840" y="1592"/>
                    <a:pt x="4880" y="1933"/>
                  </a:cubicBezTo>
                  <a:cubicBezTo>
                    <a:pt x="4400" y="2274"/>
                    <a:pt x="3920" y="2615"/>
                    <a:pt x="3600" y="2956"/>
                  </a:cubicBezTo>
                  <a:cubicBezTo>
                    <a:pt x="2640" y="3524"/>
                    <a:pt x="2160" y="4547"/>
                    <a:pt x="1680" y="5229"/>
                  </a:cubicBezTo>
                  <a:cubicBezTo>
                    <a:pt x="1200" y="6253"/>
                    <a:pt x="1200" y="7162"/>
                    <a:pt x="1680" y="7844"/>
                  </a:cubicBezTo>
                  <a:cubicBezTo>
                    <a:pt x="2160" y="8754"/>
                    <a:pt x="2960" y="9777"/>
                    <a:pt x="4880" y="10118"/>
                  </a:cubicBezTo>
                  <a:cubicBezTo>
                    <a:pt x="6320" y="10459"/>
                    <a:pt x="7760" y="10686"/>
                    <a:pt x="10000" y="11141"/>
                  </a:cubicBezTo>
                  <a:cubicBezTo>
                    <a:pt x="13200" y="11368"/>
                    <a:pt x="13200" y="11368"/>
                    <a:pt x="13200" y="11368"/>
                  </a:cubicBezTo>
                  <a:cubicBezTo>
                    <a:pt x="14160" y="11823"/>
                    <a:pt x="14640" y="11823"/>
                    <a:pt x="15600" y="12051"/>
                  </a:cubicBezTo>
                  <a:cubicBezTo>
                    <a:pt x="16400" y="12051"/>
                    <a:pt x="17360" y="12392"/>
                    <a:pt x="17840" y="12733"/>
                  </a:cubicBezTo>
                  <a:cubicBezTo>
                    <a:pt x="18640" y="13074"/>
                    <a:pt x="19600" y="13756"/>
                    <a:pt x="19600" y="14097"/>
                  </a:cubicBezTo>
                  <a:cubicBezTo>
                    <a:pt x="20080" y="14324"/>
                    <a:pt x="20560" y="15006"/>
                    <a:pt x="21040" y="15688"/>
                  </a:cubicBezTo>
                  <a:cubicBezTo>
                    <a:pt x="21520" y="16712"/>
                    <a:pt x="21040" y="17621"/>
                    <a:pt x="20560" y="18644"/>
                  </a:cubicBezTo>
                  <a:cubicBezTo>
                    <a:pt x="19600" y="19667"/>
                    <a:pt x="18320" y="20236"/>
                    <a:pt x="15920" y="20918"/>
                  </a:cubicBezTo>
                  <a:cubicBezTo>
                    <a:pt x="14640" y="21259"/>
                    <a:pt x="13200" y="21600"/>
                    <a:pt x="11760" y="21600"/>
                  </a:cubicBezTo>
                  <a:cubicBezTo>
                    <a:pt x="10800" y="21600"/>
                    <a:pt x="9520" y="21600"/>
                    <a:pt x="8560" y="21259"/>
                  </a:cubicBezTo>
                  <a:cubicBezTo>
                    <a:pt x="8560" y="21259"/>
                    <a:pt x="8080" y="21259"/>
                    <a:pt x="7120" y="21259"/>
                  </a:cubicBezTo>
                  <a:cubicBezTo>
                    <a:pt x="6800" y="20918"/>
                    <a:pt x="6320" y="20918"/>
                    <a:pt x="6320" y="20577"/>
                  </a:cubicBezTo>
                  <a:cubicBezTo>
                    <a:pt x="6320" y="20577"/>
                    <a:pt x="6320" y="20577"/>
                    <a:pt x="6320" y="20236"/>
                  </a:cubicBezTo>
                  <a:cubicBezTo>
                    <a:pt x="6800" y="20236"/>
                    <a:pt x="7120" y="20236"/>
                    <a:pt x="7760" y="20236"/>
                  </a:cubicBezTo>
                  <a:cubicBezTo>
                    <a:pt x="8080" y="20236"/>
                    <a:pt x="9040" y="20577"/>
                    <a:pt x="9520" y="20577"/>
                  </a:cubicBezTo>
                  <a:cubicBezTo>
                    <a:pt x="10480" y="20577"/>
                    <a:pt x="11280" y="20577"/>
                    <a:pt x="11760" y="20577"/>
                  </a:cubicBezTo>
                  <a:cubicBezTo>
                    <a:pt x="12720" y="20577"/>
                    <a:pt x="13680" y="20577"/>
                    <a:pt x="14640" y="2023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7260">
                <a:defRPr sz="3800"/>
              </a:pPr>
              <a:endParaRPr/>
            </a:p>
          </p:txBody>
        </p:sp>
      </p:grpSp>
      <p:sp>
        <p:nvSpPr>
          <p:cNvPr id="791" name="Rectangle 117"/>
          <p:cNvSpPr txBox="1"/>
          <p:nvPr/>
        </p:nvSpPr>
        <p:spPr>
          <a:xfrm>
            <a:off x="11647671" y="832536"/>
            <a:ext cx="2916708" cy="7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2200" b="1">
                <a:solidFill>
                  <a:schemeClr val="accent5"/>
                </a:solidFill>
              </a:defRPr>
            </a:lvl1pPr>
          </a:lstStyle>
          <a:p>
            <a:r>
              <a:t>Analysis for embedding services for ECI</a:t>
            </a:r>
          </a:p>
        </p:txBody>
      </p:sp>
      <p:sp>
        <p:nvSpPr>
          <p:cNvPr id="792" name="Rectangle 118"/>
          <p:cNvSpPr txBox="1"/>
          <p:nvPr/>
        </p:nvSpPr>
        <p:spPr>
          <a:xfrm>
            <a:off x="11862027" y="4573475"/>
            <a:ext cx="2487994" cy="7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defTabSz="447260">
              <a:defRPr sz="2200" b="1">
                <a:solidFill>
                  <a:srgbClr val="50C0FF"/>
                </a:solidFill>
              </a:defRPr>
            </a:lvl1pPr>
          </a:lstStyle>
          <a:p>
            <a:r>
              <a:t>Two five-days trainings</a:t>
            </a:r>
          </a:p>
        </p:txBody>
      </p:sp>
      <p:sp>
        <p:nvSpPr>
          <p:cNvPr id="793" name="Rectangle 119"/>
          <p:cNvSpPr txBox="1"/>
          <p:nvPr/>
        </p:nvSpPr>
        <p:spPr>
          <a:xfrm>
            <a:off x="3753268" y="2649583"/>
            <a:ext cx="2747120" cy="7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r" defTabSz="447260">
              <a:defRPr sz="2200" b="1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r>
              <a:t>Close collaboration with Ministries</a:t>
            </a:r>
          </a:p>
        </p:txBody>
      </p:sp>
      <p:sp>
        <p:nvSpPr>
          <p:cNvPr id="794" name="Rectangle 120"/>
          <p:cNvSpPr txBox="1"/>
          <p:nvPr/>
        </p:nvSpPr>
        <p:spPr>
          <a:xfrm>
            <a:off x="3912479" y="6244218"/>
            <a:ext cx="2428700" cy="73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726" tIns="44726" rIns="44726" bIns="44726">
            <a:spAutoFit/>
          </a:bodyPr>
          <a:lstStyle>
            <a:lvl1pPr algn="r" defTabSz="447260">
              <a:defRPr sz="2200" b="1">
                <a:solidFill>
                  <a:srgbClr val="88B8A9"/>
                </a:solidFill>
              </a:defRPr>
            </a:lvl1pPr>
          </a:lstStyle>
          <a:p>
            <a:r>
              <a:t>Mentor support for ECI professionals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" grpId="0" animBg="1" advAuto="0"/>
      <p:bldP spid="737" grpId="0" animBg="1" advAuto="0"/>
      <p:bldP spid="738" grpId="0" animBg="1" advAuto="0"/>
      <p:bldP spid="739" grpId="0" animBg="1" advAuto="0"/>
      <p:bldP spid="740" grpId="0" animBg="1" advAuto="0"/>
      <p:bldP spid="743" grpId="0" animBg="1" advAuto="0"/>
      <p:bldP spid="746" grpId="0" animBg="1" advAuto="0"/>
      <p:bldP spid="749" grpId="0" animBg="1" advAuto="0"/>
      <p:bldP spid="750" grpId="0" animBg="1" advAuto="0"/>
      <p:bldP spid="753" grpId="0" animBg="1" advAuto="0"/>
      <p:bldP spid="754" grpId="0" animBg="1" advAuto="0"/>
      <p:bldP spid="757" grpId="0" animBg="1" advAuto="0"/>
      <p:bldP spid="758" grpId="0" animBg="1" advAuto="0"/>
      <p:bldP spid="761" grpId="0" animBg="1" advAuto="0"/>
      <p:bldP spid="764" grpId="0" animBg="1" advAuto="0"/>
      <p:bldP spid="767" grpId="0" animBg="1" advAuto="0"/>
      <p:bldP spid="768" grpId="0" animBg="1" advAuto="0"/>
      <p:bldP spid="771" grpId="0" animBg="1" advAuto="0"/>
      <p:bldP spid="772" grpId="0" animBg="1" advAuto="0"/>
      <p:bldP spid="773" grpId="0" animBg="1" advAuto="0"/>
      <p:bldP spid="774" grpId="0" animBg="1" advAuto="0"/>
      <p:bldP spid="775" grpId="0" animBg="1" advAuto="0"/>
      <p:bldP spid="776" grpId="0" animBg="1" advAuto="0"/>
      <p:bldP spid="777" grpId="0" animBg="1" advAuto="0"/>
      <p:bldP spid="778" grpId="0" animBg="1" advAuto="0"/>
      <p:bldP spid="779" grpId="0" animBg="1" advAuto="0"/>
      <p:bldP spid="790" grpId="0" animBg="1" advAuto="0"/>
      <p:bldP spid="791" grpId="0" animBg="1" advAuto="0"/>
      <p:bldP spid="792" grpId="0" animBg="1" advAuto="0"/>
      <p:bldP spid="793" grpId="0" animBg="1" advAuto="0"/>
      <p:bldP spid="79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797" name="Freeform 4"/>
          <p:cNvSpPr/>
          <p:nvPr/>
        </p:nvSpPr>
        <p:spPr>
          <a:xfrm>
            <a:off x="81488" y="8704702"/>
            <a:ext cx="291670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98" name="woman_back_and_forth_questions.gif" descr="woman_back_and_forth_questions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1968500"/>
            <a:ext cx="4826000" cy="635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6115574" cy="1260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9600" dirty="0">
                <a:solidFill>
                  <a:srgbClr val="015C60"/>
                </a:solidFill>
                <a:latin typeface="Open Sans Extra Bold"/>
              </a:rPr>
              <a:t>Announcements</a:t>
            </a:r>
            <a:endParaRPr lang="en-US" sz="9817" dirty="0">
              <a:solidFill>
                <a:srgbClr val="015C60"/>
              </a:solidFill>
              <a:latin typeface="Open Sans Extra Bold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C0F148-5B5C-4848-768C-355A318D84AC}"/>
              </a:ext>
            </a:extLst>
          </p:cNvPr>
          <p:cNvSpPr txBox="1"/>
          <p:nvPr/>
        </p:nvSpPr>
        <p:spPr>
          <a:xfrm>
            <a:off x="1784748" y="3483167"/>
            <a:ext cx="12234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9729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1119A-801A-2628-00ED-828396620887}"/>
              </a:ext>
            </a:extLst>
          </p:cNvPr>
          <p:cNvSpPr txBox="1"/>
          <p:nvPr/>
        </p:nvSpPr>
        <p:spPr>
          <a:xfrm>
            <a:off x="1259606" y="2258186"/>
            <a:ext cx="16002000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Conference dinner will take place at 19h30 in the Plenary Room </a:t>
            </a:r>
            <a:r>
              <a:rPr lang="en-US" sz="4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(Room </a:t>
            </a:r>
            <a:r>
              <a:rPr lang="en-US" sz="40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Alkernia</a:t>
            </a: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 </a:t>
            </a:r>
            <a:r>
              <a:rPr lang="en-US" sz="4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fora</a:t>
            </a:r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b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 us tomorrow for our 2nd day of the conference. </a:t>
            </a:r>
            <a:br>
              <a:rPr lang="en-GB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time: 09h30</a:t>
            </a:r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000" b="0" i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000" b="0" i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F838FC6-E0F4-88FA-F767-6EAB6B9FEE78}"/>
              </a:ext>
            </a:extLst>
          </p:cNvPr>
          <p:cNvGraphicFramePr>
            <a:graphicFrameLocks noGrp="1"/>
          </p:cNvGraphicFramePr>
          <p:nvPr/>
        </p:nvGraphicFramePr>
        <p:xfrm>
          <a:off x="2689353" y="5171601"/>
          <a:ext cx="11512228" cy="2379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3028">
                  <a:extLst>
                    <a:ext uri="{9D8B030D-6E8A-4147-A177-3AD203B41FA5}">
                      <a16:colId xmlns:a16="http://schemas.microsoft.com/office/drawing/2014/main" val="3016361"/>
                    </a:ext>
                  </a:extLst>
                </a:gridCol>
                <a:gridCol w="6416300">
                  <a:extLst>
                    <a:ext uri="{9D8B030D-6E8A-4147-A177-3AD203B41FA5}">
                      <a16:colId xmlns:a16="http://schemas.microsoft.com/office/drawing/2014/main" val="2757866423"/>
                    </a:ext>
                  </a:extLst>
                </a:gridCol>
                <a:gridCol w="2422900">
                  <a:extLst>
                    <a:ext uri="{9D8B030D-6E8A-4147-A177-3AD203B41FA5}">
                      <a16:colId xmlns:a16="http://schemas.microsoft.com/office/drawing/2014/main" val="3691091838"/>
                    </a:ext>
                  </a:extLst>
                </a:gridCol>
              </a:tblGrid>
              <a:tr h="798299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16h15-18h15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Member Forum on Person-Centered Technology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effectLst/>
                        </a:rPr>
                        <a:t>Room: </a:t>
                      </a:r>
                      <a:r>
                        <a:rPr lang="en-GB" sz="2400" dirty="0" err="1">
                          <a:effectLst/>
                        </a:rPr>
                        <a:t>Bogdani</a:t>
                      </a:r>
                      <a:br>
                        <a:rPr lang="en-GB" sz="2400" dirty="0">
                          <a:effectLst/>
                        </a:rPr>
                      </a:br>
                      <a:endParaRPr lang="en-GB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806503"/>
                  </a:ext>
                </a:extLst>
              </a:tr>
              <a:tr h="798299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16h15-18h15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>
                          <a:effectLst/>
                        </a:rPr>
                        <a:t>Member Forum on Workforce Development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Room: </a:t>
                      </a:r>
                      <a:r>
                        <a:rPr lang="en-US" sz="2400" dirty="0" err="1">
                          <a:effectLst/>
                        </a:rPr>
                        <a:t>Onufri</a:t>
                      </a:r>
                      <a:br>
                        <a:rPr lang="en-US" sz="2400" dirty="0">
                          <a:effectLst/>
                        </a:rPr>
                      </a:br>
                      <a:endParaRPr lang="en-GB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601234"/>
                  </a:ext>
                </a:extLst>
              </a:tr>
              <a:tr h="782922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16h15-18h15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Member Forum on Policy Impact Group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Room: Metropol</a:t>
                      </a:r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8890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28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5644" y="-3492386"/>
            <a:ext cx="12737985" cy="12750686"/>
            <a:chOff x="0" y="0"/>
            <a:chExt cx="16983979" cy="1700091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 rot="-953645">
              <a:off x="1954665" y="1584102"/>
              <a:ext cx="13445451" cy="13443918"/>
              <a:chOff x="0" y="0"/>
              <a:chExt cx="6350013" cy="6349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0B238">
                  <a:alpha val="46667"/>
                </a:srgbClr>
              </a:solidFill>
              <a:ln w="12700">
                <a:noFill/>
              </a:ln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6337366">
              <a:off x="1472968" y="2849515"/>
              <a:ext cx="12678431" cy="12678431"/>
              <a:chOff x="0" y="0"/>
              <a:chExt cx="12700000" cy="1270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602063" y="3494480"/>
              <a:ext cx="10420241" cy="10673929"/>
              <a:chOff x="0" y="0"/>
              <a:chExt cx="2086610" cy="21374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540" y="-2540"/>
                <a:ext cx="2087880" cy="2139950"/>
              </a:xfrm>
              <a:custGeom>
                <a:avLst/>
                <a:gdLst/>
                <a:ahLst/>
                <a:cxnLst/>
                <a:rect l="l" t="t" r="r" b="b"/>
                <a:pathLst>
                  <a:path w="2087880" h="2139950">
                    <a:moveTo>
                      <a:pt x="1979930" y="486410"/>
                    </a:moveTo>
                    <a:cubicBezTo>
                      <a:pt x="1964690" y="454660"/>
                      <a:pt x="1948180" y="422910"/>
                      <a:pt x="1929130" y="393700"/>
                    </a:cubicBezTo>
                    <a:cubicBezTo>
                      <a:pt x="1908810" y="363220"/>
                      <a:pt x="1888490" y="330200"/>
                      <a:pt x="1861820" y="304800"/>
                    </a:cubicBezTo>
                    <a:cubicBezTo>
                      <a:pt x="1836420" y="280670"/>
                      <a:pt x="1808480" y="257810"/>
                      <a:pt x="1780540" y="236220"/>
                    </a:cubicBezTo>
                    <a:cubicBezTo>
                      <a:pt x="1725930" y="193040"/>
                      <a:pt x="1666240" y="154940"/>
                      <a:pt x="1606550" y="119380"/>
                    </a:cubicBezTo>
                    <a:cubicBezTo>
                      <a:pt x="1537970" y="77470"/>
                      <a:pt x="1461770" y="55880"/>
                      <a:pt x="1384300" y="34290"/>
                    </a:cubicBezTo>
                    <a:cubicBezTo>
                      <a:pt x="1337310" y="21590"/>
                      <a:pt x="1289050" y="11430"/>
                      <a:pt x="1239520" y="5080"/>
                    </a:cubicBezTo>
                    <a:cubicBezTo>
                      <a:pt x="1203960" y="0"/>
                      <a:pt x="1165860" y="2540"/>
                      <a:pt x="1129030" y="6350"/>
                    </a:cubicBezTo>
                    <a:cubicBezTo>
                      <a:pt x="1079500" y="10160"/>
                      <a:pt x="1029970" y="13970"/>
                      <a:pt x="980440" y="22860"/>
                    </a:cubicBezTo>
                    <a:cubicBezTo>
                      <a:pt x="943610" y="24130"/>
                      <a:pt x="908050" y="25400"/>
                      <a:pt x="869950" y="29210"/>
                    </a:cubicBezTo>
                    <a:cubicBezTo>
                      <a:pt x="850900" y="30480"/>
                      <a:pt x="831850" y="33020"/>
                      <a:pt x="812800" y="35560"/>
                    </a:cubicBezTo>
                    <a:cubicBezTo>
                      <a:pt x="800100" y="38100"/>
                      <a:pt x="788670" y="40640"/>
                      <a:pt x="777240" y="43180"/>
                    </a:cubicBezTo>
                    <a:cubicBezTo>
                      <a:pt x="730250" y="54610"/>
                      <a:pt x="685800" y="74930"/>
                      <a:pt x="645160" y="96520"/>
                    </a:cubicBezTo>
                    <a:cubicBezTo>
                      <a:pt x="562610" y="139700"/>
                      <a:pt x="483870" y="190500"/>
                      <a:pt x="411480" y="247650"/>
                    </a:cubicBezTo>
                    <a:cubicBezTo>
                      <a:pt x="381000" y="271780"/>
                      <a:pt x="351790" y="297180"/>
                      <a:pt x="322580" y="323850"/>
                    </a:cubicBezTo>
                    <a:cubicBezTo>
                      <a:pt x="270510" y="372110"/>
                      <a:pt x="227330" y="429260"/>
                      <a:pt x="187960" y="487680"/>
                    </a:cubicBezTo>
                    <a:cubicBezTo>
                      <a:pt x="158750" y="529590"/>
                      <a:pt x="134620" y="577850"/>
                      <a:pt x="114300" y="623570"/>
                    </a:cubicBezTo>
                    <a:cubicBezTo>
                      <a:pt x="99060" y="657860"/>
                      <a:pt x="82550" y="692150"/>
                      <a:pt x="72390" y="728980"/>
                    </a:cubicBezTo>
                    <a:cubicBezTo>
                      <a:pt x="44450" y="819150"/>
                      <a:pt x="22860" y="910590"/>
                      <a:pt x="8890" y="1003300"/>
                    </a:cubicBezTo>
                    <a:cubicBezTo>
                      <a:pt x="3810" y="1040130"/>
                      <a:pt x="1270" y="1076960"/>
                      <a:pt x="0" y="1115060"/>
                    </a:cubicBezTo>
                    <a:lnTo>
                      <a:pt x="0" y="1165860"/>
                    </a:lnTo>
                    <a:cubicBezTo>
                      <a:pt x="1270" y="1197610"/>
                      <a:pt x="2540" y="1236980"/>
                      <a:pt x="8890" y="1268730"/>
                    </a:cubicBezTo>
                    <a:cubicBezTo>
                      <a:pt x="15240" y="1305560"/>
                      <a:pt x="21590" y="1343660"/>
                      <a:pt x="31750" y="1379220"/>
                    </a:cubicBezTo>
                    <a:cubicBezTo>
                      <a:pt x="54610" y="1452880"/>
                      <a:pt x="78740" y="1527810"/>
                      <a:pt x="118110" y="1595120"/>
                    </a:cubicBezTo>
                    <a:cubicBezTo>
                      <a:pt x="138430" y="1629410"/>
                      <a:pt x="160020" y="1663700"/>
                      <a:pt x="182880" y="1695450"/>
                    </a:cubicBezTo>
                    <a:cubicBezTo>
                      <a:pt x="212090" y="1738630"/>
                      <a:pt x="241300" y="1780540"/>
                      <a:pt x="278130" y="1817370"/>
                    </a:cubicBezTo>
                    <a:cubicBezTo>
                      <a:pt x="322580" y="1863090"/>
                      <a:pt x="374650" y="1903730"/>
                      <a:pt x="427990" y="1939290"/>
                    </a:cubicBezTo>
                    <a:cubicBezTo>
                      <a:pt x="539750" y="2012950"/>
                      <a:pt x="673100" y="2054860"/>
                      <a:pt x="801370" y="2090420"/>
                    </a:cubicBezTo>
                    <a:cubicBezTo>
                      <a:pt x="831850" y="2099310"/>
                      <a:pt x="863600" y="2106930"/>
                      <a:pt x="895350" y="2113280"/>
                    </a:cubicBezTo>
                    <a:cubicBezTo>
                      <a:pt x="944880" y="2123440"/>
                      <a:pt x="994410" y="2134870"/>
                      <a:pt x="1043940" y="2137410"/>
                    </a:cubicBezTo>
                    <a:cubicBezTo>
                      <a:pt x="1083310" y="2139950"/>
                      <a:pt x="1123950" y="2136140"/>
                      <a:pt x="1163320" y="2133600"/>
                    </a:cubicBezTo>
                    <a:cubicBezTo>
                      <a:pt x="1216660" y="2129790"/>
                      <a:pt x="1270000" y="2124710"/>
                      <a:pt x="1323340" y="2113280"/>
                    </a:cubicBezTo>
                    <a:cubicBezTo>
                      <a:pt x="1375410" y="2101850"/>
                      <a:pt x="1424940" y="2084070"/>
                      <a:pt x="1473200" y="2062480"/>
                    </a:cubicBezTo>
                    <a:cubicBezTo>
                      <a:pt x="1549400" y="2029460"/>
                      <a:pt x="1623060" y="1983740"/>
                      <a:pt x="1678940" y="1921510"/>
                    </a:cubicBezTo>
                    <a:cubicBezTo>
                      <a:pt x="1739900" y="1852930"/>
                      <a:pt x="1798320" y="1783080"/>
                      <a:pt x="1847850" y="1705610"/>
                    </a:cubicBezTo>
                    <a:cubicBezTo>
                      <a:pt x="1896110" y="1630680"/>
                      <a:pt x="1936750" y="1550670"/>
                      <a:pt x="1976120" y="1469390"/>
                    </a:cubicBezTo>
                    <a:cubicBezTo>
                      <a:pt x="2007870" y="1403350"/>
                      <a:pt x="2039620" y="1334770"/>
                      <a:pt x="2056130" y="1262380"/>
                    </a:cubicBezTo>
                    <a:cubicBezTo>
                      <a:pt x="2067560" y="1212850"/>
                      <a:pt x="2077720" y="1162050"/>
                      <a:pt x="2082800" y="1112520"/>
                    </a:cubicBezTo>
                    <a:cubicBezTo>
                      <a:pt x="2086610" y="1074420"/>
                      <a:pt x="2087880" y="1037590"/>
                      <a:pt x="2087880" y="1000760"/>
                    </a:cubicBezTo>
                    <a:cubicBezTo>
                      <a:pt x="2087880" y="910590"/>
                      <a:pt x="2082800" y="820420"/>
                      <a:pt x="2067560" y="731520"/>
                    </a:cubicBezTo>
                    <a:cubicBezTo>
                      <a:pt x="2061210" y="695960"/>
                      <a:pt x="2052320" y="661670"/>
                      <a:pt x="2039620" y="628650"/>
                    </a:cubicBezTo>
                    <a:cubicBezTo>
                      <a:pt x="2019300" y="581660"/>
                      <a:pt x="2002790" y="533400"/>
                      <a:pt x="1979930" y="48641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8449" r="-34912"/>
                </a:stretch>
              </a:blipFill>
              <a:ln>
                <a:noFill/>
              </a:ln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12332161" y="9203769"/>
            <a:ext cx="3821058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4169" y="9057991"/>
            <a:ext cx="8779831" cy="1039774"/>
            <a:chOff x="0" y="0"/>
            <a:chExt cx="11706442" cy="13863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42200"/>
              <a:ext cx="1466611" cy="90196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25167" t="26606" r="30815" b="38289"/>
            <a:stretch>
              <a:fillRect/>
            </a:stretch>
          </p:blipFill>
          <p:spPr>
            <a:xfrm>
              <a:off x="3318151" y="5559"/>
              <a:ext cx="1224348" cy="138080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66611" y="0"/>
              <a:ext cx="1851541" cy="131459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770610" y="215836"/>
              <a:ext cx="1045431" cy="101170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160542" y="471783"/>
              <a:ext cx="1326274" cy="69774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831316" y="413767"/>
              <a:ext cx="3875126" cy="813776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 l="12705" t="37209" r="7260" b="39371"/>
          <a:stretch>
            <a:fillRect/>
          </a:stretch>
        </p:blipFill>
        <p:spPr>
          <a:xfrm>
            <a:off x="414247" y="476816"/>
            <a:ext cx="6088433" cy="1781523"/>
          </a:xfrm>
          <a:prstGeom prst="rect">
            <a:avLst/>
          </a:prstGeom>
        </p:spPr>
      </p:pic>
      <p:sp>
        <p:nvSpPr>
          <p:cNvPr id="21" name="TextBox 19">
            <a:extLst>
              <a:ext uri="{FF2B5EF4-FFF2-40B4-BE49-F238E27FC236}">
                <a16:creationId xmlns:a16="http://schemas.microsoft.com/office/drawing/2014/main" id="{19954A9B-2590-C2A1-80BE-DE73576D19BF}"/>
              </a:ext>
            </a:extLst>
          </p:cNvPr>
          <p:cNvSpPr txBox="1"/>
          <p:nvPr/>
        </p:nvSpPr>
        <p:spPr>
          <a:xfrm>
            <a:off x="662634" y="2469477"/>
            <a:ext cx="962436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15C60"/>
                </a:solidFill>
                <a:latin typeface="Open Sans Bold Bold"/>
              </a:rPr>
              <a:t>Workshop 1: ECI situation analysis and lessons learnt from UNICEF in North Macedonia and Montenegro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994D2957-7791-559A-3243-CA6912EC8D75}"/>
              </a:ext>
            </a:extLst>
          </p:cNvPr>
          <p:cNvSpPr txBox="1"/>
          <p:nvPr/>
        </p:nvSpPr>
        <p:spPr>
          <a:xfrm>
            <a:off x="662634" y="5143500"/>
            <a:ext cx="13024605" cy="1903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en-US" sz="3400" dirty="0">
                <a:solidFill>
                  <a:srgbClr val="015C60"/>
                </a:solidFill>
                <a:latin typeface="Open Sans"/>
              </a:rPr>
              <a:t>Moderator:  </a:t>
            </a:r>
            <a:r>
              <a:rPr lang="en-US" sz="3400" b="1" dirty="0">
                <a:solidFill>
                  <a:srgbClr val="015C60"/>
                </a:solidFill>
                <a:latin typeface="Open Sans"/>
              </a:rPr>
              <a:t>Vera </a:t>
            </a:r>
            <a:r>
              <a:rPr lang="en-US" sz="3400" b="1" dirty="0" err="1">
                <a:solidFill>
                  <a:srgbClr val="015C60"/>
                </a:solidFill>
                <a:latin typeface="Open Sans"/>
              </a:rPr>
              <a:t>Rangelova</a:t>
            </a:r>
            <a:r>
              <a:rPr lang="en-US" sz="3400" dirty="0">
                <a:latin typeface="Open Sans"/>
              </a:rPr>
              <a:t>, UNICEF ECARO</a:t>
            </a:r>
          </a:p>
          <a:p>
            <a:pPr algn="ctr">
              <a:lnSpc>
                <a:spcPts val="8119"/>
              </a:lnSpc>
            </a:pPr>
            <a:endParaRPr lang="en-US" sz="5299" dirty="0">
              <a:solidFill>
                <a:srgbClr val="015C60"/>
              </a:solidFill>
              <a:latin typeface="Open Sans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D5115112-F8D1-C6EB-93DB-DFDB894F2CEB}"/>
              </a:ext>
            </a:extLst>
          </p:cNvPr>
          <p:cNvSpPr txBox="1"/>
          <p:nvPr/>
        </p:nvSpPr>
        <p:spPr>
          <a:xfrm>
            <a:off x="662634" y="6308306"/>
            <a:ext cx="1084356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rgbClr val="015C60"/>
                </a:solidFill>
                <a:latin typeface="Open Sans"/>
              </a:rPr>
              <a:t>Speakers: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Open Sans"/>
              </a:rPr>
              <a:t>Aleksandra </a:t>
            </a:r>
            <a:r>
              <a:rPr lang="en-US" sz="3200" b="1" dirty="0" err="1">
                <a:latin typeface="Open Sans"/>
              </a:rPr>
              <a:t>Karovska</a:t>
            </a:r>
            <a:r>
              <a:rPr lang="en-US" sz="3200" dirty="0">
                <a:latin typeface="Open Sans"/>
              </a:rPr>
              <a:t>, Associate Professor, Institute of Special Education and Rehabilitation, Skopje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71EA54-EE9A-3F47-DAFB-BD47FF0EA4D8}"/>
              </a:ext>
            </a:extLst>
          </p:cNvPr>
          <p:cNvSpPr txBox="1"/>
          <p:nvPr/>
        </p:nvSpPr>
        <p:spPr>
          <a:xfrm>
            <a:off x="662634" y="7965288"/>
            <a:ext cx="1084356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Open Sans"/>
              </a:rPr>
              <a:t>Ida </a:t>
            </a:r>
            <a:r>
              <a:rPr lang="en-US" sz="3200" b="1" dirty="0" err="1">
                <a:latin typeface="Open Sans"/>
              </a:rPr>
              <a:t>Ferdinandi</a:t>
            </a:r>
            <a:r>
              <a:rPr lang="en-US" sz="3200" dirty="0">
                <a:latin typeface="Open Sans"/>
              </a:rPr>
              <a:t>, UNICEF Montenegro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AC8F-E8D1-A748-82B3-5B227442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53" y="1168831"/>
            <a:ext cx="16036898" cy="2056545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Theory</a:t>
            </a:r>
            <a:r>
              <a:rPr lang="en-US" sz="8800" dirty="0"/>
              <a:t> </a:t>
            </a:r>
            <a:r>
              <a:rPr lang="en-US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of Change for ECI services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EDC0AC-45FF-6B46-A3D5-313ED6BC2C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50952" y="2899898"/>
          <a:ext cx="16036898" cy="6190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2B590D-D6E0-445C-AD0A-A4886F5A9C4E}"/>
              </a:ext>
            </a:extLst>
          </p:cNvPr>
          <p:cNvSpPr txBox="1"/>
          <p:nvPr/>
        </p:nvSpPr>
        <p:spPr>
          <a:xfrm>
            <a:off x="15163800" y="9587557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Emily-Vargas Baron, 2022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F9AE1440-23CA-40F7-A560-B716DCC16B7D}"/>
              </a:ext>
            </a:extLst>
          </p:cNvPr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83732EFA-B0B5-4AE2-ABE1-EF0036DE1470}"/>
                </a:ext>
              </a:extLst>
            </p:cNvPr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7"/>
              <a:stretch>
                <a:fillRect l="-4042" r="-230835"/>
              </a:stretch>
            </a:blipFill>
          </p:spPr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92E5C056-B999-4E2F-AD6E-CA7C3BE9E726}"/>
              </a:ext>
            </a:extLst>
          </p:cNvPr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8E822160-02C4-438F-BDC4-39B75E57BB3F}"/>
              </a:ext>
            </a:extLst>
          </p:cNvPr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512BAA0D-5B90-4C99-B50F-005646A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369DFA60-F799-4EA6-AD22-8F58621D7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58285128-A8FE-4A83-A564-C30404CA4F08}"/>
                </a:ext>
              </a:extLst>
            </p:cNvPr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3E08980-EC90-4800-9098-821C0A802F82}"/>
                  </a:ext>
                </a:extLst>
              </p:cNvPr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58840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C58A-7FCB-2645-898D-2902C923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71563"/>
            <a:ext cx="16308998" cy="1058670"/>
          </a:xfrm>
        </p:spPr>
        <p:txBody>
          <a:bodyPr vert="horz" lIns="137160" tIns="68580" rIns="137160" bIns="68580" rtlCol="0" anchor="t">
            <a:noAutofit/>
          </a:bodyPr>
          <a:lstStyle/>
          <a:p>
            <a:pPr algn="ctr"/>
            <a:r>
              <a:rPr lang="en-US" sz="4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Regional</a:t>
            </a:r>
            <a:r>
              <a:rPr lang="en-US" sz="3600" dirty="0"/>
              <a:t> </a:t>
            </a:r>
            <a:r>
              <a:rPr lang="en-US" sz="4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Realities related to ECI:</a:t>
            </a:r>
            <a:br>
              <a:rPr lang="en-US" sz="4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</a:br>
            <a:r>
              <a:rPr lang="en-US" sz="4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Legacy, Evolving, and Contemporary ECI Services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71E19B-F945-7948-9BD5-B42CF35747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541215"/>
          <a:ext cx="16687799" cy="6820468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3791897">
                  <a:extLst>
                    <a:ext uri="{9D8B030D-6E8A-4147-A177-3AD203B41FA5}">
                      <a16:colId xmlns:a16="http://schemas.microsoft.com/office/drawing/2014/main" val="2521258192"/>
                    </a:ext>
                  </a:extLst>
                </a:gridCol>
                <a:gridCol w="4226701">
                  <a:extLst>
                    <a:ext uri="{9D8B030D-6E8A-4147-A177-3AD203B41FA5}">
                      <a16:colId xmlns:a16="http://schemas.microsoft.com/office/drawing/2014/main" val="1378272423"/>
                    </a:ext>
                  </a:extLst>
                </a:gridCol>
                <a:gridCol w="4188308">
                  <a:extLst>
                    <a:ext uri="{9D8B030D-6E8A-4147-A177-3AD203B41FA5}">
                      <a16:colId xmlns:a16="http://schemas.microsoft.com/office/drawing/2014/main" val="204679857"/>
                    </a:ext>
                  </a:extLst>
                </a:gridCol>
                <a:gridCol w="4480893">
                  <a:extLst>
                    <a:ext uri="{9D8B030D-6E8A-4147-A177-3AD203B41FA5}">
                      <a16:colId xmlns:a16="http://schemas.microsoft.com/office/drawing/2014/main" val="4101574549"/>
                    </a:ext>
                  </a:extLst>
                </a:gridCol>
              </a:tblGrid>
              <a:tr h="55409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cap="none" spc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Continuum of Legacy, Evolving and Contemporary ECI Services</a:t>
                      </a:r>
                      <a:endParaRPr lang="en-US" sz="2800" b="0" cap="none" spc="0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 anchor="ctr">
                    <a:lnL w="190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97860"/>
                  </a:ext>
                </a:extLst>
              </a:tr>
              <a:tr h="554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Attribute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Legacy Services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Evolving Services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Contemporary Services</a:t>
                      </a:r>
                      <a:endParaRPr lang="en-US" sz="2400" b="1" cap="none" spc="0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16280"/>
                  </a:ext>
                </a:extLst>
              </a:tr>
              <a:tr h="55409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Structural Framework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498383"/>
                  </a:ext>
                </a:extLst>
              </a:tr>
              <a:tr h="8272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Type of model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Medical model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Evolving from Medical to Social Model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Social Model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220103"/>
                  </a:ext>
                </a:extLst>
              </a:tr>
              <a:tr h="110038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Service approaches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Disciplinary and practice-based services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Moving toward interdisciplinary, evidence-based services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Interdisciplinary and evidence-based services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55128"/>
                  </a:ext>
                </a:extLst>
              </a:tr>
              <a:tr h="110038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Legal basis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Medical policies and protocols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Considering the development of a Strategic Plan or Legislation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National ECI Strategic Plan and/or Legislation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179659"/>
                  </a:ext>
                </a:extLst>
              </a:tr>
              <a:tr h="110038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Regulations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Medical protocols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Medical protocols plus  beginning to develop  national regulations</a:t>
                      </a:r>
                      <a:endParaRPr lang="en-US" sz="2400" cap="none" spc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cap="none" spc="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ECI Guidelines and Procedures</a:t>
                      </a:r>
                      <a:endParaRPr lang="en-US" sz="2400" cap="none" spc="0" dirty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52181" marR="82737" marT="117062" marB="117062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303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BC8359-D5B1-49C2-92DE-B473E93650CA}"/>
              </a:ext>
            </a:extLst>
          </p:cNvPr>
          <p:cNvSpPr txBox="1"/>
          <p:nvPr/>
        </p:nvSpPr>
        <p:spPr>
          <a:xfrm>
            <a:off x="15011400" y="9587557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Emily-Vargas Baron,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C6820D-4FE5-099D-3F4A-E4FB64F8948F}"/>
              </a:ext>
            </a:extLst>
          </p:cNvPr>
          <p:cNvSpPr/>
          <p:nvPr/>
        </p:nvSpPr>
        <p:spPr>
          <a:xfrm>
            <a:off x="13230224" y="3336422"/>
            <a:ext cx="4267201" cy="5750821"/>
          </a:xfrm>
          <a:prstGeom prst="rect">
            <a:avLst/>
          </a:prstGeom>
          <a:noFill/>
          <a:ln w="571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AAC7D005-3E0D-4A30-9442-030F82D7DE0C}"/>
              </a:ext>
            </a:extLst>
          </p:cNvPr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D2957E0-FFB5-4090-98F5-93445EDC49F8}"/>
                </a:ext>
              </a:extLst>
            </p:cNvPr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F74CB5B-15E2-4440-9522-0578041FAB51}"/>
              </a:ext>
            </a:extLst>
          </p:cNvPr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4C77F12A-56DC-41EC-BA63-86D48923C692}"/>
              </a:ext>
            </a:extLst>
          </p:cNvPr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CCBBAFE9-F259-4D55-B580-CC9AA48F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A6A913E-9642-4B2F-A649-EE5B8953D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3D1E885A-E618-43EF-B79B-AF848EF949C9}"/>
                </a:ext>
              </a:extLst>
            </p:cNvPr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F0ACC96E-93AA-43F0-82E9-35BF237189D0}"/>
                  </a:ext>
                </a:extLst>
              </p:cNvPr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0813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5CA2-992B-4B7D-ADD5-B232F1AB2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0250" y="1258128"/>
            <a:ext cx="16036898" cy="2056545"/>
          </a:xfrm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Eci</a:t>
            </a:r>
            <a:r>
              <a:rPr lang="en-US" sz="4400" dirty="0"/>
              <a:t> </a:t>
            </a:r>
            <a:r>
              <a:rPr lang="en-US" sz="5400" dirty="0" err="1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sitan</a:t>
            </a:r>
            <a:r>
              <a:rPr lang="en-US" sz="5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 Guiding Framework:</a:t>
            </a:r>
            <a:br>
              <a:rPr lang="en-US" sz="5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</a:br>
            <a:r>
              <a:rPr lang="en-GB" sz="54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Contemporary ECI Programme Process</a:t>
            </a:r>
            <a:endParaRPr lang="en-US" sz="5400" dirty="0">
              <a:solidFill>
                <a:srgbClr val="015C60"/>
              </a:solidFill>
              <a:latin typeface="Open Sans Extra Bold"/>
              <a:ea typeface="+mn-ea"/>
              <a:cs typeface="+mn-cs"/>
            </a:endParaRPr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E16EBDC5-88A7-4D95-9609-40D32D29723D}"/>
              </a:ext>
            </a:extLst>
          </p:cNvPr>
          <p:cNvGrpSpPr/>
          <p:nvPr/>
        </p:nvGrpSpPr>
        <p:grpSpPr>
          <a:xfrm>
            <a:off x="228600" y="2738440"/>
            <a:ext cx="17830800" cy="6824659"/>
            <a:chOff x="838614" y="1825627"/>
            <a:chExt cx="10514767" cy="435133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578B4C9-7AFE-4E3D-87B2-4F36F64EB5B6}"/>
                </a:ext>
              </a:extLst>
            </p:cNvPr>
            <p:cNvSpPr/>
            <p:nvPr/>
          </p:nvSpPr>
          <p:spPr>
            <a:xfrm>
              <a:off x="1626873" y="1825627"/>
              <a:ext cx="8938260" cy="4351336"/>
            </a:xfrm>
            <a:custGeom>
              <a:avLst>
                <a:gd name="f0" fmla="val 16342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CFD5EA"/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n-US" sz="2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8A9F6D-911E-496A-A660-0D35CFF1E837}"/>
                </a:ext>
              </a:extLst>
            </p:cNvPr>
            <p:cNvSpPr/>
            <p:nvPr/>
          </p:nvSpPr>
          <p:spPr>
            <a:xfrm>
              <a:off x="838614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Developmental monitoring, screening, community outreach &amp; referral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D4C1FA-933F-42F8-9440-583A4EA74F57}"/>
                </a:ext>
              </a:extLst>
            </p:cNvPr>
            <p:cNvSpPr/>
            <p:nvPr/>
          </p:nvSpPr>
          <p:spPr>
            <a:xfrm>
              <a:off x="2160836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Comprehensive &amp; approved developmental assessment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0B18BF0-3454-4895-924A-36FA692C1C35}"/>
                </a:ext>
              </a:extLst>
            </p:cNvPr>
            <p:cNvSpPr/>
            <p:nvPr/>
          </p:nvSpPr>
          <p:spPr>
            <a:xfrm>
              <a:off x="3483050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Establishment of ECI eligibility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7EFB216-5E3B-4CD7-887A-CEAE53E5D328}"/>
                </a:ext>
              </a:extLst>
            </p:cNvPr>
            <p:cNvSpPr/>
            <p:nvPr/>
          </p:nvSpPr>
          <p:spPr>
            <a:xfrm>
              <a:off x="4805263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Assessment of family interaction &amp; environment, hygiene, diet, health, etc. Ecomapping &amp; routine-based assessment.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C42785-15CF-49EA-980E-078E98588F38}"/>
                </a:ext>
              </a:extLst>
            </p:cNvPr>
            <p:cNvSpPr/>
            <p:nvPr/>
          </p:nvSpPr>
          <p:spPr>
            <a:xfrm>
              <a:off x="6127476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Individualized Family Service Plan (IFSP)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40B4BCE-F8B0-4FC0-A1E6-6BE89AAC5F99}"/>
                </a:ext>
              </a:extLst>
            </p:cNvPr>
            <p:cNvSpPr/>
            <p:nvPr/>
          </p:nvSpPr>
          <p:spPr>
            <a:xfrm>
              <a:off x="7449699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Visits in the daily natural environment of the child’s home &amp;/or inclusive childcare or pre-school setting.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C90C8CB-1DED-4613-BF1A-CB4E5A15776D}"/>
                </a:ext>
              </a:extLst>
            </p:cNvPr>
            <p:cNvSpPr/>
            <p:nvPr/>
          </p:nvSpPr>
          <p:spPr>
            <a:xfrm>
              <a:off x="8771912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Regularly scheduled reassessments of child &amp; revisions of IFSP.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085B92B-550F-4556-9AC8-E6D032C7C412}"/>
                </a:ext>
              </a:extLst>
            </p:cNvPr>
            <p:cNvSpPr/>
            <p:nvPr/>
          </p:nvSpPr>
          <p:spPr>
            <a:xfrm>
              <a:off x="10094125" y="3131024"/>
              <a:ext cx="1259256" cy="1740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9253"/>
                <a:gd name="f7" fmla="val 1740535"/>
                <a:gd name="f8" fmla="val 209880"/>
                <a:gd name="f9" fmla="val 93966"/>
                <a:gd name="f10" fmla="val 1049373"/>
                <a:gd name="f11" fmla="val 1165287"/>
                <a:gd name="f12" fmla="val 1530655"/>
                <a:gd name="f13" fmla="val 1646569"/>
                <a:gd name="f14" fmla="+- 0 0 -90"/>
                <a:gd name="f15" fmla="*/ f3 1 1259253"/>
                <a:gd name="f16" fmla="*/ f4 1 174053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259253"/>
                <a:gd name="f25" fmla="*/ f21 1 1740535"/>
                <a:gd name="f26" fmla="*/ 0 f22 1"/>
                <a:gd name="f27" fmla="*/ 209880 f21 1"/>
                <a:gd name="f28" fmla="*/ 209880 f22 1"/>
                <a:gd name="f29" fmla="*/ 0 f21 1"/>
                <a:gd name="f30" fmla="*/ 1049373 f22 1"/>
                <a:gd name="f31" fmla="*/ 1259253 f22 1"/>
                <a:gd name="f32" fmla="*/ 1530655 f21 1"/>
                <a:gd name="f33" fmla="*/ 1740535 f21 1"/>
                <a:gd name="f34" fmla="+- f23 0 f1"/>
                <a:gd name="f35" fmla="*/ f26 1 1259253"/>
                <a:gd name="f36" fmla="*/ f27 1 1740535"/>
                <a:gd name="f37" fmla="*/ f28 1 1259253"/>
                <a:gd name="f38" fmla="*/ f29 1 1740535"/>
                <a:gd name="f39" fmla="*/ f30 1 1259253"/>
                <a:gd name="f40" fmla="*/ f31 1 1259253"/>
                <a:gd name="f41" fmla="*/ f32 1 1740535"/>
                <a:gd name="f42" fmla="*/ f33 1 174053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259253" h="174053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0793" tIns="160793" rIns="160793" bIns="160793" anchor="ctr" anchorCtr="1" compatLnSpc="1">
              <a:noAutofit/>
            </a:bodyPr>
            <a:lstStyle/>
            <a:p>
              <a:pPr algn="ctr" defTabSz="800094">
                <a:lnSpc>
                  <a:spcPct val="90000"/>
                </a:lnSpc>
                <a:spcAft>
                  <a:spcPts val="7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Transition Plan or program Completion Plan with parents &amp; inclusive preschool.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ACB895-93F7-4161-9BE3-A713F132A5E2}"/>
              </a:ext>
            </a:extLst>
          </p:cNvPr>
          <p:cNvSpPr txBox="1"/>
          <p:nvPr/>
        </p:nvSpPr>
        <p:spPr>
          <a:xfrm>
            <a:off x="15240000" y="9563099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Emily-Vargas Baron, 2022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6E6340BD-840D-4079-A297-C92C0180E0ED}"/>
              </a:ext>
            </a:extLst>
          </p:cNvPr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681DBB07-2813-4BE4-9300-6BE824003A9E}"/>
                </a:ext>
              </a:extLst>
            </p:cNvPr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16" name="TextBox 2">
            <a:extLst>
              <a:ext uri="{FF2B5EF4-FFF2-40B4-BE49-F238E27FC236}">
                <a16:creationId xmlns:a16="http://schemas.microsoft.com/office/drawing/2014/main" id="{FFB70414-9624-4DA6-8570-9A5229099D01}"/>
              </a:ext>
            </a:extLst>
          </p:cNvPr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B7F70717-6307-4C3B-9D4D-0D1E33F6C2A0}"/>
              </a:ext>
            </a:extLst>
          </p:cNvPr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28CFDAB2-43A1-44E4-BDF6-D615CBDE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39C8FFEC-517F-404F-B02D-6A22D5B5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893E94F3-8DD6-42CF-86D1-F68B549A2293}"/>
                </a:ext>
              </a:extLst>
            </p:cNvPr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68FE4ED6-BE68-4001-A5D0-29E16BED0F8B}"/>
                  </a:ext>
                </a:extLst>
              </p:cNvPr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D281-BC7E-CA4B-AE1E-005EE369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ECI </a:t>
            </a:r>
            <a:r>
              <a:rPr lang="en-US" sz="7200" dirty="0" err="1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SitAn</a:t>
            </a:r>
            <a:r>
              <a:rPr lang="en-US" sz="7200" dirty="0">
                <a:solidFill>
                  <a:srgbClr val="015C60"/>
                </a:solidFill>
                <a:latin typeface="Open Sans Extra Bold"/>
                <a:ea typeface="+mn-ea"/>
                <a:cs typeface="+mn-cs"/>
              </a:rPr>
              <a:t> -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651B1-C23B-C14C-92E9-9A0163802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53" y="2814456"/>
            <a:ext cx="11695778" cy="67044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  <a:latin typeface="Lato"/>
              </a:rPr>
              <a:t>Developed as part of </a:t>
            </a:r>
            <a:r>
              <a:rPr lang="en-US" sz="3200" i="1" dirty="0">
                <a:solidFill>
                  <a:srgbClr val="000000"/>
                </a:solidFill>
                <a:latin typeface="Lato"/>
              </a:rPr>
              <a:t>Mitigating the Impact of COVID19 on the Lives of Children and Families in Western Balkans and Tukey </a:t>
            </a:r>
            <a:r>
              <a:rPr lang="en-US" sz="3200" dirty="0">
                <a:solidFill>
                  <a:srgbClr val="000000"/>
                </a:solidFill>
                <a:latin typeface="Lato"/>
              </a:rPr>
              <a:t>Action (EU-UNICEF 2021-2022), available at this </a:t>
            </a:r>
            <a:r>
              <a:rPr lang="en-US" sz="3200" dirty="0">
                <a:solidFill>
                  <a:srgbClr val="000000"/>
                </a:solidFill>
                <a:latin typeface="Lato"/>
                <a:hlinkClick r:id="rId3"/>
              </a:rPr>
              <a:t>link</a:t>
            </a:r>
            <a:endParaRPr lang="en-US" sz="3200" dirty="0">
              <a:solidFill>
                <a:srgbClr val="000000"/>
              </a:solidFill>
              <a:latin typeface="Lato"/>
            </a:endParaRPr>
          </a:p>
          <a:p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 is on: </a:t>
            </a: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Enabling policy environments</a:t>
            </a:r>
            <a:endParaRPr lang="en-GB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Adequate coverage of eligible children</a:t>
            </a:r>
            <a:endParaRPr lang="en-GB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Outreach with developmental screening</a:t>
            </a:r>
            <a:endParaRPr lang="en-GB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Easy access to early childhood intervention (ECI) services</a:t>
            </a: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Equity and quality </a:t>
            </a:r>
            <a:endParaRPr lang="en-GB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Evidence-based contemporary services </a:t>
            </a:r>
          </a:p>
          <a:p>
            <a:pPr lvl="1"/>
            <a:r>
              <a:rPr lang="en-GB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Accountability</a:t>
            </a:r>
            <a:endParaRPr lang="en-GB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D3A6A-02D2-4387-9E83-0C17AF51E425}"/>
              </a:ext>
            </a:extLst>
          </p:cNvPr>
          <p:cNvSpPr txBox="1"/>
          <p:nvPr/>
        </p:nvSpPr>
        <p:spPr>
          <a:xfrm>
            <a:off x="15163800" y="9518947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Emily-Vargas Baron, 2022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9F13266-0CD9-4FD2-8C07-53D7E90012D5}"/>
              </a:ext>
            </a:extLst>
          </p:cNvPr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0903CFE6-2D82-475B-9DEF-A15E3A2E1C16}"/>
                </a:ext>
              </a:extLst>
            </p:cNvPr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4042" r="-230835"/>
              </a:stretch>
            </a:blipFill>
          </p:spPr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CBA515B8-920D-4D3F-B0B8-8E8B38AD8ED3}"/>
              </a:ext>
            </a:extLst>
          </p:cNvPr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A87F6AA-0E95-47CA-A0FD-EE2843201E45}"/>
              </a:ext>
            </a:extLst>
          </p:cNvPr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683374FF-A54B-400D-8A52-864B1B99C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78083C10-3198-4172-8A00-40169EE8A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0E7150CB-C581-4832-ADE9-7749FB709D4B}"/>
                </a:ext>
              </a:extLst>
            </p:cNvPr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FBE1C353-DD3F-4539-8F98-980B38E7E237}"/>
                  </a:ext>
                </a:extLst>
              </p:cNvPr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FEAB2-0C1B-4097-B181-CC7CB2E91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5927" y="2800809"/>
            <a:ext cx="4341120" cy="6165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965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540080" y="618268"/>
            <a:ext cx="15951045" cy="118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7200" dirty="0">
                <a:solidFill>
                  <a:srgbClr val="015C60"/>
                </a:solidFill>
                <a:latin typeface="Open Sans Extra Bold"/>
              </a:rPr>
              <a:t>ECI </a:t>
            </a:r>
            <a:r>
              <a:rPr lang="en-US" sz="7200" dirty="0" err="1">
                <a:solidFill>
                  <a:srgbClr val="015C60"/>
                </a:solidFill>
                <a:latin typeface="Open Sans Extra Bold"/>
              </a:rPr>
              <a:t>SitAn</a:t>
            </a:r>
            <a:r>
              <a:rPr lang="en-US" sz="7200" dirty="0">
                <a:solidFill>
                  <a:srgbClr val="015C60"/>
                </a:solidFill>
                <a:latin typeface="Open Sans Extra Bold"/>
              </a:rPr>
              <a:t> Methodological Guide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C73D6BE2-968F-4324-86DA-BB45C171D964}"/>
              </a:ext>
            </a:extLst>
          </p:cNvPr>
          <p:cNvGraphicFramePr>
            <a:graphicFrameLocks/>
          </p:cNvGraphicFramePr>
          <p:nvPr/>
        </p:nvGraphicFramePr>
        <p:xfrm>
          <a:off x="1789359" y="2419809"/>
          <a:ext cx="14778819" cy="6583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EA199FA-E36C-4867-B34F-E88B0730F87F}"/>
              </a:ext>
            </a:extLst>
          </p:cNvPr>
          <p:cNvSpPr txBox="1"/>
          <p:nvPr/>
        </p:nvSpPr>
        <p:spPr>
          <a:xfrm>
            <a:off x="15163800" y="9518947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Emily-Vargas Baron, 2022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00" y="9592911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A72DA4D2-E7B6-487A-9B3E-E3C37B3EAF17}"/>
              </a:ext>
            </a:extLst>
          </p:cNvPr>
          <p:cNvSpPr txBox="1"/>
          <p:nvPr/>
        </p:nvSpPr>
        <p:spPr>
          <a:xfrm>
            <a:off x="431595" y="356269"/>
            <a:ext cx="17435900" cy="114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Field testing the methodological guide in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F34CBA9-5C45-44D8-8626-E9F08638749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707720" y="4275929"/>
            <a:ext cx="4114800" cy="4114800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AA505211-389F-4A28-B773-A9510CF471F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497476" y="4274006"/>
            <a:ext cx="4114800" cy="411480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BEC342E3-1D8C-45BB-865C-5FE59083DE3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3373763" y="4274004"/>
            <a:ext cx="4114800" cy="4114800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8EA1015D-DBC4-43FD-97AC-64FB780DA7CD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11019" y="3525857"/>
            <a:ext cx="1993403" cy="122744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F8D041-6F6B-4CFA-AC24-289F8051A647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500774" y="3525857"/>
            <a:ext cx="1993403" cy="122744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D449CFA-BBBB-4A83-A61C-FC2DB7A1E2A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7062" y="3587088"/>
            <a:ext cx="1993403" cy="1227447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74261C3D-3779-4964-80F0-62371B176D69}"/>
              </a:ext>
            </a:extLst>
          </p:cNvPr>
          <p:cNvSpPr txBox="1"/>
          <p:nvPr/>
        </p:nvSpPr>
        <p:spPr>
          <a:xfrm>
            <a:off x="503351" y="1359379"/>
            <a:ext cx="17435900" cy="114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three locations</a:t>
            </a:r>
          </a:p>
        </p:txBody>
      </p:sp>
    </p:spTree>
    <p:extLst>
      <p:ext uri="{BB962C8B-B14F-4D97-AF65-F5344CB8AC3E}">
        <p14:creationId xmlns:p14="http://schemas.microsoft.com/office/powerpoint/2010/main" val="6487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resenterMediaLogo.wmv" descr="PresenterMediaLogo.wm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454"/>
            <a:ext cx="18288000" cy="1028700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ctangle 32"/>
          <p:cNvSpPr/>
          <p:nvPr/>
        </p:nvSpPr>
        <p:spPr>
          <a:xfrm>
            <a:off x="-61446" y="1271665"/>
            <a:ext cx="18410892" cy="522335"/>
          </a:xfrm>
          <a:prstGeom prst="rect">
            <a:avLst/>
          </a:prstGeom>
          <a:solidFill>
            <a:srgbClr val="FFFFFF">
              <a:alpha val="51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32" name="Rectangle 31"/>
          <p:cNvSpPr/>
          <p:nvPr/>
        </p:nvSpPr>
        <p:spPr>
          <a:xfrm>
            <a:off x="-61446" y="1771649"/>
            <a:ext cx="18410892" cy="724368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33" name="Straight Connector 3"/>
          <p:cNvSpPr/>
          <p:nvPr/>
        </p:nvSpPr>
        <p:spPr>
          <a:xfrm>
            <a:off x="8235070" y="4014423"/>
            <a:ext cx="1817696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600" extrusionOk="0">
                <a:moveTo>
                  <a:pt x="21600" y="9600"/>
                </a:moveTo>
                <a:cubicBezTo>
                  <a:pt x="14400" y="9600"/>
                  <a:pt x="7200" y="-12000"/>
                  <a:pt x="0" y="9600"/>
                </a:cubicBezTo>
              </a:path>
            </a:pathLst>
          </a:custGeom>
          <a:ln>
            <a:solidFill>
              <a:srgbClr val="17347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4" name="Straight Connector 4"/>
          <p:cNvSpPr/>
          <p:nvPr/>
        </p:nvSpPr>
        <p:spPr>
          <a:xfrm>
            <a:off x="12957095" y="4025573"/>
            <a:ext cx="1817699" cy="2"/>
          </a:xfrm>
          <a:prstGeom prst="line">
            <a:avLst/>
          </a:prstGeom>
          <a:ln>
            <a:solidFill>
              <a:srgbClr val="17347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5" name="Straight Connector 5"/>
          <p:cNvSpPr/>
          <p:nvPr/>
        </p:nvSpPr>
        <p:spPr>
          <a:xfrm>
            <a:off x="3513046" y="4014423"/>
            <a:ext cx="1817695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600" extrusionOk="0">
                <a:moveTo>
                  <a:pt x="0" y="9600"/>
                </a:moveTo>
                <a:cubicBezTo>
                  <a:pt x="7200" y="9600"/>
                  <a:pt x="14400" y="-12000"/>
                  <a:pt x="21600" y="9600"/>
                </a:cubicBezTo>
              </a:path>
            </a:pathLst>
          </a:custGeom>
          <a:ln>
            <a:solidFill>
              <a:srgbClr val="17347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38" name="Group 6"/>
          <p:cNvGrpSpPr/>
          <p:nvPr/>
        </p:nvGrpSpPr>
        <p:grpSpPr>
          <a:xfrm>
            <a:off x="608712" y="2686048"/>
            <a:ext cx="2904502" cy="2679053"/>
            <a:chOff x="-1" y="0"/>
            <a:chExt cx="2904501" cy="2679051"/>
          </a:xfrm>
        </p:grpSpPr>
        <p:sp>
          <p:nvSpPr>
            <p:cNvPr id="136" name="Oval 7"/>
            <p:cNvSpPr/>
            <p:nvPr/>
          </p:nvSpPr>
          <p:spPr>
            <a:xfrm>
              <a:off x="112723" y="-1"/>
              <a:ext cx="2679055" cy="2679053"/>
            </a:xfrm>
            <a:prstGeom prst="ellipse">
              <a:avLst/>
            </a:prstGeom>
            <a:noFill/>
            <a:ln w="25400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4000">
                  <a:solidFill>
                    <a:srgbClr val="40404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137" name="TextBox 8"/>
            <p:cNvSpPr txBox="1"/>
            <p:nvPr/>
          </p:nvSpPr>
          <p:spPr>
            <a:xfrm>
              <a:off x="-2" y="953159"/>
              <a:ext cx="2904502" cy="1564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1371600">
                <a:defRPr sz="4800">
                  <a:solidFill>
                    <a:srgbClr val="F0BD5C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Jan-Apr 2022</a:t>
              </a:r>
            </a:p>
          </p:txBody>
        </p:sp>
      </p:grpSp>
      <p:grpSp>
        <p:nvGrpSpPr>
          <p:cNvPr id="141" name="Group 9"/>
          <p:cNvGrpSpPr/>
          <p:nvPr/>
        </p:nvGrpSpPr>
        <p:grpSpPr>
          <a:xfrm>
            <a:off x="5330739" y="2686048"/>
            <a:ext cx="2904500" cy="2679053"/>
            <a:chOff x="-1" y="0"/>
            <a:chExt cx="2904499" cy="2679051"/>
          </a:xfrm>
        </p:grpSpPr>
        <p:sp>
          <p:nvSpPr>
            <p:cNvPr id="139" name="Oval 10"/>
            <p:cNvSpPr/>
            <p:nvPr/>
          </p:nvSpPr>
          <p:spPr>
            <a:xfrm>
              <a:off x="124684" y="-1"/>
              <a:ext cx="2679053" cy="2679053"/>
            </a:xfrm>
            <a:prstGeom prst="ellipse">
              <a:avLst/>
            </a:prstGeom>
            <a:noFill/>
            <a:ln w="25400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4000">
                  <a:solidFill>
                    <a:srgbClr val="40404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140" name="TextBox 11"/>
            <p:cNvSpPr txBox="1"/>
            <p:nvPr/>
          </p:nvSpPr>
          <p:spPr>
            <a:xfrm>
              <a:off x="-2" y="929884"/>
              <a:ext cx="2904501" cy="1564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1371600">
                <a:defRPr sz="4800">
                  <a:solidFill>
                    <a:srgbClr val="F0BD5C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Mar-May 2022</a:t>
              </a:r>
            </a:p>
          </p:txBody>
        </p:sp>
      </p:grpSp>
      <p:grpSp>
        <p:nvGrpSpPr>
          <p:cNvPr id="144" name="Group 12"/>
          <p:cNvGrpSpPr/>
          <p:nvPr/>
        </p:nvGrpSpPr>
        <p:grpSpPr>
          <a:xfrm>
            <a:off x="10052762" y="2686048"/>
            <a:ext cx="2904500" cy="2679053"/>
            <a:chOff x="-1" y="0"/>
            <a:chExt cx="2904499" cy="2679051"/>
          </a:xfrm>
        </p:grpSpPr>
        <p:sp>
          <p:nvSpPr>
            <p:cNvPr id="142" name="Oval 13"/>
            <p:cNvSpPr/>
            <p:nvPr/>
          </p:nvSpPr>
          <p:spPr>
            <a:xfrm>
              <a:off x="112723" y="-1"/>
              <a:ext cx="2679053" cy="2679053"/>
            </a:xfrm>
            <a:prstGeom prst="ellipse">
              <a:avLst/>
            </a:prstGeom>
            <a:noFill/>
            <a:ln w="25400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4000">
                  <a:solidFill>
                    <a:srgbClr val="40404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143" name="TextBox 14"/>
            <p:cNvSpPr txBox="1"/>
            <p:nvPr/>
          </p:nvSpPr>
          <p:spPr>
            <a:xfrm>
              <a:off x="-2" y="888966"/>
              <a:ext cx="2904501" cy="1564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1371600">
                <a:defRPr sz="4800">
                  <a:solidFill>
                    <a:srgbClr val="F0BD5C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Apr-May 2022</a:t>
              </a:r>
            </a:p>
          </p:txBody>
        </p:sp>
      </p:grpSp>
      <p:grpSp>
        <p:nvGrpSpPr>
          <p:cNvPr id="147" name="Group 15"/>
          <p:cNvGrpSpPr/>
          <p:nvPr/>
        </p:nvGrpSpPr>
        <p:grpSpPr>
          <a:xfrm>
            <a:off x="14774791" y="2686048"/>
            <a:ext cx="2904500" cy="2679053"/>
            <a:chOff x="-1" y="0"/>
            <a:chExt cx="2904499" cy="2679051"/>
          </a:xfrm>
        </p:grpSpPr>
        <p:sp>
          <p:nvSpPr>
            <p:cNvPr id="145" name="Oval 16"/>
            <p:cNvSpPr/>
            <p:nvPr/>
          </p:nvSpPr>
          <p:spPr>
            <a:xfrm>
              <a:off x="112723" y="-1"/>
              <a:ext cx="2679053" cy="2679053"/>
            </a:xfrm>
            <a:prstGeom prst="ellipse">
              <a:avLst/>
            </a:prstGeom>
            <a:noFill/>
            <a:ln w="25400" cap="flat">
              <a:solidFill>
                <a:srgbClr val="40404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4000">
                  <a:solidFill>
                    <a:srgbClr val="40404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146" name="TextBox 17"/>
            <p:cNvSpPr txBox="1"/>
            <p:nvPr/>
          </p:nvSpPr>
          <p:spPr>
            <a:xfrm>
              <a:off x="-2" y="902156"/>
              <a:ext cx="2904501" cy="1564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1371600">
                <a:defRPr sz="4800">
                  <a:solidFill>
                    <a:srgbClr val="F0BD5C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Jun-Jul 2022</a:t>
              </a:r>
            </a:p>
          </p:txBody>
        </p:sp>
      </p:grpSp>
      <p:sp>
        <p:nvSpPr>
          <p:cNvPr id="148" name="TextBox 18"/>
          <p:cNvSpPr txBox="1"/>
          <p:nvPr/>
        </p:nvSpPr>
        <p:spPr>
          <a:xfrm>
            <a:off x="562992" y="6101457"/>
            <a:ext cx="2995940" cy="309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3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Desktop research and mapping</a:t>
            </a:r>
          </a:p>
        </p:txBody>
      </p:sp>
      <p:sp>
        <p:nvSpPr>
          <p:cNvPr id="149" name="TextBox 19"/>
          <p:cNvSpPr txBox="1"/>
          <p:nvPr/>
        </p:nvSpPr>
        <p:spPr>
          <a:xfrm>
            <a:off x="5285020" y="6101457"/>
            <a:ext cx="2995938" cy="309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3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Questionnaires for ECI directors, staff and beneficiaries </a:t>
            </a:r>
          </a:p>
        </p:txBody>
      </p:sp>
      <p:sp>
        <p:nvSpPr>
          <p:cNvPr id="150" name="TextBox 20"/>
          <p:cNvSpPr txBox="1"/>
          <p:nvPr/>
        </p:nvSpPr>
        <p:spPr>
          <a:xfrm>
            <a:off x="10007044" y="5577437"/>
            <a:ext cx="2995939" cy="309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algn="ctr" defTabSz="1371600">
              <a:defRPr sz="3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Focus groups for ECI staff and beneficiaries.</a:t>
            </a:r>
          </a:p>
          <a:p>
            <a:pPr algn="ctr" defTabSz="1371600">
              <a:defRPr sz="3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 level interviews</a:t>
            </a:r>
          </a:p>
        </p:txBody>
      </p:sp>
      <p:sp>
        <p:nvSpPr>
          <p:cNvPr id="151" name="TextBox 21"/>
          <p:cNvSpPr txBox="1"/>
          <p:nvPr/>
        </p:nvSpPr>
        <p:spPr>
          <a:xfrm>
            <a:off x="14851961" y="6101457"/>
            <a:ext cx="2995938" cy="309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1371600">
              <a:defRPr sz="3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Cost-benefit sub-study</a:t>
            </a:r>
          </a:p>
        </p:txBody>
      </p:sp>
      <p:sp>
        <p:nvSpPr>
          <p:cNvPr id="152" name="Rectangle 34"/>
          <p:cNvSpPr/>
          <p:nvPr/>
        </p:nvSpPr>
        <p:spPr>
          <a:xfrm>
            <a:off x="0" y="8914873"/>
            <a:ext cx="18288000" cy="683143"/>
          </a:xfrm>
          <a:prstGeom prst="rect">
            <a:avLst/>
          </a:prstGeom>
          <a:solidFill>
            <a:srgbClr val="FFFFFF">
              <a:alpha val="51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1371600">
              <a:defRPr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0809" y="8481958"/>
            <a:ext cx="1515782" cy="1552685"/>
            <a:chOff x="0" y="0"/>
            <a:chExt cx="2086610" cy="2137410"/>
          </a:xfrm>
        </p:grpSpPr>
        <p:sp>
          <p:nvSpPr>
            <p:cNvPr id="4" name="Freeform 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26178" y="-1107235"/>
            <a:ext cx="3216320" cy="3422576"/>
            <a:chOff x="0" y="36573"/>
            <a:chExt cx="4288428" cy="45634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60103"/>
              <a:ext cx="1791255" cy="15566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9930" y="596966"/>
              <a:ext cx="3595458" cy="4003040"/>
            </a:xfrm>
            <a:prstGeom prst="rect">
              <a:avLst/>
            </a:prstGeom>
          </p:spPr>
        </p:pic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-5173002">
              <a:off x="787092" y="230460"/>
              <a:ext cx="3695224" cy="3307449"/>
              <a:chOff x="-11430" y="857250"/>
              <a:chExt cx="13009880" cy="116446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430" y="857250"/>
                <a:ext cx="13009880" cy="11644630"/>
              </a:xfrm>
              <a:custGeom>
                <a:avLst/>
                <a:gdLst/>
                <a:ahLst/>
                <a:cxnLst/>
                <a:rect l="l" t="t" r="r" b="b"/>
                <a:pathLst>
                  <a:path w="13009880" h="11644630">
                    <a:moveTo>
                      <a:pt x="10152380" y="938530"/>
                    </a:moveTo>
                    <a:cubicBezTo>
                      <a:pt x="8962390" y="189230"/>
                      <a:pt x="8643620" y="154940"/>
                      <a:pt x="7245350" y="0"/>
                    </a:cubicBezTo>
                    <a:cubicBezTo>
                      <a:pt x="4039870" y="38100"/>
                      <a:pt x="1441450" y="1889760"/>
                      <a:pt x="435610" y="4933950"/>
                    </a:cubicBezTo>
                    <a:cubicBezTo>
                      <a:pt x="91440" y="5975350"/>
                      <a:pt x="0" y="7139940"/>
                      <a:pt x="403860" y="8159750"/>
                    </a:cubicBezTo>
                    <a:cubicBezTo>
                      <a:pt x="934720" y="9499600"/>
                      <a:pt x="2254250" y="10407650"/>
                      <a:pt x="3648710" y="10773410"/>
                    </a:cubicBezTo>
                    <a:cubicBezTo>
                      <a:pt x="5043170" y="11140440"/>
                      <a:pt x="6578600" y="11644630"/>
                      <a:pt x="8008619" y="11470640"/>
                    </a:cubicBezTo>
                    <a:cubicBezTo>
                      <a:pt x="9123679" y="11334750"/>
                      <a:pt x="10237469" y="10519410"/>
                      <a:pt x="11071860" y="9767570"/>
                    </a:cubicBezTo>
                    <a:cubicBezTo>
                      <a:pt x="11625579" y="9268460"/>
                      <a:pt x="11971019" y="8576310"/>
                      <a:pt x="12202160" y="7867650"/>
                    </a:cubicBezTo>
                    <a:cubicBezTo>
                      <a:pt x="13009880" y="5401310"/>
                      <a:pt x="12348210" y="2322830"/>
                      <a:pt x="10152380" y="938530"/>
                    </a:cubicBezTo>
                    <a:close/>
                  </a:path>
                </a:pathLst>
              </a:custGeom>
              <a:solidFill>
                <a:srgbClr val="015C60"/>
              </a:solidFill>
              <a:ln w="12700">
                <a:noFill/>
              </a:ln>
            </p:spPr>
          </p:sp>
        </p:grp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A72DA4D2-E7B6-487A-9B3E-E3C37B3EAF17}"/>
              </a:ext>
            </a:extLst>
          </p:cNvPr>
          <p:cNvSpPr txBox="1"/>
          <p:nvPr/>
        </p:nvSpPr>
        <p:spPr>
          <a:xfrm>
            <a:off x="431595" y="356269"/>
            <a:ext cx="17435900" cy="114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Field testing the methodological guide in</a:t>
            </a:r>
            <a:endParaRPr lang="en-US" sz="6000" b="1" dirty="0">
              <a:solidFill>
                <a:srgbClr val="015C60"/>
              </a:solidFill>
              <a:latin typeface="Open Sans Extra Bold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F34CBA9-5C45-44D8-8626-E9F08638749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707720" y="4275929"/>
            <a:ext cx="4114800" cy="4114800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8EA1015D-DBC4-43FD-97AC-64FB780DA7C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11019" y="3525857"/>
            <a:ext cx="1993403" cy="1227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AB05C9-AC3F-43CF-9D76-47D53F04E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600000">
            <a:off x="8646077" y="3326207"/>
            <a:ext cx="3718134" cy="5282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A86189-3EB9-42CC-9C72-EE007E535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40000">
            <a:off x="11887557" y="2367443"/>
            <a:ext cx="4420265" cy="62152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C19FD1-D539-4BE0-95DF-C18F4AA78F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7360" y="9114572"/>
            <a:ext cx="7138818" cy="1189802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59C2CF13-9E8A-40C3-A6D3-5AC71907C439}"/>
              </a:ext>
            </a:extLst>
          </p:cNvPr>
          <p:cNvSpPr txBox="1"/>
          <p:nvPr/>
        </p:nvSpPr>
        <p:spPr>
          <a:xfrm>
            <a:off x="1447800" y="9592911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2884ABD6-6ADC-424E-A2BF-55E139787973}"/>
              </a:ext>
            </a:extLst>
          </p:cNvPr>
          <p:cNvSpPr txBox="1"/>
          <p:nvPr/>
        </p:nvSpPr>
        <p:spPr>
          <a:xfrm>
            <a:off x="431595" y="1484269"/>
            <a:ext cx="17435900" cy="114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Montenegro</a:t>
            </a:r>
            <a:endParaRPr lang="en-US" sz="6000" b="1" dirty="0">
              <a:solidFill>
                <a:srgbClr val="015C60"/>
              </a:solidFill>
              <a:latin typeface="Open Sans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7923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11" name="TextBox 2">
            <a:extLst>
              <a:ext uri="{FF2B5EF4-FFF2-40B4-BE49-F238E27FC236}">
                <a16:creationId xmlns:a16="http://schemas.microsoft.com/office/drawing/2014/main" id="{1F5E2DE8-0EA8-47CA-808F-5B3EE29F51D7}"/>
              </a:ext>
            </a:extLst>
          </p:cNvPr>
          <p:cNvGraphicFramePr/>
          <p:nvPr/>
        </p:nvGraphicFramePr>
        <p:xfrm>
          <a:off x="1905000" y="3314700"/>
          <a:ext cx="14598254" cy="506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0">
            <a:extLst>
              <a:ext uri="{FF2B5EF4-FFF2-40B4-BE49-F238E27FC236}">
                <a16:creationId xmlns:a16="http://schemas.microsoft.com/office/drawing/2014/main" id="{7E5465BF-DDE9-4737-9627-9F6E8E71AF8B}"/>
              </a:ext>
            </a:extLst>
          </p:cNvPr>
          <p:cNvSpPr txBox="1"/>
          <p:nvPr/>
        </p:nvSpPr>
        <p:spPr>
          <a:xfrm>
            <a:off x="540080" y="618268"/>
            <a:ext cx="14242720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600" dirty="0">
                <a:solidFill>
                  <a:srgbClr val="015C60"/>
                </a:solidFill>
                <a:latin typeface="Open Sans Extra Bold"/>
              </a:rPr>
              <a:t>Research team in Montenegro</a:t>
            </a:r>
          </a:p>
        </p:txBody>
      </p:sp>
    </p:spTree>
    <p:extLst>
      <p:ext uri="{BB962C8B-B14F-4D97-AF65-F5344CB8AC3E}">
        <p14:creationId xmlns:p14="http://schemas.microsoft.com/office/powerpoint/2010/main" val="131611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680" y="465868"/>
            <a:ext cx="17435900" cy="239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Situation analysis in Montenegro – Overview of Services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BA12DEFD-8B2F-4B9B-9C7F-43CB02A122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3086100"/>
          <a:ext cx="168402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8072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E1E9A0-7FFF-45F5-A80F-EAAE6D3A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673" y="3238500"/>
            <a:ext cx="16002000" cy="5625347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institutions studied are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evolving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become contemporary ECI providers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3 public sectors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services quite consistently, and want to identify ways to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coordinate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with other sectors 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Service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professionals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uniformly expressed great interest in receiving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contemporary ECI</a:t>
            </a:r>
          </a:p>
          <a:p>
            <a:endParaRPr lang="en-US" sz="5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AAE9BD4-8318-4446-B660-CC45D1EAF94B}"/>
              </a:ext>
            </a:extLst>
          </p:cNvPr>
          <p:cNvSpPr txBox="1"/>
          <p:nvPr/>
        </p:nvSpPr>
        <p:spPr>
          <a:xfrm>
            <a:off x="387680" y="465868"/>
            <a:ext cx="16528720" cy="239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Situation analysis in Montenegro – Building on Strengths</a:t>
            </a:r>
          </a:p>
        </p:txBody>
      </p:sp>
    </p:spTree>
    <p:extLst>
      <p:ext uri="{BB962C8B-B14F-4D97-AF65-F5344CB8AC3E}">
        <p14:creationId xmlns:p14="http://schemas.microsoft.com/office/powerpoint/2010/main" val="414073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E1E9A0-7FFF-45F5-A80F-EAAE6D3A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672" y="3238500"/>
            <a:ext cx="16528719" cy="6582632"/>
          </a:xfrm>
        </p:spPr>
        <p:txBody>
          <a:bodyPr>
            <a:normAutofit fontScale="85000" lnSpcReduction="20000"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ECI strategic plan, guidelines and procedures, and service standards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Fragmented ECI system, incl. budgetary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universal screening system, late 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indentification</a:t>
            </a:r>
            <a:endParaRPr lang="en-US" sz="5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</a:t>
            </a:r>
            <a:r>
              <a:rPr lang="sr-Latn-ME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10% to 15% children from 0 to 6 years require ECI services annually but less than half receive it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Substantial disparities, underserved communities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Quality issues (</a:t>
            </a:r>
            <a:r>
              <a:rPr lang="en-US" sz="5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centre</a:t>
            </a:r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based, assessments, plans, caseloads, training, supervision, accountability)</a:t>
            </a:r>
          </a:p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Financing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AAE9BD4-8318-4446-B660-CC45D1EAF94B}"/>
              </a:ext>
            </a:extLst>
          </p:cNvPr>
          <p:cNvSpPr txBox="1"/>
          <p:nvPr/>
        </p:nvSpPr>
        <p:spPr>
          <a:xfrm>
            <a:off x="387680" y="465868"/>
            <a:ext cx="16528720" cy="239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Situation analysis in Montenegro – Challenges</a:t>
            </a:r>
          </a:p>
        </p:txBody>
      </p:sp>
    </p:spTree>
    <p:extLst>
      <p:ext uri="{BB962C8B-B14F-4D97-AF65-F5344CB8AC3E}">
        <p14:creationId xmlns:p14="http://schemas.microsoft.com/office/powerpoint/2010/main" val="12288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4902801" y="777012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82E35D9C-3EBF-412E-BB43-591502FBB042}"/>
              </a:ext>
            </a:extLst>
          </p:cNvPr>
          <p:cNvSpPr txBox="1"/>
          <p:nvPr/>
        </p:nvSpPr>
        <p:spPr>
          <a:xfrm>
            <a:off x="567126" y="419100"/>
            <a:ext cx="17435900" cy="114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 err="1">
                <a:solidFill>
                  <a:srgbClr val="015C60"/>
                </a:solidFill>
                <a:latin typeface="Open Sans Extra Bold"/>
              </a:rPr>
              <a:t>SitAn</a:t>
            </a: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 in Montenegro – Recommendations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DBCA5C-B8A8-4CB5-9DE1-17C2410D94D2}"/>
              </a:ext>
            </a:extLst>
          </p:cNvPr>
          <p:cNvSpPr/>
          <p:nvPr/>
        </p:nvSpPr>
        <p:spPr>
          <a:xfrm>
            <a:off x="4158893" y="7794632"/>
            <a:ext cx="4634641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Establish integrated and multisectoral ECI coordination system, incl. budgetary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54DC54-0B35-4558-A4AF-60A4BD99A3AC}"/>
              </a:ext>
            </a:extLst>
          </p:cNvPr>
          <p:cNvSpPr/>
          <p:nvPr/>
        </p:nvSpPr>
        <p:spPr>
          <a:xfrm>
            <a:off x="9285076" y="7794632"/>
            <a:ext cx="4634641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ECI strategic plan, guidelines and procedures, and service standards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689FB7-8F5C-4646-96F5-9BE577757CCA}"/>
              </a:ext>
            </a:extLst>
          </p:cNvPr>
          <p:cNvSpPr/>
          <p:nvPr/>
        </p:nvSpPr>
        <p:spPr>
          <a:xfrm>
            <a:off x="11916894" y="4632437"/>
            <a:ext cx="5141655" cy="2757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integrated Pre- and In-service ECI training programmes (vs. fragmented specialised) &amp; pilot in demonstration sites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69DD94-BF86-4A94-AB64-A37E0634ACA5}"/>
              </a:ext>
            </a:extLst>
          </p:cNvPr>
          <p:cNvSpPr/>
          <p:nvPr/>
        </p:nvSpPr>
        <p:spPr>
          <a:xfrm>
            <a:off x="6826680" y="4616442"/>
            <a:ext cx="4634640" cy="2757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Shift to equitable, family centered ECI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1BDF47-468D-4085-9D34-E539DEE21931}"/>
              </a:ext>
            </a:extLst>
          </p:cNvPr>
          <p:cNvSpPr/>
          <p:nvPr/>
        </p:nvSpPr>
        <p:spPr>
          <a:xfrm>
            <a:off x="1471610" y="4616442"/>
            <a:ext cx="4899496" cy="27571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universal system for developmental monitoring/screening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C8534E-D3F9-4EC6-B74E-E89605808AE3}"/>
              </a:ext>
            </a:extLst>
          </p:cNvPr>
          <p:cNvSpPr/>
          <p:nvPr/>
        </p:nvSpPr>
        <p:spPr>
          <a:xfrm>
            <a:off x="9258744" y="2048538"/>
            <a:ext cx="4405152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and Conduct Campaigns for ECI Advocacy and Social Communications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35A297-0061-47DB-8369-DBC00F7E0BA3}"/>
              </a:ext>
            </a:extLst>
          </p:cNvPr>
          <p:cNvSpPr/>
          <p:nvPr/>
        </p:nvSpPr>
        <p:spPr>
          <a:xfrm>
            <a:off x="4319760" y="2048538"/>
            <a:ext cx="4473774" cy="220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and ECI database for monitoring and evaluation for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32427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33600" y="8639757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652150" y="9614623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rgbClr val="015C60"/>
                </a:solidFill>
                <a:latin typeface="Roboto Condensed"/>
              </a:rPr>
              <a:t>#FamilyCentredECI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289F1AD7-9462-449F-AD03-4E74D81E6B76}"/>
              </a:ext>
            </a:extLst>
          </p:cNvPr>
          <p:cNvSpPr txBox="1"/>
          <p:nvPr/>
        </p:nvSpPr>
        <p:spPr>
          <a:xfrm>
            <a:off x="567126" y="419100"/>
            <a:ext cx="17435900" cy="114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17"/>
              </a:lnSpc>
            </a:pPr>
            <a:r>
              <a:rPr lang="en-US" sz="6000" dirty="0">
                <a:solidFill>
                  <a:srgbClr val="015C60"/>
                </a:solidFill>
                <a:latin typeface="Open Sans Extra Bold"/>
              </a:rPr>
              <a:t>Going forward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43A40B7-AD4D-4A64-B165-239F479D1D8F}"/>
              </a:ext>
            </a:extLst>
          </p:cNvPr>
          <p:cNvSpPr txBox="1">
            <a:spLocks/>
          </p:cNvSpPr>
          <p:nvPr/>
        </p:nvSpPr>
        <p:spPr>
          <a:xfrm>
            <a:off x="762000" y="2274443"/>
            <a:ext cx="13257207" cy="24514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national ECD Strategy (2023-2027) under public discussion</a:t>
            </a:r>
            <a:endParaRPr lang="en-GB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Demonstration sites: Kotor and Bijelo Polje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C276A3-BBE9-4428-AF07-35BE4CC95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0" y="414264"/>
            <a:ext cx="4356405" cy="6395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8F974F-4FF9-45E8-8435-0C903654BF04}"/>
              </a:ext>
            </a:extLst>
          </p:cNvPr>
          <p:cNvSpPr txBox="1"/>
          <p:nvPr/>
        </p:nvSpPr>
        <p:spPr>
          <a:xfrm>
            <a:off x="830280" y="4813603"/>
            <a:ext cx="7246920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1" indent="-742950">
              <a:lnSpc>
                <a:spcPct val="90000"/>
              </a:lnSpc>
              <a:buFont typeface="+mj-lt"/>
              <a:buAutoNum type="alphaLcParenR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Child developmental monitoring/screening</a:t>
            </a:r>
          </a:p>
          <a:p>
            <a:pPr marL="1143000" lvl="1" indent="-742950">
              <a:lnSpc>
                <a:spcPct val="90000"/>
              </a:lnSpc>
              <a:buFont typeface="+mj-lt"/>
              <a:buAutoNum type="alphaLcParenR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Routine-based, family-centered ECI</a:t>
            </a:r>
          </a:p>
          <a:p>
            <a:pPr>
              <a:lnSpc>
                <a:spcPct val="90000"/>
              </a:lnSpc>
            </a:pPr>
            <a:endParaRPr lang="en-US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E14AC-C64F-42B5-B9C6-44B6785B0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32" y="4777327"/>
            <a:ext cx="8096857" cy="5237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B09908-E2EE-4581-B84A-640E6D017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034" y="7182134"/>
            <a:ext cx="1482763" cy="8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3D54AF-5812-4F26-BB16-E2B02147E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40" y="0"/>
            <a:ext cx="18307407" cy="1028838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501409" y="8481958"/>
            <a:ext cx="1515782" cy="1552685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4042" r="-23083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451400" y="9518947"/>
            <a:ext cx="3385199" cy="50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 dirty="0">
                <a:solidFill>
                  <a:schemeClr val="bg1"/>
                </a:solidFill>
                <a:latin typeface="Roboto Condensed"/>
              </a:rPr>
              <a:t>#FamilyCe</a:t>
            </a:r>
            <a:r>
              <a:rPr lang="en-US" sz="2931" dirty="0">
                <a:solidFill>
                  <a:srgbClr val="015C60"/>
                </a:solidFill>
                <a:latin typeface="Roboto Condensed"/>
              </a:rPr>
              <a:t>ntredECI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953645">
            <a:off x="15393958" y="-7320909"/>
            <a:ext cx="10084088" cy="10082939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953645">
            <a:off x="-2939633" y="9129208"/>
            <a:ext cx="5493690" cy="5493064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0B238">
                <a:alpha val="46667"/>
              </a:srgbClr>
            </a:solidFill>
            <a:ln w="12700">
              <a:noFill/>
            </a:ln>
          </p:spPr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3D6F341-A4CA-40DB-8B1C-F574F693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1846" y="647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iferdinandi@unicef.org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44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3"/>
          <p:cNvSpPr/>
          <p:nvPr/>
        </p:nvSpPr>
        <p:spPr>
          <a:xfrm>
            <a:off x="15672463" y="9390916"/>
            <a:ext cx="2641600" cy="935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5" name="TextBox 4"/>
          <p:cNvSpPr txBox="1"/>
          <p:nvPr/>
        </p:nvSpPr>
        <p:spPr>
          <a:xfrm>
            <a:off x="7451400" y="955080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156" name="TextBox 5"/>
          <p:cNvSpPr txBox="1"/>
          <p:nvPr/>
        </p:nvSpPr>
        <p:spPr>
          <a:xfrm>
            <a:off x="387678" y="465867"/>
            <a:ext cx="8457087" cy="252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9800">
                <a:solidFill>
                  <a:srgbClr val="7BA0C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Research objectives</a:t>
            </a:r>
          </a:p>
        </p:txBody>
      </p:sp>
      <p:sp>
        <p:nvSpPr>
          <p:cNvPr id="157" name="TextBox 6"/>
          <p:cNvSpPr txBox="1"/>
          <p:nvPr/>
        </p:nvSpPr>
        <p:spPr>
          <a:xfrm>
            <a:off x="10611766" y="621796"/>
            <a:ext cx="6119366" cy="904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60947" indent="-360947">
              <a:lnSpc>
                <a:spcPts val="5100"/>
              </a:lnSpc>
              <a:buSzPct val="100000"/>
              <a:buChar char="•"/>
              <a:defRPr sz="3600">
                <a:solidFill>
                  <a:schemeClr val="accent5">
                    <a:satOff val="-6843"/>
                    <a:lumOff val="-10705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Data for existing ECI services</a:t>
            </a:r>
          </a:p>
          <a:p>
            <a:pPr marL="360947" indent="-360947">
              <a:lnSpc>
                <a:spcPts val="5100"/>
              </a:lnSpc>
              <a:buSzPct val="100000"/>
              <a:buChar char="•"/>
              <a:defRPr sz="3600">
                <a:solidFill>
                  <a:schemeClr val="accent5">
                    <a:satOff val="-6843"/>
                    <a:lumOff val="-10705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Analysis of the current legislation</a:t>
            </a:r>
          </a:p>
          <a:p>
            <a:pPr marL="360947" indent="-360947">
              <a:lnSpc>
                <a:spcPts val="5100"/>
              </a:lnSpc>
              <a:buSzPct val="100000"/>
              <a:buChar char="•"/>
              <a:defRPr sz="3600">
                <a:solidFill>
                  <a:schemeClr val="accent5">
                    <a:satOff val="-6843"/>
                    <a:lumOff val="-10705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Analysis of the status and needs of children in rural and urban areas</a:t>
            </a:r>
          </a:p>
          <a:p>
            <a:pPr marL="360947" indent="-360947">
              <a:lnSpc>
                <a:spcPts val="5100"/>
              </a:lnSpc>
              <a:buSzPct val="100000"/>
              <a:buChar char="•"/>
              <a:defRPr sz="3600">
                <a:solidFill>
                  <a:schemeClr val="accent5">
                    <a:satOff val="-6843"/>
                    <a:lumOff val="-10705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Analysis of existing financing capacities </a:t>
            </a:r>
          </a:p>
          <a:p>
            <a:pPr marL="360947" indent="-360947">
              <a:lnSpc>
                <a:spcPts val="5100"/>
              </a:lnSpc>
              <a:buSzPct val="100000"/>
              <a:buChar char="•"/>
              <a:defRPr sz="3600">
                <a:solidFill>
                  <a:schemeClr val="accent5">
                    <a:satOff val="-6843"/>
                    <a:lumOff val="-10705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Identification of ECI staff and ECI training</a:t>
            </a:r>
          </a:p>
          <a:p>
            <a:pPr marL="360947" indent="-360947">
              <a:lnSpc>
                <a:spcPts val="5100"/>
              </a:lnSpc>
              <a:buSzPct val="100000"/>
              <a:buChar char="•"/>
              <a:defRPr sz="3600">
                <a:solidFill>
                  <a:schemeClr val="accent5">
                    <a:satOff val="-6843"/>
                    <a:lumOff val="-10705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Analysis of potential ECI programs and evidence-based recommendations </a:t>
            </a:r>
          </a:p>
        </p:txBody>
      </p:sp>
      <p:sp>
        <p:nvSpPr>
          <p:cNvPr id="158" name="Freeform 8"/>
          <p:cNvSpPr/>
          <p:nvPr/>
        </p:nvSpPr>
        <p:spPr>
          <a:xfrm rot="20646356">
            <a:off x="15393649" y="-7320775"/>
            <a:ext cx="10083761" cy="10082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1" h="20972" extrusionOk="0">
                <a:moveTo>
                  <a:pt x="18458" y="3325"/>
                </a:moveTo>
                <a:cubicBezTo>
                  <a:pt x="18048" y="2615"/>
                  <a:pt x="17304" y="2218"/>
                  <a:pt x="16539" y="2217"/>
                </a:cubicBezTo>
                <a:cubicBezTo>
                  <a:pt x="15774" y="2216"/>
                  <a:pt x="15031" y="1819"/>
                  <a:pt x="14621" y="1109"/>
                </a:cubicBezTo>
                <a:cubicBezTo>
                  <a:pt x="14009" y="49"/>
                  <a:pt x="12654" y="-314"/>
                  <a:pt x="11594" y="298"/>
                </a:cubicBezTo>
                <a:lnTo>
                  <a:pt x="11594" y="297"/>
                </a:lnTo>
                <a:cubicBezTo>
                  <a:pt x="10936" y="677"/>
                  <a:pt x="10101" y="707"/>
                  <a:pt x="9394" y="306"/>
                </a:cubicBezTo>
                <a:cubicBezTo>
                  <a:pt x="9053" y="105"/>
                  <a:pt x="8665" y="0"/>
                  <a:pt x="8270" y="0"/>
                </a:cubicBezTo>
                <a:cubicBezTo>
                  <a:pt x="7450" y="0"/>
                  <a:pt x="6735" y="446"/>
                  <a:pt x="6351" y="1108"/>
                </a:cubicBezTo>
                <a:cubicBezTo>
                  <a:pt x="5968" y="1770"/>
                  <a:pt x="5252" y="2216"/>
                  <a:pt x="4432" y="2216"/>
                </a:cubicBezTo>
                <a:cubicBezTo>
                  <a:pt x="3209" y="2216"/>
                  <a:pt x="2217" y="3208"/>
                  <a:pt x="2217" y="4432"/>
                </a:cubicBezTo>
                <a:lnTo>
                  <a:pt x="2216" y="4432"/>
                </a:lnTo>
                <a:cubicBezTo>
                  <a:pt x="2216" y="5191"/>
                  <a:pt x="1824" y="5929"/>
                  <a:pt x="1125" y="6341"/>
                </a:cubicBezTo>
                <a:cubicBezTo>
                  <a:pt x="780" y="6536"/>
                  <a:pt x="495" y="6819"/>
                  <a:pt x="297" y="7162"/>
                </a:cubicBezTo>
                <a:cubicBezTo>
                  <a:pt x="-113" y="7872"/>
                  <a:pt x="-85" y="8715"/>
                  <a:pt x="297" y="9378"/>
                </a:cubicBezTo>
                <a:cubicBezTo>
                  <a:pt x="679" y="10041"/>
                  <a:pt x="707" y="10883"/>
                  <a:pt x="297" y="11594"/>
                </a:cubicBezTo>
                <a:cubicBezTo>
                  <a:pt x="-315" y="12653"/>
                  <a:pt x="48" y="14009"/>
                  <a:pt x="1108" y="14621"/>
                </a:cubicBezTo>
                <a:lnTo>
                  <a:pt x="1107" y="14621"/>
                </a:lnTo>
                <a:cubicBezTo>
                  <a:pt x="1770" y="15004"/>
                  <a:pt x="2215" y="15720"/>
                  <a:pt x="2215" y="16540"/>
                </a:cubicBezTo>
                <a:cubicBezTo>
                  <a:pt x="2215" y="17764"/>
                  <a:pt x="3207" y="18756"/>
                  <a:pt x="4430" y="18756"/>
                </a:cubicBezTo>
                <a:cubicBezTo>
                  <a:pt x="5250" y="18756"/>
                  <a:pt x="5966" y="19202"/>
                  <a:pt x="6350" y="19864"/>
                </a:cubicBezTo>
                <a:cubicBezTo>
                  <a:pt x="6733" y="20526"/>
                  <a:pt x="7449" y="20972"/>
                  <a:pt x="8268" y="20972"/>
                </a:cubicBezTo>
                <a:cubicBezTo>
                  <a:pt x="8663" y="20972"/>
                  <a:pt x="9051" y="20867"/>
                  <a:pt x="9392" y="20666"/>
                </a:cubicBezTo>
                <a:cubicBezTo>
                  <a:pt x="10098" y="20265"/>
                  <a:pt x="10934" y="20295"/>
                  <a:pt x="11592" y="20675"/>
                </a:cubicBezTo>
                <a:lnTo>
                  <a:pt x="11592" y="20674"/>
                </a:lnTo>
                <a:cubicBezTo>
                  <a:pt x="12652" y="21286"/>
                  <a:pt x="14007" y="20923"/>
                  <a:pt x="14619" y="19863"/>
                </a:cubicBezTo>
                <a:cubicBezTo>
                  <a:pt x="15029" y="19153"/>
                  <a:pt x="15772" y="18756"/>
                  <a:pt x="16537" y="18755"/>
                </a:cubicBezTo>
                <a:cubicBezTo>
                  <a:pt x="17302" y="18754"/>
                  <a:pt x="18046" y="18357"/>
                  <a:pt x="18456" y="17647"/>
                </a:cubicBezTo>
                <a:cubicBezTo>
                  <a:pt x="18658" y="17297"/>
                  <a:pt x="18754" y="16915"/>
                  <a:pt x="18753" y="16538"/>
                </a:cubicBezTo>
                <a:lnTo>
                  <a:pt x="18753" y="16539"/>
                </a:lnTo>
                <a:cubicBezTo>
                  <a:pt x="18754" y="15801"/>
                  <a:pt x="19124" y="15082"/>
                  <a:pt x="19787" y="14664"/>
                </a:cubicBezTo>
                <a:cubicBezTo>
                  <a:pt x="20145" y="14476"/>
                  <a:pt x="20456" y="14188"/>
                  <a:pt x="20672" y="13812"/>
                </a:cubicBezTo>
                <a:cubicBezTo>
                  <a:pt x="21083" y="13102"/>
                  <a:pt x="21055" y="12259"/>
                  <a:pt x="20673" y="11596"/>
                </a:cubicBezTo>
                <a:cubicBezTo>
                  <a:pt x="20291" y="10933"/>
                  <a:pt x="20263" y="10090"/>
                  <a:pt x="20673" y="9380"/>
                </a:cubicBezTo>
                <a:cubicBezTo>
                  <a:pt x="21285" y="8320"/>
                  <a:pt x="20922" y="6965"/>
                  <a:pt x="19862" y="6353"/>
                </a:cubicBezTo>
                <a:cubicBezTo>
                  <a:pt x="19205" y="5973"/>
                  <a:pt x="18762" y="5265"/>
                  <a:pt x="18755" y="4453"/>
                </a:cubicBezTo>
                <a:cubicBezTo>
                  <a:pt x="18759" y="4070"/>
                  <a:pt x="18663" y="3681"/>
                  <a:pt x="18458" y="3325"/>
                </a:cubicBezTo>
              </a:path>
            </a:pathLst>
          </a:custGeom>
          <a:solidFill>
            <a:srgbClr val="F0B238">
              <a:alpha val="46667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Freeform 10"/>
          <p:cNvSpPr/>
          <p:nvPr/>
        </p:nvSpPr>
        <p:spPr>
          <a:xfrm rot="20646356">
            <a:off x="-2939803" y="9129279"/>
            <a:ext cx="5493512" cy="5493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1" h="20972" extrusionOk="0">
                <a:moveTo>
                  <a:pt x="18458" y="3325"/>
                </a:moveTo>
                <a:cubicBezTo>
                  <a:pt x="18048" y="2615"/>
                  <a:pt x="17304" y="2218"/>
                  <a:pt x="16539" y="2217"/>
                </a:cubicBezTo>
                <a:cubicBezTo>
                  <a:pt x="15774" y="2216"/>
                  <a:pt x="15031" y="1819"/>
                  <a:pt x="14621" y="1109"/>
                </a:cubicBezTo>
                <a:cubicBezTo>
                  <a:pt x="14009" y="49"/>
                  <a:pt x="12654" y="-314"/>
                  <a:pt x="11594" y="298"/>
                </a:cubicBezTo>
                <a:lnTo>
                  <a:pt x="11594" y="297"/>
                </a:lnTo>
                <a:cubicBezTo>
                  <a:pt x="10936" y="677"/>
                  <a:pt x="10101" y="707"/>
                  <a:pt x="9394" y="306"/>
                </a:cubicBezTo>
                <a:cubicBezTo>
                  <a:pt x="9053" y="105"/>
                  <a:pt x="8665" y="0"/>
                  <a:pt x="8270" y="0"/>
                </a:cubicBezTo>
                <a:cubicBezTo>
                  <a:pt x="7450" y="0"/>
                  <a:pt x="6735" y="446"/>
                  <a:pt x="6351" y="1108"/>
                </a:cubicBezTo>
                <a:cubicBezTo>
                  <a:pt x="5968" y="1770"/>
                  <a:pt x="5252" y="2216"/>
                  <a:pt x="4432" y="2216"/>
                </a:cubicBezTo>
                <a:cubicBezTo>
                  <a:pt x="3209" y="2216"/>
                  <a:pt x="2217" y="3208"/>
                  <a:pt x="2217" y="4432"/>
                </a:cubicBezTo>
                <a:lnTo>
                  <a:pt x="2216" y="4432"/>
                </a:lnTo>
                <a:cubicBezTo>
                  <a:pt x="2216" y="5191"/>
                  <a:pt x="1824" y="5929"/>
                  <a:pt x="1125" y="6341"/>
                </a:cubicBezTo>
                <a:cubicBezTo>
                  <a:pt x="780" y="6536"/>
                  <a:pt x="495" y="6819"/>
                  <a:pt x="297" y="7162"/>
                </a:cubicBezTo>
                <a:cubicBezTo>
                  <a:pt x="-113" y="7872"/>
                  <a:pt x="-85" y="8715"/>
                  <a:pt x="297" y="9378"/>
                </a:cubicBezTo>
                <a:cubicBezTo>
                  <a:pt x="679" y="10041"/>
                  <a:pt x="707" y="10883"/>
                  <a:pt x="297" y="11594"/>
                </a:cubicBezTo>
                <a:cubicBezTo>
                  <a:pt x="-315" y="12653"/>
                  <a:pt x="48" y="14009"/>
                  <a:pt x="1108" y="14621"/>
                </a:cubicBezTo>
                <a:lnTo>
                  <a:pt x="1107" y="14621"/>
                </a:lnTo>
                <a:cubicBezTo>
                  <a:pt x="1770" y="15004"/>
                  <a:pt x="2215" y="15720"/>
                  <a:pt x="2215" y="16540"/>
                </a:cubicBezTo>
                <a:cubicBezTo>
                  <a:pt x="2215" y="17764"/>
                  <a:pt x="3207" y="18756"/>
                  <a:pt x="4430" y="18756"/>
                </a:cubicBezTo>
                <a:cubicBezTo>
                  <a:pt x="5250" y="18756"/>
                  <a:pt x="5966" y="19202"/>
                  <a:pt x="6350" y="19864"/>
                </a:cubicBezTo>
                <a:cubicBezTo>
                  <a:pt x="6733" y="20526"/>
                  <a:pt x="7449" y="20972"/>
                  <a:pt x="8268" y="20972"/>
                </a:cubicBezTo>
                <a:cubicBezTo>
                  <a:pt x="8663" y="20972"/>
                  <a:pt x="9051" y="20867"/>
                  <a:pt x="9392" y="20666"/>
                </a:cubicBezTo>
                <a:cubicBezTo>
                  <a:pt x="10098" y="20265"/>
                  <a:pt x="10934" y="20295"/>
                  <a:pt x="11592" y="20675"/>
                </a:cubicBezTo>
                <a:lnTo>
                  <a:pt x="11592" y="20674"/>
                </a:lnTo>
                <a:cubicBezTo>
                  <a:pt x="12652" y="21286"/>
                  <a:pt x="14007" y="20923"/>
                  <a:pt x="14619" y="19863"/>
                </a:cubicBezTo>
                <a:cubicBezTo>
                  <a:pt x="15029" y="19153"/>
                  <a:pt x="15772" y="18756"/>
                  <a:pt x="16537" y="18755"/>
                </a:cubicBezTo>
                <a:cubicBezTo>
                  <a:pt x="17302" y="18754"/>
                  <a:pt x="18046" y="18357"/>
                  <a:pt x="18456" y="17647"/>
                </a:cubicBezTo>
                <a:cubicBezTo>
                  <a:pt x="18658" y="17297"/>
                  <a:pt x="18754" y="16915"/>
                  <a:pt x="18753" y="16538"/>
                </a:cubicBezTo>
                <a:lnTo>
                  <a:pt x="18753" y="16539"/>
                </a:lnTo>
                <a:cubicBezTo>
                  <a:pt x="18754" y="15801"/>
                  <a:pt x="19124" y="15082"/>
                  <a:pt x="19787" y="14664"/>
                </a:cubicBezTo>
                <a:cubicBezTo>
                  <a:pt x="20145" y="14476"/>
                  <a:pt x="20456" y="14188"/>
                  <a:pt x="20672" y="13812"/>
                </a:cubicBezTo>
                <a:cubicBezTo>
                  <a:pt x="21083" y="13102"/>
                  <a:pt x="21055" y="12259"/>
                  <a:pt x="20673" y="11596"/>
                </a:cubicBezTo>
                <a:cubicBezTo>
                  <a:pt x="20291" y="10933"/>
                  <a:pt x="20263" y="10090"/>
                  <a:pt x="20673" y="9380"/>
                </a:cubicBezTo>
                <a:cubicBezTo>
                  <a:pt x="21285" y="8320"/>
                  <a:pt x="20922" y="6965"/>
                  <a:pt x="19862" y="6353"/>
                </a:cubicBezTo>
                <a:cubicBezTo>
                  <a:pt x="19205" y="5973"/>
                  <a:pt x="18762" y="5265"/>
                  <a:pt x="18755" y="4453"/>
                </a:cubicBezTo>
                <a:cubicBezTo>
                  <a:pt x="18759" y="4070"/>
                  <a:pt x="18663" y="3681"/>
                  <a:pt x="18458" y="3325"/>
                </a:cubicBezTo>
              </a:path>
            </a:pathLst>
          </a:custGeom>
          <a:solidFill>
            <a:srgbClr val="F0B238">
              <a:alpha val="46667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60" name="PresenterMediaLogo.wmv" descr="PresenterMediaLogo.wm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312" y="3786716"/>
            <a:ext cx="10156250" cy="571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163" name="Freeform 4"/>
          <p:cNvSpPr/>
          <p:nvPr/>
        </p:nvSpPr>
        <p:spPr>
          <a:xfrm>
            <a:off x="-222948" y="8851888"/>
            <a:ext cx="4114955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7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164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8" name="TextBox 10"/>
          <p:cNvSpPr txBox="1"/>
          <p:nvPr/>
        </p:nvSpPr>
        <p:spPr>
          <a:xfrm>
            <a:off x="1110205" y="657151"/>
            <a:ext cx="14110480" cy="1281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9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ECI service coverage</a:t>
            </a:r>
          </a:p>
        </p:txBody>
      </p:sp>
      <p:sp>
        <p:nvSpPr>
          <p:cNvPr id="169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170" name="Elbow Connector 37"/>
          <p:cNvSpPr/>
          <p:nvPr/>
        </p:nvSpPr>
        <p:spPr>
          <a:xfrm rot="5400000" flipH="1">
            <a:off x="1827515" y="4733759"/>
            <a:ext cx="1018945" cy="783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71" name="Chart Explanation"/>
          <p:cNvSpPr txBox="1"/>
          <p:nvPr/>
        </p:nvSpPr>
        <p:spPr>
          <a:xfrm>
            <a:off x="165748" y="3655288"/>
            <a:ext cx="3337564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Skopje</a:t>
            </a:r>
          </a:p>
        </p:txBody>
      </p:sp>
      <p:sp>
        <p:nvSpPr>
          <p:cNvPr id="172" name="Elbow Connector 40"/>
          <p:cNvSpPr/>
          <p:nvPr/>
        </p:nvSpPr>
        <p:spPr>
          <a:xfrm rot="5400000">
            <a:off x="6587494" y="7778167"/>
            <a:ext cx="1130885" cy="706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73" name="Chart Explanation"/>
          <p:cNvSpPr txBox="1"/>
          <p:nvPr/>
        </p:nvSpPr>
        <p:spPr>
          <a:xfrm>
            <a:off x="5334865" y="8699342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174" name="Elbow Connector 46"/>
          <p:cNvSpPr/>
          <p:nvPr/>
        </p:nvSpPr>
        <p:spPr>
          <a:xfrm rot="10800000" flipH="1">
            <a:off x="10657547" y="2121250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75" name="Chart Explanation"/>
          <p:cNvSpPr txBox="1"/>
          <p:nvPr/>
        </p:nvSpPr>
        <p:spPr>
          <a:xfrm>
            <a:off x="13456823" y="1819867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state centres</a:t>
            </a:r>
          </a:p>
        </p:txBody>
      </p:sp>
      <p:sp>
        <p:nvSpPr>
          <p:cNvPr id="176" name="Elbow Connector 63"/>
          <p:cNvSpPr/>
          <p:nvPr/>
        </p:nvSpPr>
        <p:spPr>
          <a:xfrm>
            <a:off x="12299477" y="7324589"/>
            <a:ext cx="1305214" cy="752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77" name="Chart Explanation"/>
          <p:cNvSpPr txBox="1"/>
          <p:nvPr/>
        </p:nvSpPr>
        <p:spPr>
          <a:xfrm>
            <a:off x="13754222" y="770106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private centres</a:t>
            </a:r>
          </a:p>
        </p:txBody>
      </p:sp>
      <p:grpSp>
        <p:nvGrpSpPr>
          <p:cNvPr id="183" name="Circle 1"/>
          <p:cNvGrpSpPr/>
          <p:nvPr/>
        </p:nvGrpSpPr>
        <p:grpSpPr>
          <a:xfrm>
            <a:off x="5247364" y="2854017"/>
            <a:ext cx="4543034" cy="4543029"/>
            <a:chOff x="-2" y="-1"/>
            <a:chExt cx="4543033" cy="4543028"/>
          </a:xfrm>
        </p:grpSpPr>
        <p:grpSp>
          <p:nvGrpSpPr>
            <p:cNvPr id="180" name="Group 2"/>
            <p:cNvGrpSpPr/>
            <p:nvPr/>
          </p:nvGrpSpPr>
          <p:grpSpPr>
            <a:xfrm>
              <a:off x="-3" y="-2"/>
              <a:ext cx="4543035" cy="4543029"/>
              <a:chOff x="0" y="-1"/>
              <a:chExt cx="4543033" cy="4543028"/>
            </a:xfrm>
          </p:grpSpPr>
          <p:sp>
            <p:nvSpPr>
              <p:cNvPr id="178" name="Fill"/>
              <p:cNvSpPr/>
              <p:nvPr/>
            </p:nvSpPr>
            <p:spPr>
              <a:xfrm>
                <a:off x="-1" y="-2"/>
                <a:ext cx="4543034" cy="4543030"/>
              </a:xfrm>
              <a:prstGeom prst="ellipse">
                <a:avLst/>
              </a:prstGeom>
              <a:solidFill>
                <a:srgbClr val="C487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79" name="Stroke"/>
              <p:cNvSpPr/>
              <p:nvPr/>
            </p:nvSpPr>
            <p:spPr>
              <a:xfrm>
                <a:off x="137035" y="137034"/>
                <a:ext cx="4268963" cy="4268959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181" name="Percentage"/>
            <p:cNvSpPr txBox="1"/>
            <p:nvPr/>
          </p:nvSpPr>
          <p:spPr>
            <a:xfrm>
              <a:off x="1726184" y="913004"/>
              <a:ext cx="1187605" cy="1018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1371600">
                <a:defRPr sz="60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55</a:t>
              </a:r>
            </a:p>
          </p:txBody>
        </p:sp>
        <p:sp>
          <p:nvSpPr>
            <p:cNvPr id="182" name="Link ver1"/>
            <p:cNvSpPr/>
            <p:nvPr/>
          </p:nvSpPr>
          <p:spPr>
            <a:xfrm>
              <a:off x="1816531" y="2547917"/>
              <a:ext cx="909966" cy="1461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18" y="3932"/>
                  </a:moveTo>
                  <a:lnTo>
                    <a:pt x="21296" y="1753"/>
                  </a:lnTo>
                  <a:lnTo>
                    <a:pt x="21600" y="1516"/>
                  </a:lnTo>
                  <a:lnTo>
                    <a:pt x="21600" y="805"/>
                  </a:lnTo>
                  <a:lnTo>
                    <a:pt x="21220" y="426"/>
                  </a:lnTo>
                  <a:lnTo>
                    <a:pt x="20915" y="284"/>
                  </a:lnTo>
                  <a:lnTo>
                    <a:pt x="20687" y="142"/>
                  </a:lnTo>
                  <a:lnTo>
                    <a:pt x="20307" y="47"/>
                  </a:lnTo>
                  <a:lnTo>
                    <a:pt x="19927" y="0"/>
                  </a:lnTo>
                  <a:lnTo>
                    <a:pt x="19242" y="0"/>
                  </a:lnTo>
                  <a:lnTo>
                    <a:pt x="18558" y="189"/>
                  </a:lnTo>
                  <a:lnTo>
                    <a:pt x="18330" y="379"/>
                  </a:lnTo>
                  <a:lnTo>
                    <a:pt x="18101" y="521"/>
                  </a:lnTo>
                  <a:lnTo>
                    <a:pt x="16124" y="2700"/>
                  </a:lnTo>
                  <a:lnTo>
                    <a:pt x="14907" y="2605"/>
                  </a:lnTo>
                  <a:lnTo>
                    <a:pt x="13614" y="2511"/>
                  </a:lnTo>
                  <a:lnTo>
                    <a:pt x="12397" y="2700"/>
                  </a:lnTo>
                  <a:lnTo>
                    <a:pt x="11256" y="2937"/>
                  </a:lnTo>
                  <a:lnTo>
                    <a:pt x="10192" y="3221"/>
                  </a:lnTo>
                  <a:lnTo>
                    <a:pt x="9203" y="3695"/>
                  </a:lnTo>
                  <a:lnTo>
                    <a:pt x="8290" y="4216"/>
                  </a:lnTo>
                  <a:lnTo>
                    <a:pt x="7530" y="4832"/>
                  </a:lnTo>
                  <a:lnTo>
                    <a:pt x="989" y="11937"/>
                  </a:lnTo>
                  <a:lnTo>
                    <a:pt x="532" y="12742"/>
                  </a:lnTo>
                  <a:lnTo>
                    <a:pt x="152" y="13500"/>
                  </a:lnTo>
                  <a:lnTo>
                    <a:pt x="0" y="14258"/>
                  </a:lnTo>
                  <a:lnTo>
                    <a:pt x="152" y="14968"/>
                  </a:lnTo>
                  <a:lnTo>
                    <a:pt x="380" y="15726"/>
                  </a:lnTo>
                  <a:lnTo>
                    <a:pt x="761" y="16437"/>
                  </a:lnTo>
                  <a:lnTo>
                    <a:pt x="1521" y="17053"/>
                  </a:lnTo>
                  <a:lnTo>
                    <a:pt x="2206" y="17668"/>
                  </a:lnTo>
                  <a:lnTo>
                    <a:pt x="228" y="19847"/>
                  </a:lnTo>
                  <a:lnTo>
                    <a:pt x="152" y="20084"/>
                  </a:lnTo>
                  <a:lnTo>
                    <a:pt x="0" y="20274"/>
                  </a:lnTo>
                  <a:lnTo>
                    <a:pt x="0" y="20747"/>
                  </a:lnTo>
                  <a:lnTo>
                    <a:pt x="380" y="21126"/>
                  </a:lnTo>
                  <a:lnTo>
                    <a:pt x="608" y="21316"/>
                  </a:lnTo>
                  <a:lnTo>
                    <a:pt x="837" y="21458"/>
                  </a:lnTo>
                  <a:lnTo>
                    <a:pt x="1217" y="21553"/>
                  </a:lnTo>
                  <a:lnTo>
                    <a:pt x="1597" y="21600"/>
                  </a:lnTo>
                  <a:lnTo>
                    <a:pt x="2358" y="21553"/>
                  </a:lnTo>
                  <a:lnTo>
                    <a:pt x="2966" y="21363"/>
                  </a:lnTo>
                  <a:lnTo>
                    <a:pt x="3194" y="21221"/>
                  </a:lnTo>
                  <a:lnTo>
                    <a:pt x="3499" y="20984"/>
                  </a:lnTo>
                  <a:lnTo>
                    <a:pt x="5476" y="18805"/>
                  </a:lnTo>
                  <a:lnTo>
                    <a:pt x="6693" y="18995"/>
                  </a:lnTo>
                  <a:lnTo>
                    <a:pt x="7910" y="18995"/>
                  </a:lnTo>
                  <a:lnTo>
                    <a:pt x="9203" y="18900"/>
                  </a:lnTo>
                  <a:lnTo>
                    <a:pt x="10268" y="18663"/>
                  </a:lnTo>
                  <a:lnTo>
                    <a:pt x="11408" y="18379"/>
                  </a:lnTo>
                  <a:lnTo>
                    <a:pt x="12397" y="17905"/>
                  </a:lnTo>
                  <a:lnTo>
                    <a:pt x="13234" y="17337"/>
                  </a:lnTo>
                  <a:lnTo>
                    <a:pt x="13994" y="16674"/>
                  </a:lnTo>
                  <a:lnTo>
                    <a:pt x="20611" y="9568"/>
                  </a:lnTo>
                  <a:lnTo>
                    <a:pt x="21220" y="8858"/>
                  </a:lnTo>
                  <a:lnTo>
                    <a:pt x="21448" y="8100"/>
                  </a:lnTo>
                  <a:lnTo>
                    <a:pt x="21600" y="7295"/>
                  </a:lnTo>
                  <a:lnTo>
                    <a:pt x="21600" y="6537"/>
                  </a:lnTo>
                  <a:lnTo>
                    <a:pt x="21296" y="5826"/>
                  </a:lnTo>
                  <a:lnTo>
                    <a:pt x="20839" y="5163"/>
                  </a:lnTo>
                  <a:lnTo>
                    <a:pt x="20231" y="4453"/>
                  </a:lnTo>
                  <a:lnTo>
                    <a:pt x="19318" y="3932"/>
                  </a:lnTo>
                  <a:close/>
                  <a:moveTo>
                    <a:pt x="10800" y="15489"/>
                  </a:moveTo>
                  <a:lnTo>
                    <a:pt x="10192" y="15963"/>
                  </a:lnTo>
                  <a:lnTo>
                    <a:pt x="9431" y="16342"/>
                  </a:lnTo>
                  <a:lnTo>
                    <a:pt x="8442" y="16579"/>
                  </a:lnTo>
                  <a:lnTo>
                    <a:pt x="7530" y="16674"/>
                  </a:lnTo>
                  <a:lnTo>
                    <a:pt x="9203" y="14874"/>
                  </a:lnTo>
                  <a:lnTo>
                    <a:pt x="9279" y="14732"/>
                  </a:lnTo>
                  <a:lnTo>
                    <a:pt x="9431" y="14495"/>
                  </a:lnTo>
                  <a:lnTo>
                    <a:pt x="9279" y="14021"/>
                  </a:lnTo>
                  <a:lnTo>
                    <a:pt x="9051" y="13642"/>
                  </a:lnTo>
                  <a:lnTo>
                    <a:pt x="8823" y="13405"/>
                  </a:lnTo>
                  <a:lnTo>
                    <a:pt x="8442" y="13358"/>
                  </a:lnTo>
                  <a:lnTo>
                    <a:pt x="8062" y="13168"/>
                  </a:lnTo>
                  <a:lnTo>
                    <a:pt x="7073" y="13168"/>
                  </a:lnTo>
                  <a:lnTo>
                    <a:pt x="6313" y="13405"/>
                  </a:lnTo>
                  <a:lnTo>
                    <a:pt x="6085" y="13595"/>
                  </a:lnTo>
                  <a:lnTo>
                    <a:pt x="5856" y="13737"/>
                  </a:lnTo>
                  <a:lnTo>
                    <a:pt x="4183" y="15489"/>
                  </a:lnTo>
                  <a:lnTo>
                    <a:pt x="3879" y="14968"/>
                  </a:lnTo>
                  <a:lnTo>
                    <a:pt x="3727" y="14353"/>
                  </a:lnTo>
                  <a:lnTo>
                    <a:pt x="3879" y="13737"/>
                  </a:lnTo>
                  <a:lnTo>
                    <a:pt x="4183" y="13168"/>
                  </a:lnTo>
                  <a:lnTo>
                    <a:pt x="10800" y="6063"/>
                  </a:lnTo>
                  <a:lnTo>
                    <a:pt x="11408" y="5542"/>
                  </a:lnTo>
                  <a:lnTo>
                    <a:pt x="12245" y="5163"/>
                  </a:lnTo>
                  <a:lnTo>
                    <a:pt x="13158" y="5021"/>
                  </a:lnTo>
                  <a:lnTo>
                    <a:pt x="14146" y="4926"/>
                  </a:lnTo>
                  <a:lnTo>
                    <a:pt x="12549" y="6632"/>
                  </a:lnTo>
                  <a:lnTo>
                    <a:pt x="12245" y="6868"/>
                  </a:lnTo>
                  <a:lnTo>
                    <a:pt x="12245" y="7532"/>
                  </a:lnTo>
                  <a:lnTo>
                    <a:pt x="12625" y="7958"/>
                  </a:lnTo>
                  <a:lnTo>
                    <a:pt x="12854" y="8100"/>
                  </a:lnTo>
                  <a:lnTo>
                    <a:pt x="13158" y="8242"/>
                  </a:lnTo>
                  <a:lnTo>
                    <a:pt x="13538" y="8337"/>
                  </a:lnTo>
                  <a:lnTo>
                    <a:pt x="13918" y="8384"/>
                  </a:lnTo>
                  <a:lnTo>
                    <a:pt x="14603" y="8337"/>
                  </a:lnTo>
                  <a:lnTo>
                    <a:pt x="15211" y="8147"/>
                  </a:lnTo>
                  <a:lnTo>
                    <a:pt x="15515" y="8005"/>
                  </a:lnTo>
                  <a:lnTo>
                    <a:pt x="15744" y="7768"/>
                  </a:lnTo>
                  <a:lnTo>
                    <a:pt x="17341" y="6063"/>
                  </a:lnTo>
                  <a:lnTo>
                    <a:pt x="17721" y="6632"/>
                  </a:lnTo>
                  <a:lnTo>
                    <a:pt x="17873" y="7247"/>
                  </a:lnTo>
                  <a:lnTo>
                    <a:pt x="17721" y="7768"/>
                  </a:lnTo>
                  <a:lnTo>
                    <a:pt x="17341" y="8384"/>
                  </a:lnTo>
                  <a:lnTo>
                    <a:pt x="10800" y="1548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1600">
                <a:defRPr sz="4000"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  <p:grpSp>
        <p:nvGrpSpPr>
          <p:cNvPr id="192" name="Circle 2"/>
          <p:cNvGrpSpPr/>
          <p:nvPr/>
        </p:nvGrpSpPr>
        <p:grpSpPr>
          <a:xfrm>
            <a:off x="1653791" y="5615017"/>
            <a:ext cx="3756164" cy="3756157"/>
            <a:chOff x="-2" y="-1"/>
            <a:chExt cx="3756162" cy="3756155"/>
          </a:xfrm>
        </p:grpSpPr>
        <p:grpSp>
          <p:nvGrpSpPr>
            <p:cNvPr id="186" name="Group 43"/>
            <p:cNvGrpSpPr/>
            <p:nvPr/>
          </p:nvGrpSpPr>
          <p:grpSpPr>
            <a:xfrm>
              <a:off x="-3" y="-2"/>
              <a:ext cx="3756164" cy="3756157"/>
              <a:chOff x="-1" y="0"/>
              <a:chExt cx="3756162" cy="3756155"/>
            </a:xfrm>
          </p:grpSpPr>
          <p:sp>
            <p:nvSpPr>
              <p:cNvPr id="184" name="Fill"/>
              <p:cNvSpPr/>
              <p:nvPr/>
            </p:nvSpPr>
            <p:spPr>
              <a:xfrm>
                <a:off x="-2" y="-1"/>
                <a:ext cx="3756164" cy="3756157"/>
              </a:xfrm>
              <a:prstGeom prst="ellipse">
                <a:avLst/>
              </a:prstGeom>
              <a:solidFill>
                <a:srgbClr val="8883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85" name="Fill"/>
              <p:cNvSpPr/>
              <p:nvPr/>
            </p:nvSpPr>
            <p:spPr>
              <a:xfrm>
                <a:off x="113298" y="113299"/>
                <a:ext cx="3529562" cy="3529556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187" name="Percentage"/>
            <p:cNvSpPr txBox="1"/>
            <p:nvPr/>
          </p:nvSpPr>
          <p:spPr>
            <a:xfrm>
              <a:off x="1392618" y="957850"/>
              <a:ext cx="970912" cy="82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1371600">
                <a:defRPr sz="48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33</a:t>
              </a:r>
            </a:p>
          </p:txBody>
        </p:sp>
        <p:grpSp>
          <p:nvGrpSpPr>
            <p:cNvPr id="191" name="Group"/>
            <p:cNvGrpSpPr/>
            <p:nvPr/>
          </p:nvGrpSpPr>
          <p:grpSpPr>
            <a:xfrm>
              <a:off x="1064728" y="1891791"/>
              <a:ext cx="1626695" cy="931072"/>
              <a:chOff x="0" y="-1"/>
              <a:chExt cx="1626693" cy="931071"/>
            </a:xfrm>
          </p:grpSpPr>
          <p:sp>
            <p:nvSpPr>
              <p:cNvPr id="188" name="Freeform 350"/>
              <p:cNvSpPr/>
              <p:nvPr/>
            </p:nvSpPr>
            <p:spPr>
              <a:xfrm>
                <a:off x="306789" y="-2"/>
                <a:ext cx="1013118" cy="931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55"/>
                    </a:moveTo>
                    <a:lnTo>
                      <a:pt x="0" y="21186"/>
                    </a:lnTo>
                    <a:lnTo>
                      <a:pt x="152" y="21269"/>
                    </a:lnTo>
                    <a:lnTo>
                      <a:pt x="380" y="21600"/>
                    </a:lnTo>
                    <a:lnTo>
                      <a:pt x="21220" y="21600"/>
                    </a:lnTo>
                    <a:lnTo>
                      <a:pt x="21296" y="21269"/>
                    </a:lnTo>
                    <a:lnTo>
                      <a:pt x="21448" y="21186"/>
                    </a:lnTo>
                    <a:lnTo>
                      <a:pt x="21600" y="20855"/>
                    </a:lnTo>
                    <a:lnTo>
                      <a:pt x="21600" y="19366"/>
                    </a:lnTo>
                    <a:lnTo>
                      <a:pt x="21448" y="18290"/>
                    </a:lnTo>
                    <a:lnTo>
                      <a:pt x="20915" y="17214"/>
                    </a:lnTo>
                    <a:lnTo>
                      <a:pt x="20307" y="16138"/>
                    </a:lnTo>
                    <a:lnTo>
                      <a:pt x="19318" y="15393"/>
                    </a:lnTo>
                    <a:lnTo>
                      <a:pt x="18254" y="14566"/>
                    </a:lnTo>
                    <a:lnTo>
                      <a:pt x="16961" y="13903"/>
                    </a:lnTo>
                    <a:lnTo>
                      <a:pt x="15515" y="13324"/>
                    </a:lnTo>
                    <a:lnTo>
                      <a:pt x="13994" y="12910"/>
                    </a:lnTo>
                    <a:lnTo>
                      <a:pt x="13766" y="12828"/>
                    </a:lnTo>
                    <a:lnTo>
                      <a:pt x="13538" y="12662"/>
                    </a:lnTo>
                    <a:lnTo>
                      <a:pt x="13386" y="12414"/>
                    </a:lnTo>
                    <a:lnTo>
                      <a:pt x="13386" y="12248"/>
                    </a:lnTo>
                    <a:lnTo>
                      <a:pt x="13538" y="11834"/>
                    </a:lnTo>
                    <a:lnTo>
                      <a:pt x="14146" y="11172"/>
                    </a:lnTo>
                    <a:lnTo>
                      <a:pt x="14527" y="10593"/>
                    </a:lnTo>
                    <a:lnTo>
                      <a:pt x="14907" y="9931"/>
                    </a:lnTo>
                    <a:lnTo>
                      <a:pt x="15135" y="9269"/>
                    </a:lnTo>
                    <a:lnTo>
                      <a:pt x="15363" y="7779"/>
                    </a:lnTo>
                    <a:lnTo>
                      <a:pt x="15515" y="6041"/>
                    </a:lnTo>
                    <a:lnTo>
                      <a:pt x="15363" y="4800"/>
                    </a:lnTo>
                    <a:lnTo>
                      <a:pt x="15135" y="3641"/>
                    </a:lnTo>
                    <a:lnTo>
                      <a:pt x="14603" y="2566"/>
                    </a:lnTo>
                    <a:lnTo>
                      <a:pt x="13386" y="910"/>
                    </a:lnTo>
                    <a:lnTo>
                      <a:pt x="12549" y="414"/>
                    </a:lnTo>
                    <a:lnTo>
                      <a:pt x="11637" y="83"/>
                    </a:lnTo>
                    <a:lnTo>
                      <a:pt x="10800" y="0"/>
                    </a:lnTo>
                    <a:lnTo>
                      <a:pt x="9811" y="83"/>
                    </a:lnTo>
                    <a:lnTo>
                      <a:pt x="8899" y="414"/>
                    </a:lnTo>
                    <a:lnTo>
                      <a:pt x="8062" y="910"/>
                    </a:lnTo>
                    <a:lnTo>
                      <a:pt x="6845" y="2566"/>
                    </a:lnTo>
                    <a:lnTo>
                      <a:pt x="6465" y="3641"/>
                    </a:lnTo>
                    <a:lnTo>
                      <a:pt x="6237" y="4800"/>
                    </a:lnTo>
                    <a:lnTo>
                      <a:pt x="6085" y="6041"/>
                    </a:lnTo>
                    <a:lnTo>
                      <a:pt x="6085" y="7779"/>
                    </a:lnTo>
                    <a:lnTo>
                      <a:pt x="6465" y="9269"/>
                    </a:lnTo>
                    <a:lnTo>
                      <a:pt x="6921" y="10593"/>
                    </a:lnTo>
                    <a:lnTo>
                      <a:pt x="7301" y="11172"/>
                    </a:lnTo>
                    <a:lnTo>
                      <a:pt x="7834" y="11752"/>
                    </a:lnTo>
                    <a:lnTo>
                      <a:pt x="8062" y="11834"/>
                    </a:lnTo>
                    <a:lnTo>
                      <a:pt x="8062" y="12414"/>
                    </a:lnTo>
                    <a:lnTo>
                      <a:pt x="7910" y="12662"/>
                    </a:lnTo>
                    <a:lnTo>
                      <a:pt x="7834" y="12828"/>
                    </a:lnTo>
                    <a:lnTo>
                      <a:pt x="7530" y="12910"/>
                    </a:lnTo>
                    <a:lnTo>
                      <a:pt x="5932" y="13324"/>
                    </a:lnTo>
                    <a:lnTo>
                      <a:pt x="4487" y="13903"/>
                    </a:lnTo>
                    <a:lnTo>
                      <a:pt x="3194" y="14566"/>
                    </a:lnTo>
                    <a:lnTo>
                      <a:pt x="2130" y="15393"/>
                    </a:lnTo>
                    <a:lnTo>
                      <a:pt x="1217" y="16138"/>
                    </a:lnTo>
                    <a:lnTo>
                      <a:pt x="532" y="17214"/>
                    </a:lnTo>
                    <a:lnTo>
                      <a:pt x="152" y="18290"/>
                    </a:lnTo>
                    <a:lnTo>
                      <a:pt x="0" y="19366"/>
                    </a:lnTo>
                    <a:lnTo>
                      <a:pt x="0" y="2085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89" name="Freeform 351"/>
              <p:cNvSpPr/>
              <p:nvPr/>
            </p:nvSpPr>
            <p:spPr>
              <a:xfrm>
                <a:off x="-1" y="121289"/>
                <a:ext cx="527965" cy="684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03" y="13950"/>
                    </a:moveTo>
                    <a:lnTo>
                      <a:pt x="20141" y="13725"/>
                    </a:lnTo>
                    <a:lnTo>
                      <a:pt x="20141" y="13388"/>
                    </a:lnTo>
                    <a:lnTo>
                      <a:pt x="19995" y="13163"/>
                    </a:lnTo>
                    <a:lnTo>
                      <a:pt x="19703" y="13050"/>
                    </a:lnTo>
                    <a:lnTo>
                      <a:pt x="19411" y="13050"/>
                    </a:lnTo>
                    <a:lnTo>
                      <a:pt x="18973" y="12600"/>
                    </a:lnTo>
                    <a:lnTo>
                      <a:pt x="18681" y="12263"/>
                    </a:lnTo>
                    <a:lnTo>
                      <a:pt x="18973" y="11925"/>
                    </a:lnTo>
                    <a:lnTo>
                      <a:pt x="19995" y="11138"/>
                    </a:lnTo>
                    <a:lnTo>
                      <a:pt x="20432" y="10575"/>
                    </a:lnTo>
                    <a:lnTo>
                      <a:pt x="21162" y="9337"/>
                    </a:lnTo>
                    <a:lnTo>
                      <a:pt x="21600" y="7875"/>
                    </a:lnTo>
                    <a:lnTo>
                      <a:pt x="21600" y="4725"/>
                    </a:lnTo>
                    <a:lnTo>
                      <a:pt x="21162" y="3712"/>
                    </a:lnTo>
                    <a:lnTo>
                      <a:pt x="20578" y="2587"/>
                    </a:lnTo>
                    <a:lnTo>
                      <a:pt x="19703" y="1800"/>
                    </a:lnTo>
                    <a:lnTo>
                      <a:pt x="18681" y="1125"/>
                    </a:lnTo>
                    <a:lnTo>
                      <a:pt x="17514" y="562"/>
                    </a:lnTo>
                    <a:lnTo>
                      <a:pt x="16346" y="225"/>
                    </a:lnTo>
                    <a:lnTo>
                      <a:pt x="14886" y="0"/>
                    </a:lnTo>
                    <a:lnTo>
                      <a:pt x="13719" y="225"/>
                    </a:lnTo>
                    <a:lnTo>
                      <a:pt x="12551" y="562"/>
                    </a:lnTo>
                    <a:lnTo>
                      <a:pt x="11384" y="1125"/>
                    </a:lnTo>
                    <a:lnTo>
                      <a:pt x="10362" y="1800"/>
                    </a:lnTo>
                    <a:lnTo>
                      <a:pt x="9486" y="2587"/>
                    </a:lnTo>
                    <a:lnTo>
                      <a:pt x="9049" y="3712"/>
                    </a:lnTo>
                    <a:lnTo>
                      <a:pt x="8465" y="4725"/>
                    </a:lnTo>
                    <a:lnTo>
                      <a:pt x="8465" y="7875"/>
                    </a:lnTo>
                    <a:lnTo>
                      <a:pt x="9049" y="9337"/>
                    </a:lnTo>
                    <a:lnTo>
                      <a:pt x="9632" y="10575"/>
                    </a:lnTo>
                    <a:lnTo>
                      <a:pt x="10216" y="11138"/>
                    </a:lnTo>
                    <a:lnTo>
                      <a:pt x="10946" y="11700"/>
                    </a:lnTo>
                    <a:lnTo>
                      <a:pt x="11092" y="11925"/>
                    </a:lnTo>
                    <a:lnTo>
                      <a:pt x="11384" y="12263"/>
                    </a:lnTo>
                    <a:lnTo>
                      <a:pt x="11092" y="12600"/>
                    </a:lnTo>
                    <a:lnTo>
                      <a:pt x="10654" y="13050"/>
                    </a:lnTo>
                    <a:lnTo>
                      <a:pt x="8319" y="13388"/>
                    </a:lnTo>
                    <a:lnTo>
                      <a:pt x="4524" y="14513"/>
                    </a:lnTo>
                    <a:lnTo>
                      <a:pt x="2773" y="15413"/>
                    </a:lnTo>
                    <a:lnTo>
                      <a:pt x="1605" y="16313"/>
                    </a:lnTo>
                    <a:lnTo>
                      <a:pt x="730" y="17213"/>
                    </a:lnTo>
                    <a:lnTo>
                      <a:pt x="146" y="18338"/>
                    </a:lnTo>
                    <a:lnTo>
                      <a:pt x="0" y="19463"/>
                    </a:lnTo>
                    <a:lnTo>
                      <a:pt x="0" y="21038"/>
                    </a:lnTo>
                    <a:lnTo>
                      <a:pt x="146" y="21488"/>
                    </a:lnTo>
                    <a:lnTo>
                      <a:pt x="730" y="21600"/>
                    </a:lnTo>
                    <a:lnTo>
                      <a:pt x="10216" y="21600"/>
                    </a:lnTo>
                    <a:lnTo>
                      <a:pt x="10654" y="21488"/>
                    </a:lnTo>
                    <a:lnTo>
                      <a:pt x="10946" y="21038"/>
                    </a:lnTo>
                    <a:lnTo>
                      <a:pt x="11822" y="19013"/>
                    </a:lnTo>
                    <a:lnTo>
                      <a:pt x="12843" y="18000"/>
                    </a:lnTo>
                    <a:lnTo>
                      <a:pt x="13719" y="17100"/>
                    </a:lnTo>
                    <a:lnTo>
                      <a:pt x="14886" y="16088"/>
                    </a:lnTo>
                    <a:lnTo>
                      <a:pt x="16346" y="15413"/>
                    </a:lnTo>
                    <a:lnTo>
                      <a:pt x="18097" y="14625"/>
                    </a:lnTo>
                    <a:lnTo>
                      <a:pt x="19703" y="139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90" name="Freeform 352"/>
              <p:cNvSpPr/>
              <p:nvPr/>
            </p:nvSpPr>
            <p:spPr>
              <a:xfrm>
                <a:off x="1091596" y="121289"/>
                <a:ext cx="535098" cy="684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88" y="13050"/>
                    </a:moveTo>
                    <a:lnTo>
                      <a:pt x="10368" y="12600"/>
                    </a:lnTo>
                    <a:lnTo>
                      <a:pt x="10368" y="11925"/>
                    </a:lnTo>
                    <a:lnTo>
                      <a:pt x="10512" y="11700"/>
                    </a:lnTo>
                    <a:lnTo>
                      <a:pt x="11232" y="11138"/>
                    </a:lnTo>
                    <a:lnTo>
                      <a:pt x="11808" y="10575"/>
                    </a:lnTo>
                    <a:lnTo>
                      <a:pt x="12384" y="9337"/>
                    </a:lnTo>
                    <a:lnTo>
                      <a:pt x="12960" y="7875"/>
                    </a:lnTo>
                    <a:lnTo>
                      <a:pt x="13104" y="6075"/>
                    </a:lnTo>
                    <a:lnTo>
                      <a:pt x="12960" y="4725"/>
                    </a:lnTo>
                    <a:lnTo>
                      <a:pt x="12384" y="3712"/>
                    </a:lnTo>
                    <a:lnTo>
                      <a:pt x="11952" y="2587"/>
                    </a:lnTo>
                    <a:lnTo>
                      <a:pt x="11088" y="1800"/>
                    </a:lnTo>
                    <a:lnTo>
                      <a:pt x="10080" y="1125"/>
                    </a:lnTo>
                    <a:lnTo>
                      <a:pt x="9216" y="562"/>
                    </a:lnTo>
                    <a:lnTo>
                      <a:pt x="7776" y="225"/>
                    </a:lnTo>
                    <a:lnTo>
                      <a:pt x="6624" y="0"/>
                    </a:lnTo>
                    <a:lnTo>
                      <a:pt x="5184" y="225"/>
                    </a:lnTo>
                    <a:lnTo>
                      <a:pt x="4032" y="562"/>
                    </a:lnTo>
                    <a:lnTo>
                      <a:pt x="2880" y="1125"/>
                    </a:lnTo>
                    <a:lnTo>
                      <a:pt x="1872" y="1800"/>
                    </a:lnTo>
                    <a:lnTo>
                      <a:pt x="1152" y="2587"/>
                    </a:lnTo>
                    <a:lnTo>
                      <a:pt x="432" y="3712"/>
                    </a:lnTo>
                    <a:lnTo>
                      <a:pt x="288" y="4725"/>
                    </a:lnTo>
                    <a:lnTo>
                      <a:pt x="0" y="6075"/>
                    </a:lnTo>
                    <a:lnTo>
                      <a:pt x="288" y="7875"/>
                    </a:lnTo>
                    <a:lnTo>
                      <a:pt x="432" y="9337"/>
                    </a:lnTo>
                    <a:lnTo>
                      <a:pt x="1152" y="10575"/>
                    </a:lnTo>
                    <a:lnTo>
                      <a:pt x="2880" y="11925"/>
                    </a:lnTo>
                    <a:lnTo>
                      <a:pt x="2880" y="12263"/>
                    </a:lnTo>
                    <a:lnTo>
                      <a:pt x="2592" y="12600"/>
                    </a:lnTo>
                    <a:lnTo>
                      <a:pt x="2160" y="13050"/>
                    </a:lnTo>
                    <a:lnTo>
                      <a:pt x="1584" y="13163"/>
                    </a:lnTo>
                    <a:lnTo>
                      <a:pt x="1440" y="13388"/>
                    </a:lnTo>
                    <a:lnTo>
                      <a:pt x="1584" y="13725"/>
                    </a:lnTo>
                    <a:lnTo>
                      <a:pt x="1872" y="13950"/>
                    </a:lnTo>
                    <a:lnTo>
                      <a:pt x="3600" y="14625"/>
                    </a:lnTo>
                    <a:lnTo>
                      <a:pt x="5184" y="15413"/>
                    </a:lnTo>
                    <a:lnTo>
                      <a:pt x="6624" y="16088"/>
                    </a:lnTo>
                    <a:lnTo>
                      <a:pt x="7776" y="17100"/>
                    </a:lnTo>
                    <a:lnTo>
                      <a:pt x="8640" y="18000"/>
                    </a:lnTo>
                    <a:lnTo>
                      <a:pt x="9648" y="19013"/>
                    </a:lnTo>
                    <a:lnTo>
                      <a:pt x="10368" y="20025"/>
                    </a:lnTo>
                    <a:lnTo>
                      <a:pt x="10512" y="21038"/>
                    </a:lnTo>
                    <a:lnTo>
                      <a:pt x="10800" y="21488"/>
                    </a:lnTo>
                    <a:lnTo>
                      <a:pt x="11232" y="21600"/>
                    </a:lnTo>
                    <a:lnTo>
                      <a:pt x="20880" y="21600"/>
                    </a:lnTo>
                    <a:lnTo>
                      <a:pt x="21312" y="21488"/>
                    </a:lnTo>
                    <a:lnTo>
                      <a:pt x="21600" y="21038"/>
                    </a:lnTo>
                    <a:lnTo>
                      <a:pt x="21600" y="19463"/>
                    </a:lnTo>
                    <a:lnTo>
                      <a:pt x="21312" y="18338"/>
                    </a:lnTo>
                    <a:lnTo>
                      <a:pt x="20592" y="17213"/>
                    </a:lnTo>
                    <a:lnTo>
                      <a:pt x="19728" y="16313"/>
                    </a:lnTo>
                    <a:lnTo>
                      <a:pt x="18576" y="15413"/>
                    </a:lnTo>
                    <a:lnTo>
                      <a:pt x="16848" y="14513"/>
                    </a:lnTo>
                    <a:lnTo>
                      <a:pt x="15264" y="13950"/>
                    </a:lnTo>
                    <a:lnTo>
                      <a:pt x="13104" y="13388"/>
                    </a:lnTo>
                    <a:lnTo>
                      <a:pt x="11088" y="130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</p:grpSp>
      <p:grpSp>
        <p:nvGrpSpPr>
          <p:cNvPr id="201" name="Circle 3"/>
          <p:cNvGrpSpPr/>
          <p:nvPr/>
        </p:nvGrpSpPr>
        <p:grpSpPr>
          <a:xfrm>
            <a:off x="10013297" y="2572397"/>
            <a:ext cx="3088684" cy="3088679"/>
            <a:chOff x="-1" y="-1"/>
            <a:chExt cx="3088683" cy="3088678"/>
          </a:xfrm>
        </p:grpSpPr>
        <p:grpSp>
          <p:nvGrpSpPr>
            <p:cNvPr id="195" name="Group 54"/>
            <p:cNvGrpSpPr/>
            <p:nvPr/>
          </p:nvGrpSpPr>
          <p:grpSpPr>
            <a:xfrm>
              <a:off x="-2" y="-2"/>
              <a:ext cx="3088685" cy="3088679"/>
              <a:chOff x="0" y="-1"/>
              <a:chExt cx="3088683" cy="3088678"/>
            </a:xfrm>
          </p:grpSpPr>
          <p:sp>
            <p:nvSpPr>
              <p:cNvPr id="193" name="Fill"/>
              <p:cNvSpPr/>
              <p:nvPr/>
            </p:nvSpPr>
            <p:spPr>
              <a:xfrm>
                <a:off x="-1" y="-2"/>
                <a:ext cx="3088685" cy="3088680"/>
              </a:xfrm>
              <a:prstGeom prst="ellipse">
                <a:avLst/>
              </a:prstGeom>
              <a:solidFill>
                <a:srgbClr val="3B5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94" name="Stroke"/>
              <p:cNvSpPr/>
              <p:nvPr/>
            </p:nvSpPr>
            <p:spPr>
              <a:xfrm>
                <a:off x="141283" y="141283"/>
                <a:ext cx="2806111" cy="2806109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196" name="Percentage"/>
            <p:cNvSpPr txBox="1"/>
            <p:nvPr/>
          </p:nvSpPr>
          <p:spPr>
            <a:xfrm>
              <a:off x="1058879" y="598186"/>
              <a:ext cx="970912" cy="82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1371600">
                <a:defRPr sz="48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20</a:t>
              </a:r>
            </a:p>
          </p:txBody>
        </p:sp>
        <p:grpSp>
          <p:nvGrpSpPr>
            <p:cNvPr id="200" name="Server Stack"/>
            <p:cNvGrpSpPr/>
            <p:nvPr/>
          </p:nvGrpSpPr>
          <p:grpSpPr>
            <a:xfrm>
              <a:off x="1121137" y="1512962"/>
              <a:ext cx="846401" cy="1002086"/>
              <a:chOff x="0" y="-1"/>
              <a:chExt cx="846400" cy="1002085"/>
            </a:xfrm>
          </p:grpSpPr>
          <p:sp>
            <p:nvSpPr>
              <p:cNvPr id="197" name="Freeform 210"/>
              <p:cNvSpPr/>
              <p:nvPr/>
            </p:nvSpPr>
            <p:spPr>
              <a:xfrm>
                <a:off x="0" y="-2"/>
                <a:ext cx="846401" cy="521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4" y="21600"/>
                    </a:moveTo>
                    <a:lnTo>
                      <a:pt x="10017" y="21418"/>
                    </a:lnTo>
                    <a:lnTo>
                      <a:pt x="9233" y="20874"/>
                    </a:lnTo>
                    <a:lnTo>
                      <a:pt x="1007" y="13432"/>
                    </a:lnTo>
                    <a:lnTo>
                      <a:pt x="616" y="13069"/>
                    </a:lnTo>
                    <a:lnTo>
                      <a:pt x="280" y="12252"/>
                    </a:lnTo>
                    <a:lnTo>
                      <a:pt x="112" y="11526"/>
                    </a:lnTo>
                    <a:lnTo>
                      <a:pt x="0" y="10800"/>
                    </a:lnTo>
                    <a:lnTo>
                      <a:pt x="112" y="9892"/>
                    </a:lnTo>
                    <a:lnTo>
                      <a:pt x="280" y="9166"/>
                    </a:lnTo>
                    <a:lnTo>
                      <a:pt x="1007" y="7987"/>
                    </a:lnTo>
                    <a:lnTo>
                      <a:pt x="9233" y="635"/>
                    </a:lnTo>
                    <a:lnTo>
                      <a:pt x="10017" y="182"/>
                    </a:lnTo>
                    <a:lnTo>
                      <a:pt x="10744" y="0"/>
                    </a:lnTo>
                    <a:lnTo>
                      <a:pt x="11583" y="182"/>
                    </a:lnTo>
                    <a:lnTo>
                      <a:pt x="12311" y="635"/>
                    </a:lnTo>
                    <a:lnTo>
                      <a:pt x="20593" y="7987"/>
                    </a:lnTo>
                    <a:lnTo>
                      <a:pt x="21320" y="9166"/>
                    </a:lnTo>
                    <a:lnTo>
                      <a:pt x="21544" y="9892"/>
                    </a:lnTo>
                    <a:lnTo>
                      <a:pt x="21600" y="10800"/>
                    </a:lnTo>
                    <a:lnTo>
                      <a:pt x="21544" y="11526"/>
                    </a:lnTo>
                    <a:lnTo>
                      <a:pt x="21320" y="12252"/>
                    </a:lnTo>
                    <a:lnTo>
                      <a:pt x="20984" y="13069"/>
                    </a:lnTo>
                    <a:lnTo>
                      <a:pt x="20593" y="13432"/>
                    </a:lnTo>
                    <a:lnTo>
                      <a:pt x="12311" y="20874"/>
                    </a:lnTo>
                    <a:lnTo>
                      <a:pt x="11583" y="21418"/>
                    </a:lnTo>
                    <a:lnTo>
                      <a:pt x="1074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98" name="Freeform 211"/>
              <p:cNvSpPr/>
              <p:nvPr/>
            </p:nvSpPr>
            <p:spPr>
              <a:xfrm>
                <a:off x="0" y="414426"/>
                <a:ext cx="846401" cy="346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3" y="1094"/>
                    </a:moveTo>
                    <a:lnTo>
                      <a:pt x="19697" y="0"/>
                    </a:lnTo>
                    <a:lnTo>
                      <a:pt x="12703" y="9433"/>
                    </a:lnTo>
                    <a:lnTo>
                      <a:pt x="12199" y="10116"/>
                    </a:lnTo>
                    <a:lnTo>
                      <a:pt x="11751" y="10253"/>
                    </a:lnTo>
                    <a:lnTo>
                      <a:pt x="11304" y="10527"/>
                    </a:lnTo>
                    <a:lnTo>
                      <a:pt x="10744" y="10663"/>
                    </a:lnTo>
                    <a:lnTo>
                      <a:pt x="10296" y="10527"/>
                    </a:lnTo>
                    <a:lnTo>
                      <a:pt x="9849" y="10253"/>
                    </a:lnTo>
                    <a:lnTo>
                      <a:pt x="9401" y="10116"/>
                    </a:lnTo>
                    <a:lnTo>
                      <a:pt x="8953" y="9433"/>
                    </a:lnTo>
                    <a:lnTo>
                      <a:pt x="1903" y="0"/>
                    </a:lnTo>
                    <a:lnTo>
                      <a:pt x="1007" y="1094"/>
                    </a:lnTo>
                    <a:lnTo>
                      <a:pt x="280" y="2871"/>
                    </a:lnTo>
                    <a:lnTo>
                      <a:pt x="112" y="4101"/>
                    </a:lnTo>
                    <a:lnTo>
                      <a:pt x="0" y="5332"/>
                    </a:lnTo>
                    <a:lnTo>
                      <a:pt x="112" y="6425"/>
                    </a:lnTo>
                    <a:lnTo>
                      <a:pt x="280" y="7792"/>
                    </a:lnTo>
                    <a:lnTo>
                      <a:pt x="616" y="8749"/>
                    </a:lnTo>
                    <a:lnTo>
                      <a:pt x="1007" y="9433"/>
                    </a:lnTo>
                    <a:lnTo>
                      <a:pt x="9233" y="20506"/>
                    </a:lnTo>
                    <a:lnTo>
                      <a:pt x="10017" y="21463"/>
                    </a:lnTo>
                    <a:lnTo>
                      <a:pt x="10744" y="21600"/>
                    </a:lnTo>
                    <a:lnTo>
                      <a:pt x="11583" y="21463"/>
                    </a:lnTo>
                    <a:lnTo>
                      <a:pt x="12311" y="20506"/>
                    </a:lnTo>
                    <a:lnTo>
                      <a:pt x="20593" y="9433"/>
                    </a:lnTo>
                    <a:lnTo>
                      <a:pt x="20984" y="8749"/>
                    </a:lnTo>
                    <a:lnTo>
                      <a:pt x="21320" y="7792"/>
                    </a:lnTo>
                    <a:lnTo>
                      <a:pt x="21544" y="6425"/>
                    </a:lnTo>
                    <a:lnTo>
                      <a:pt x="21600" y="5332"/>
                    </a:lnTo>
                    <a:lnTo>
                      <a:pt x="21544" y="4101"/>
                    </a:lnTo>
                    <a:lnTo>
                      <a:pt x="21320" y="2871"/>
                    </a:lnTo>
                    <a:lnTo>
                      <a:pt x="20593" y="109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199" name="Freeform 212"/>
              <p:cNvSpPr/>
              <p:nvPr/>
            </p:nvSpPr>
            <p:spPr>
              <a:xfrm>
                <a:off x="0" y="653436"/>
                <a:ext cx="846401" cy="348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3" y="1358"/>
                    </a:moveTo>
                    <a:lnTo>
                      <a:pt x="19697" y="0"/>
                    </a:lnTo>
                    <a:lnTo>
                      <a:pt x="12703" y="9645"/>
                    </a:lnTo>
                    <a:lnTo>
                      <a:pt x="12199" y="10053"/>
                    </a:lnTo>
                    <a:lnTo>
                      <a:pt x="11751" y="10189"/>
                    </a:lnTo>
                    <a:lnTo>
                      <a:pt x="11304" y="10460"/>
                    </a:lnTo>
                    <a:lnTo>
                      <a:pt x="10744" y="10732"/>
                    </a:lnTo>
                    <a:lnTo>
                      <a:pt x="9849" y="10189"/>
                    </a:lnTo>
                    <a:lnTo>
                      <a:pt x="9401" y="10053"/>
                    </a:lnTo>
                    <a:lnTo>
                      <a:pt x="8953" y="9645"/>
                    </a:lnTo>
                    <a:lnTo>
                      <a:pt x="1903" y="0"/>
                    </a:lnTo>
                    <a:lnTo>
                      <a:pt x="1007" y="1358"/>
                    </a:lnTo>
                    <a:lnTo>
                      <a:pt x="616" y="2038"/>
                    </a:lnTo>
                    <a:lnTo>
                      <a:pt x="280" y="2989"/>
                    </a:lnTo>
                    <a:lnTo>
                      <a:pt x="112" y="4075"/>
                    </a:lnTo>
                    <a:lnTo>
                      <a:pt x="0" y="5434"/>
                    </a:lnTo>
                    <a:lnTo>
                      <a:pt x="112" y="6657"/>
                    </a:lnTo>
                    <a:lnTo>
                      <a:pt x="280" y="7879"/>
                    </a:lnTo>
                    <a:lnTo>
                      <a:pt x="616" y="8694"/>
                    </a:lnTo>
                    <a:lnTo>
                      <a:pt x="1007" y="9374"/>
                    </a:lnTo>
                    <a:lnTo>
                      <a:pt x="9233" y="20377"/>
                    </a:lnTo>
                    <a:lnTo>
                      <a:pt x="10017" y="21328"/>
                    </a:lnTo>
                    <a:lnTo>
                      <a:pt x="10744" y="21600"/>
                    </a:lnTo>
                    <a:lnTo>
                      <a:pt x="11583" y="21328"/>
                    </a:lnTo>
                    <a:lnTo>
                      <a:pt x="12311" y="20377"/>
                    </a:lnTo>
                    <a:lnTo>
                      <a:pt x="20593" y="9374"/>
                    </a:lnTo>
                    <a:lnTo>
                      <a:pt x="20984" y="8694"/>
                    </a:lnTo>
                    <a:lnTo>
                      <a:pt x="21320" y="7879"/>
                    </a:lnTo>
                    <a:lnTo>
                      <a:pt x="21544" y="6657"/>
                    </a:lnTo>
                    <a:lnTo>
                      <a:pt x="21600" y="5434"/>
                    </a:lnTo>
                    <a:lnTo>
                      <a:pt x="21544" y="4075"/>
                    </a:lnTo>
                    <a:lnTo>
                      <a:pt x="21320" y="2989"/>
                    </a:lnTo>
                    <a:lnTo>
                      <a:pt x="20984" y="2038"/>
                    </a:lnTo>
                    <a:lnTo>
                      <a:pt x="20593" y="13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</p:grpSp>
      <p:grpSp>
        <p:nvGrpSpPr>
          <p:cNvPr id="210" name="Circle 4"/>
          <p:cNvGrpSpPr/>
          <p:nvPr/>
        </p:nvGrpSpPr>
        <p:grpSpPr>
          <a:xfrm>
            <a:off x="9425103" y="5844161"/>
            <a:ext cx="2736792" cy="2736791"/>
            <a:chOff x="-2" y="-1"/>
            <a:chExt cx="2736790" cy="2736789"/>
          </a:xfrm>
        </p:grpSpPr>
        <p:grpSp>
          <p:nvGrpSpPr>
            <p:cNvPr id="204" name="Group 6"/>
            <p:cNvGrpSpPr/>
            <p:nvPr/>
          </p:nvGrpSpPr>
          <p:grpSpPr>
            <a:xfrm>
              <a:off x="-3" y="-2"/>
              <a:ext cx="2736792" cy="2736790"/>
              <a:chOff x="-1" y="0"/>
              <a:chExt cx="2736790" cy="2736789"/>
            </a:xfrm>
          </p:grpSpPr>
          <p:sp>
            <p:nvSpPr>
              <p:cNvPr id="202" name="Fill"/>
              <p:cNvSpPr/>
              <p:nvPr/>
            </p:nvSpPr>
            <p:spPr>
              <a:xfrm>
                <a:off x="-2" y="-1"/>
                <a:ext cx="2736791" cy="2736790"/>
              </a:xfrm>
              <a:prstGeom prst="ellipse">
                <a:avLst/>
              </a:prstGeom>
              <a:solidFill>
                <a:srgbClr val="2308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03" name="Stroke"/>
              <p:cNvSpPr/>
              <p:nvPr/>
            </p:nvSpPr>
            <p:spPr>
              <a:xfrm>
                <a:off x="82551" y="67139"/>
                <a:ext cx="2571687" cy="2571686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205" name="Percentage"/>
            <p:cNvSpPr txBox="1"/>
            <p:nvPr/>
          </p:nvSpPr>
          <p:spPr>
            <a:xfrm>
              <a:off x="1068492" y="461823"/>
              <a:ext cx="769696" cy="82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1371600">
                <a:defRPr sz="4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35</a:t>
              </a:r>
            </a:p>
          </p:txBody>
        </p:sp>
        <p:grpSp>
          <p:nvGrpSpPr>
            <p:cNvPr id="209" name="Cart"/>
            <p:cNvGrpSpPr/>
            <p:nvPr/>
          </p:nvGrpSpPr>
          <p:grpSpPr>
            <a:xfrm>
              <a:off x="868447" y="1434877"/>
              <a:ext cx="999893" cy="703875"/>
              <a:chOff x="0" y="-1"/>
              <a:chExt cx="999892" cy="703874"/>
            </a:xfrm>
          </p:grpSpPr>
          <p:sp>
            <p:nvSpPr>
              <p:cNvPr id="206" name="Freeform 227"/>
              <p:cNvSpPr/>
              <p:nvPr/>
            </p:nvSpPr>
            <p:spPr>
              <a:xfrm>
                <a:off x="-1" y="-2"/>
                <a:ext cx="999894" cy="524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11" y="5151"/>
                    </a:moveTo>
                    <a:lnTo>
                      <a:pt x="5874" y="5151"/>
                    </a:lnTo>
                    <a:lnTo>
                      <a:pt x="4453" y="723"/>
                    </a:lnTo>
                    <a:lnTo>
                      <a:pt x="4311" y="452"/>
                    </a:lnTo>
                    <a:lnTo>
                      <a:pt x="4168" y="90"/>
                    </a:lnTo>
                    <a:lnTo>
                      <a:pt x="3932" y="0"/>
                    </a:lnTo>
                    <a:lnTo>
                      <a:pt x="853" y="0"/>
                    </a:lnTo>
                    <a:lnTo>
                      <a:pt x="521" y="90"/>
                    </a:lnTo>
                    <a:lnTo>
                      <a:pt x="237" y="452"/>
                    </a:lnTo>
                    <a:lnTo>
                      <a:pt x="0" y="994"/>
                    </a:lnTo>
                    <a:lnTo>
                      <a:pt x="0" y="2350"/>
                    </a:lnTo>
                    <a:lnTo>
                      <a:pt x="237" y="2802"/>
                    </a:lnTo>
                    <a:lnTo>
                      <a:pt x="521" y="3254"/>
                    </a:lnTo>
                    <a:lnTo>
                      <a:pt x="853" y="3344"/>
                    </a:lnTo>
                    <a:lnTo>
                      <a:pt x="3221" y="3344"/>
                    </a:lnTo>
                    <a:lnTo>
                      <a:pt x="4784" y="8224"/>
                    </a:lnTo>
                    <a:lnTo>
                      <a:pt x="7579" y="20154"/>
                    </a:lnTo>
                    <a:lnTo>
                      <a:pt x="7721" y="20787"/>
                    </a:lnTo>
                    <a:lnTo>
                      <a:pt x="7958" y="21238"/>
                    </a:lnTo>
                    <a:lnTo>
                      <a:pt x="8242" y="21510"/>
                    </a:lnTo>
                    <a:lnTo>
                      <a:pt x="8574" y="21600"/>
                    </a:lnTo>
                    <a:lnTo>
                      <a:pt x="17668" y="21600"/>
                    </a:lnTo>
                    <a:lnTo>
                      <a:pt x="18000" y="21510"/>
                    </a:lnTo>
                    <a:lnTo>
                      <a:pt x="18284" y="21238"/>
                    </a:lnTo>
                    <a:lnTo>
                      <a:pt x="18521" y="20787"/>
                    </a:lnTo>
                    <a:lnTo>
                      <a:pt x="18663" y="20154"/>
                    </a:lnTo>
                    <a:lnTo>
                      <a:pt x="21553" y="7772"/>
                    </a:lnTo>
                    <a:lnTo>
                      <a:pt x="21600" y="7321"/>
                    </a:lnTo>
                    <a:lnTo>
                      <a:pt x="21553" y="6869"/>
                    </a:lnTo>
                    <a:lnTo>
                      <a:pt x="21458" y="6417"/>
                    </a:lnTo>
                    <a:lnTo>
                      <a:pt x="21363" y="6055"/>
                    </a:lnTo>
                    <a:lnTo>
                      <a:pt x="21221" y="5694"/>
                    </a:lnTo>
                    <a:lnTo>
                      <a:pt x="20984" y="5423"/>
                    </a:lnTo>
                    <a:lnTo>
                      <a:pt x="20747" y="5242"/>
                    </a:lnTo>
                    <a:lnTo>
                      <a:pt x="20511" y="515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07" name="Freeform 228"/>
              <p:cNvSpPr/>
              <p:nvPr/>
            </p:nvSpPr>
            <p:spPr>
              <a:xfrm>
                <a:off x="363995" y="545993"/>
                <a:ext cx="157881" cy="157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3200"/>
                    </a:lnTo>
                    <a:lnTo>
                      <a:pt x="20700" y="15300"/>
                    </a:lnTo>
                    <a:lnTo>
                      <a:pt x="19500" y="17100"/>
                    </a:lnTo>
                    <a:lnTo>
                      <a:pt x="18600" y="18600"/>
                    </a:lnTo>
                    <a:lnTo>
                      <a:pt x="16500" y="20100"/>
                    </a:lnTo>
                    <a:lnTo>
                      <a:pt x="15300" y="21000"/>
                    </a:lnTo>
                    <a:lnTo>
                      <a:pt x="13200" y="21600"/>
                    </a:lnTo>
                    <a:lnTo>
                      <a:pt x="8700" y="21600"/>
                    </a:lnTo>
                    <a:lnTo>
                      <a:pt x="6900" y="21000"/>
                    </a:lnTo>
                    <a:lnTo>
                      <a:pt x="4800" y="20100"/>
                    </a:lnTo>
                    <a:lnTo>
                      <a:pt x="3300" y="18600"/>
                    </a:lnTo>
                    <a:lnTo>
                      <a:pt x="2100" y="17100"/>
                    </a:lnTo>
                    <a:lnTo>
                      <a:pt x="900" y="15300"/>
                    </a:lnTo>
                    <a:lnTo>
                      <a:pt x="600" y="13200"/>
                    </a:lnTo>
                    <a:lnTo>
                      <a:pt x="0" y="10800"/>
                    </a:lnTo>
                    <a:lnTo>
                      <a:pt x="600" y="9000"/>
                    </a:lnTo>
                    <a:lnTo>
                      <a:pt x="900" y="6900"/>
                    </a:lnTo>
                    <a:lnTo>
                      <a:pt x="2100" y="5100"/>
                    </a:lnTo>
                    <a:lnTo>
                      <a:pt x="3300" y="3600"/>
                    </a:lnTo>
                    <a:lnTo>
                      <a:pt x="4800" y="2100"/>
                    </a:lnTo>
                    <a:lnTo>
                      <a:pt x="6900" y="900"/>
                    </a:lnTo>
                    <a:lnTo>
                      <a:pt x="8700" y="600"/>
                    </a:lnTo>
                    <a:lnTo>
                      <a:pt x="10800" y="0"/>
                    </a:lnTo>
                    <a:lnTo>
                      <a:pt x="13200" y="600"/>
                    </a:lnTo>
                    <a:lnTo>
                      <a:pt x="15300" y="900"/>
                    </a:lnTo>
                    <a:lnTo>
                      <a:pt x="16500" y="2100"/>
                    </a:lnTo>
                    <a:lnTo>
                      <a:pt x="18600" y="3600"/>
                    </a:lnTo>
                    <a:lnTo>
                      <a:pt x="19500" y="5100"/>
                    </a:lnTo>
                    <a:lnTo>
                      <a:pt x="20700" y="6900"/>
                    </a:lnTo>
                    <a:lnTo>
                      <a:pt x="21600" y="90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08" name="Freeform 229"/>
              <p:cNvSpPr/>
              <p:nvPr/>
            </p:nvSpPr>
            <p:spPr>
              <a:xfrm>
                <a:off x="692906" y="545993"/>
                <a:ext cx="157881" cy="157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000" y="13200"/>
                    </a:lnTo>
                    <a:lnTo>
                      <a:pt x="20400" y="15300"/>
                    </a:lnTo>
                    <a:lnTo>
                      <a:pt x="19500" y="17100"/>
                    </a:lnTo>
                    <a:lnTo>
                      <a:pt x="16500" y="20100"/>
                    </a:lnTo>
                    <a:lnTo>
                      <a:pt x="15300" y="21000"/>
                    </a:lnTo>
                    <a:lnTo>
                      <a:pt x="12600" y="21600"/>
                    </a:lnTo>
                    <a:lnTo>
                      <a:pt x="8700" y="21600"/>
                    </a:lnTo>
                    <a:lnTo>
                      <a:pt x="6300" y="21000"/>
                    </a:lnTo>
                    <a:lnTo>
                      <a:pt x="4800" y="20100"/>
                    </a:lnTo>
                    <a:lnTo>
                      <a:pt x="3300" y="18600"/>
                    </a:lnTo>
                    <a:lnTo>
                      <a:pt x="2100" y="17100"/>
                    </a:lnTo>
                    <a:lnTo>
                      <a:pt x="900" y="15300"/>
                    </a:lnTo>
                    <a:lnTo>
                      <a:pt x="600" y="13200"/>
                    </a:lnTo>
                    <a:lnTo>
                      <a:pt x="0" y="10800"/>
                    </a:lnTo>
                    <a:lnTo>
                      <a:pt x="600" y="9000"/>
                    </a:lnTo>
                    <a:lnTo>
                      <a:pt x="900" y="6900"/>
                    </a:lnTo>
                    <a:lnTo>
                      <a:pt x="2100" y="5100"/>
                    </a:lnTo>
                    <a:lnTo>
                      <a:pt x="3300" y="3600"/>
                    </a:lnTo>
                    <a:lnTo>
                      <a:pt x="4800" y="2100"/>
                    </a:lnTo>
                    <a:lnTo>
                      <a:pt x="6300" y="900"/>
                    </a:lnTo>
                    <a:lnTo>
                      <a:pt x="8700" y="600"/>
                    </a:lnTo>
                    <a:lnTo>
                      <a:pt x="10800" y="0"/>
                    </a:lnTo>
                    <a:lnTo>
                      <a:pt x="12600" y="600"/>
                    </a:lnTo>
                    <a:lnTo>
                      <a:pt x="15300" y="900"/>
                    </a:lnTo>
                    <a:lnTo>
                      <a:pt x="19500" y="5100"/>
                    </a:lnTo>
                    <a:lnTo>
                      <a:pt x="20400" y="6900"/>
                    </a:lnTo>
                    <a:lnTo>
                      <a:pt x="21000" y="90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4000"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dvAuto="0"/>
      <p:bldP spid="170" grpId="0" animBg="1" advAuto="0"/>
      <p:bldP spid="171" grpId="0" animBg="1" advAuto="0"/>
      <p:bldP spid="172" grpId="0" animBg="1" advAuto="0"/>
      <p:bldP spid="173" grpId="0" animBg="1" advAuto="0"/>
      <p:bldP spid="174" grpId="0" animBg="1" advAuto="0"/>
      <p:bldP spid="175" grpId="0" animBg="1" advAuto="0"/>
      <p:bldP spid="176" grpId="0" animBg="1" advAuto="0"/>
      <p:bldP spid="177" grpId="0" animBg="1" advAuto="0"/>
      <p:bldP spid="183" grpId="0" animBg="1" advAuto="0"/>
      <p:bldP spid="192" grpId="0" animBg="1" advAuto="0"/>
      <p:bldP spid="201" grpId="0" animBg="1" advAuto="0"/>
      <p:bldP spid="21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213" name="Freeform 4"/>
          <p:cNvSpPr/>
          <p:nvPr/>
        </p:nvSpPr>
        <p:spPr>
          <a:xfrm>
            <a:off x="-72434" y="8739915"/>
            <a:ext cx="4131283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17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214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18" name="TextBox 10"/>
          <p:cNvSpPr txBox="1"/>
          <p:nvPr/>
        </p:nvSpPr>
        <p:spPr>
          <a:xfrm>
            <a:off x="1110205" y="657151"/>
            <a:ext cx="14110480" cy="1281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9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ECI service coverage</a:t>
            </a:r>
          </a:p>
        </p:txBody>
      </p:sp>
      <p:sp>
        <p:nvSpPr>
          <p:cNvPr id="219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grpSp>
        <p:nvGrpSpPr>
          <p:cNvPr id="224" name="Group 14"/>
          <p:cNvGrpSpPr/>
          <p:nvPr/>
        </p:nvGrpSpPr>
        <p:grpSpPr>
          <a:xfrm>
            <a:off x="274318" y="5687784"/>
            <a:ext cx="7162801" cy="1066803"/>
            <a:chOff x="0" y="0"/>
            <a:chExt cx="7162800" cy="1066802"/>
          </a:xfrm>
        </p:grpSpPr>
        <p:sp>
          <p:nvSpPr>
            <p:cNvPr id="220" name="Pentagon 27"/>
            <p:cNvSpPr/>
            <p:nvPr/>
          </p:nvSpPr>
          <p:spPr>
            <a:xfrm>
              <a:off x="0" y="-1"/>
              <a:ext cx="7162802" cy="1066803"/>
            </a:xfrm>
            <a:prstGeom prst="rect">
              <a:avLst/>
            </a:prstGeom>
            <a:solidFill>
              <a:srgbClr val="FEAC6F"/>
            </a:solidFill>
            <a:ln w="25400" cap="flat">
              <a:solidFill>
                <a:srgbClr val="F2F2F2"/>
              </a:solidFill>
              <a:prstDash val="solid"/>
              <a:round/>
            </a:ln>
            <a:effectLst>
              <a:outerShdw blurRad="114300" dir="5400000" rotWithShape="0">
                <a:srgbClr val="000000">
                  <a:alpha val="1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2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grpSp>
          <p:nvGrpSpPr>
            <p:cNvPr id="223" name="TextBox 58"/>
            <p:cNvGrpSpPr/>
            <p:nvPr/>
          </p:nvGrpSpPr>
          <p:grpSpPr>
            <a:xfrm>
              <a:off x="13749" y="79247"/>
              <a:ext cx="6446528" cy="914404"/>
              <a:chOff x="0" y="0"/>
              <a:chExt cx="6446527" cy="914403"/>
            </a:xfrm>
          </p:grpSpPr>
          <p:sp>
            <p:nvSpPr>
              <p:cNvPr id="221" name="Rectangle"/>
              <p:cNvSpPr/>
              <p:nvPr/>
            </p:nvSpPr>
            <p:spPr>
              <a:xfrm>
                <a:off x="-1" y="0"/>
                <a:ext cx="6446528" cy="914404"/>
              </a:xfrm>
              <a:prstGeom prst="rect">
                <a:avLst/>
              </a:prstGeom>
              <a:solidFill>
                <a:srgbClr val="FEAC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lnSpc>
                    <a:spcPct val="80000"/>
                  </a:lnSpc>
                  <a:defRPr sz="5400">
                    <a:solidFill>
                      <a:srgbClr val="F2F2F2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22" name="16 (39%) are NGOs"/>
              <p:cNvSpPr txBox="1"/>
              <p:nvPr/>
            </p:nvSpPr>
            <p:spPr>
              <a:xfrm>
                <a:off x="45718" y="0"/>
                <a:ext cx="6355088" cy="9144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ctr">
                <a:normAutofit/>
              </a:bodyPr>
              <a:lstStyle>
                <a:lvl1pPr defTabSz="1371600">
                  <a:lnSpc>
                    <a:spcPct val="80000"/>
                  </a:lnSpc>
                  <a:defRPr sz="2900"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16 (39%) are NGOs</a:t>
                </a:r>
              </a:p>
            </p:txBody>
          </p:sp>
        </p:grpSp>
      </p:grpSp>
      <p:grpSp>
        <p:nvGrpSpPr>
          <p:cNvPr id="227" name="Group 12"/>
          <p:cNvGrpSpPr/>
          <p:nvPr/>
        </p:nvGrpSpPr>
        <p:grpSpPr>
          <a:xfrm>
            <a:off x="274318" y="5738502"/>
            <a:ext cx="7937684" cy="2844889"/>
            <a:chOff x="0" y="-1"/>
            <a:chExt cx="7937683" cy="2844888"/>
          </a:xfrm>
        </p:grpSpPr>
        <p:sp>
          <p:nvSpPr>
            <p:cNvPr id="225" name="Pentagon 53"/>
            <p:cNvSpPr/>
            <p:nvPr/>
          </p:nvSpPr>
          <p:spPr>
            <a:xfrm rot="10800000" flipH="1">
              <a:off x="-1" y="-2"/>
              <a:ext cx="7937684" cy="2844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94" y="21600"/>
                  </a:moveTo>
                  <a:lnTo>
                    <a:pt x="21600" y="17513"/>
                  </a:lnTo>
                  <a:lnTo>
                    <a:pt x="19060" y="5387"/>
                  </a:lnTo>
                  <a:cubicBezTo>
                    <a:pt x="19074" y="5231"/>
                    <a:pt x="19077" y="5071"/>
                    <a:pt x="19077" y="4909"/>
                  </a:cubicBezTo>
                  <a:cubicBezTo>
                    <a:pt x="19077" y="2198"/>
                    <a:pt x="18315" y="0"/>
                    <a:pt x="17374" y="0"/>
                  </a:cubicBezTo>
                  <a:cubicBezTo>
                    <a:pt x="17075" y="0"/>
                    <a:pt x="16794" y="222"/>
                    <a:pt x="16554" y="633"/>
                  </a:cubicBezTo>
                  <a:lnTo>
                    <a:pt x="0" y="633"/>
                  </a:lnTo>
                  <a:lnTo>
                    <a:pt x="0" y="9185"/>
                  </a:lnTo>
                  <a:lnTo>
                    <a:pt x="16493" y="9185"/>
                  </a:lnTo>
                  <a:close/>
                </a:path>
              </a:pathLst>
            </a:custGeom>
            <a:solidFill>
              <a:srgbClr val="2C4452"/>
            </a:solidFill>
            <a:ln w="25400" cap="flat">
              <a:solidFill>
                <a:srgbClr val="F2F2F2"/>
              </a:solidFill>
              <a:prstDash val="solid"/>
              <a:round/>
            </a:ln>
            <a:effectLst>
              <a:outerShdw blurRad="114300" dir="5400000" rotWithShape="0">
                <a:srgbClr val="000000">
                  <a:alpha val="1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2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226" name="TextBox 59"/>
            <p:cNvSpPr txBox="1"/>
            <p:nvPr/>
          </p:nvSpPr>
          <p:spPr>
            <a:xfrm>
              <a:off x="45719" y="1734192"/>
              <a:ext cx="6766565" cy="91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rmAutofit/>
            </a:bodyPr>
            <a:lstStyle>
              <a:lvl1pPr defTabSz="1371600">
                <a:lnSpc>
                  <a:spcPct val="80000"/>
                </a:lnSpc>
                <a:defRPr sz="29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11 (27%) are public health institutions</a:t>
              </a:r>
            </a:p>
          </p:txBody>
        </p:sp>
      </p:grpSp>
      <p:grpSp>
        <p:nvGrpSpPr>
          <p:cNvPr id="232" name="Group 11"/>
          <p:cNvGrpSpPr/>
          <p:nvPr/>
        </p:nvGrpSpPr>
        <p:grpSpPr>
          <a:xfrm>
            <a:off x="274317" y="3932465"/>
            <a:ext cx="7861670" cy="2736249"/>
            <a:chOff x="0" y="-1"/>
            <a:chExt cx="7861668" cy="2736248"/>
          </a:xfrm>
        </p:grpSpPr>
        <p:sp>
          <p:nvSpPr>
            <p:cNvPr id="228" name="Pentagon 44"/>
            <p:cNvSpPr/>
            <p:nvPr/>
          </p:nvSpPr>
          <p:spPr>
            <a:xfrm>
              <a:off x="-1" y="-2"/>
              <a:ext cx="7861670" cy="273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42" y="0"/>
                  </a:moveTo>
                  <a:cubicBezTo>
                    <a:pt x="18492" y="0"/>
                    <a:pt x="19261" y="2164"/>
                    <a:pt x="19261" y="4834"/>
                  </a:cubicBezTo>
                  <a:lnTo>
                    <a:pt x="19230" y="5701"/>
                  </a:lnTo>
                  <a:lnTo>
                    <a:pt x="21600" y="17350"/>
                  </a:lnTo>
                  <a:lnTo>
                    <a:pt x="19069" y="21600"/>
                  </a:lnTo>
                  <a:lnTo>
                    <a:pt x="16515" y="9044"/>
                  </a:lnTo>
                  <a:lnTo>
                    <a:pt x="0" y="9044"/>
                  </a:lnTo>
                  <a:lnTo>
                    <a:pt x="0" y="623"/>
                  </a:lnTo>
                  <a:lnTo>
                    <a:pt x="16714" y="623"/>
                  </a:lnTo>
                  <a:cubicBezTo>
                    <a:pt x="16957" y="219"/>
                    <a:pt x="17241" y="0"/>
                    <a:pt x="17542" y="0"/>
                  </a:cubicBezTo>
                  <a:close/>
                </a:path>
              </a:pathLst>
            </a:custGeom>
            <a:solidFill>
              <a:srgbClr val="F5D393"/>
            </a:solidFill>
            <a:ln w="25400" cap="flat">
              <a:solidFill>
                <a:srgbClr val="F2F2F2"/>
              </a:solidFill>
              <a:prstDash val="solid"/>
              <a:round/>
            </a:ln>
            <a:effectLst>
              <a:outerShdw blurRad="114300" dir="5400000" rotWithShape="0">
                <a:srgbClr val="000000">
                  <a:alpha val="1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2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grpSp>
          <p:nvGrpSpPr>
            <p:cNvPr id="231" name="TextBox 57"/>
            <p:cNvGrpSpPr/>
            <p:nvPr/>
          </p:nvGrpSpPr>
          <p:grpSpPr>
            <a:xfrm>
              <a:off x="-1" y="185842"/>
              <a:ext cx="6858003" cy="914404"/>
              <a:chOff x="0" y="0"/>
              <a:chExt cx="6858002" cy="914403"/>
            </a:xfrm>
          </p:grpSpPr>
          <p:sp>
            <p:nvSpPr>
              <p:cNvPr id="229" name="Rectangle"/>
              <p:cNvSpPr/>
              <p:nvPr/>
            </p:nvSpPr>
            <p:spPr>
              <a:xfrm>
                <a:off x="-1" y="0"/>
                <a:ext cx="6858004" cy="914404"/>
              </a:xfrm>
              <a:prstGeom prst="rect">
                <a:avLst/>
              </a:prstGeom>
              <a:solidFill>
                <a:srgbClr val="F5D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371600">
                  <a:lnSpc>
                    <a:spcPct val="80000"/>
                  </a:lnSpc>
                  <a:defRPr sz="5400">
                    <a:solidFill>
                      <a:srgbClr val="404040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30" name="14 (34%) are private companies"/>
              <p:cNvSpPr txBox="1"/>
              <p:nvPr/>
            </p:nvSpPr>
            <p:spPr>
              <a:xfrm>
                <a:off x="45719" y="0"/>
                <a:ext cx="6766564" cy="9144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ctr">
                <a:normAutofit/>
              </a:bodyPr>
              <a:lstStyle>
                <a:lvl1pPr defTabSz="1371600">
                  <a:lnSpc>
                    <a:spcPct val="80000"/>
                  </a:lnSpc>
                  <a:defRPr sz="3300">
                    <a:solidFill>
                      <a:srgbClr val="404040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14 (34%) are private companies </a:t>
                </a:r>
              </a:p>
            </p:txBody>
          </p:sp>
        </p:grpSp>
      </p:grpSp>
      <p:grpSp>
        <p:nvGrpSpPr>
          <p:cNvPr id="235" name="Pentagon 55"/>
          <p:cNvGrpSpPr/>
          <p:nvPr/>
        </p:nvGrpSpPr>
        <p:grpSpPr>
          <a:xfrm>
            <a:off x="9723119" y="5687784"/>
            <a:ext cx="7828109" cy="1066804"/>
            <a:chOff x="0" y="0"/>
            <a:chExt cx="7828108" cy="1066802"/>
          </a:xfrm>
        </p:grpSpPr>
        <p:sp>
          <p:nvSpPr>
            <p:cNvPr id="233" name="Shape"/>
            <p:cNvSpPr/>
            <p:nvPr/>
          </p:nvSpPr>
          <p:spPr>
            <a:xfrm>
              <a:off x="0" y="-1"/>
              <a:ext cx="7772403" cy="106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118" y="0"/>
                  </a:lnTo>
                  <a:lnTo>
                    <a:pt x="21600" y="10800"/>
                  </a:lnTo>
                  <a:lnTo>
                    <a:pt x="20118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95959"/>
            </a:solidFill>
            <a:ln w="25400" cap="flat">
              <a:solidFill>
                <a:srgbClr val="F2F2F2"/>
              </a:solidFill>
              <a:prstDash val="solid"/>
              <a:round/>
            </a:ln>
            <a:effectLst>
              <a:outerShdw blurRad="114300" dir="5400000" rotWithShape="0">
                <a:srgbClr val="000000">
                  <a:alpha val="1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2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234" name="44 ECI directors participated"/>
            <p:cNvSpPr txBox="1"/>
            <p:nvPr/>
          </p:nvSpPr>
          <p:spPr>
            <a:xfrm>
              <a:off x="530680" y="12700"/>
              <a:ext cx="7297429" cy="1041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6" tIns="91436" rIns="91436" bIns="91436" numCol="1" anchor="ctr">
              <a:normAutofit/>
            </a:bodyPr>
            <a:lstStyle>
              <a:lvl1pPr algn="ctr" defTabSz="1371600">
                <a:defRPr sz="28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44 ECI directors participated </a:t>
              </a:r>
            </a:p>
          </p:txBody>
        </p:sp>
      </p:grpSp>
      <p:sp>
        <p:nvSpPr>
          <p:cNvPr id="236" name="Rounded Rectangle 1"/>
          <p:cNvSpPr/>
          <p:nvPr/>
        </p:nvSpPr>
        <p:spPr>
          <a:xfrm rot="3924309">
            <a:off x="6342484" y="5768089"/>
            <a:ext cx="2140273" cy="977726"/>
          </a:xfrm>
          <a:prstGeom prst="roundRect">
            <a:avLst>
              <a:gd name="adj" fmla="val 46534"/>
            </a:avLst>
          </a:prstGeom>
          <a:solidFill>
            <a:srgbClr val="FEAC6F"/>
          </a:solidFill>
          <a:ln w="25400">
            <a:solidFill>
              <a:srgbClr val="F2F2F2"/>
            </a:solidFill>
          </a:ln>
          <a:effectLst>
            <a:outerShdw blurRad="1524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371600">
              <a:lnSpc>
                <a:spcPct val="80000"/>
              </a:lnSpc>
              <a:defRPr sz="5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37" name="Rounded Rectangle 35"/>
          <p:cNvSpPr/>
          <p:nvPr/>
        </p:nvSpPr>
        <p:spPr>
          <a:xfrm rot="3924309">
            <a:off x="7394657" y="5720357"/>
            <a:ext cx="2140273" cy="977727"/>
          </a:xfrm>
          <a:prstGeom prst="roundRect">
            <a:avLst>
              <a:gd name="adj" fmla="val 46534"/>
            </a:avLst>
          </a:prstGeom>
          <a:solidFill>
            <a:srgbClr val="F5D393"/>
          </a:solidFill>
          <a:ln w="25400">
            <a:solidFill>
              <a:srgbClr val="F2F2F2"/>
            </a:solidFill>
          </a:ln>
          <a:effectLst>
            <a:outerShdw blurRad="1524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371600">
              <a:lnSpc>
                <a:spcPct val="80000"/>
              </a:lnSpc>
              <a:defRPr sz="5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38" name="Rounded Rectangle 36"/>
          <p:cNvSpPr/>
          <p:nvPr/>
        </p:nvSpPr>
        <p:spPr>
          <a:xfrm rot="3924309">
            <a:off x="8477298" y="5733465"/>
            <a:ext cx="2140273" cy="977727"/>
          </a:xfrm>
          <a:prstGeom prst="roundRect">
            <a:avLst>
              <a:gd name="adj" fmla="val 46534"/>
            </a:avLst>
          </a:prstGeom>
          <a:solidFill>
            <a:srgbClr val="2C4452"/>
          </a:solidFill>
          <a:ln w="25400">
            <a:solidFill>
              <a:srgbClr val="F2F2F2"/>
            </a:solidFill>
          </a:ln>
          <a:effectLst>
            <a:outerShdw blurRad="152400" dir="5400000" rotWithShape="0">
              <a:srgbClr val="000000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371600">
              <a:lnSpc>
                <a:spcPct val="80000"/>
              </a:lnSpc>
              <a:defRPr sz="5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39" name="Elbow Connector 3"/>
          <p:cNvSpPr/>
          <p:nvPr/>
        </p:nvSpPr>
        <p:spPr>
          <a:xfrm rot="16200000">
            <a:off x="6668513" y="3247657"/>
            <a:ext cx="3741943" cy="2271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40" name="Elbow Connector 26"/>
          <p:cNvSpPr/>
          <p:nvPr/>
        </p:nvSpPr>
        <p:spPr>
          <a:xfrm rot="16200000" flipH="1">
            <a:off x="7759964" y="7041339"/>
            <a:ext cx="2674521" cy="118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451" y="0"/>
                </a:lnTo>
                <a:lnTo>
                  <a:pt x="21451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41" name="Elbow Connector 32"/>
          <p:cNvSpPr/>
          <p:nvPr/>
        </p:nvSpPr>
        <p:spPr>
          <a:xfrm rot="16200000">
            <a:off x="8833115" y="4373171"/>
            <a:ext cx="2661820" cy="118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1538" y="216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42" name="TextBox 39"/>
          <p:cNvSpPr txBox="1"/>
          <p:nvPr/>
        </p:nvSpPr>
        <p:spPr>
          <a:xfrm>
            <a:off x="9918609" y="2011308"/>
            <a:ext cx="7437127" cy="91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6" tIns="91436" rIns="91436" bIns="91436" anchor="ctr">
            <a:normAutofit/>
          </a:bodyPr>
          <a:lstStyle>
            <a:lvl1pPr defTabSz="1371600"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NGOs </a:t>
            </a:r>
          </a:p>
        </p:txBody>
      </p:sp>
      <p:sp>
        <p:nvSpPr>
          <p:cNvPr id="243" name="TextBox 40"/>
          <p:cNvSpPr txBox="1"/>
          <p:nvPr/>
        </p:nvSpPr>
        <p:spPr>
          <a:xfrm>
            <a:off x="9842409" y="8428328"/>
            <a:ext cx="7589527" cy="91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6" tIns="91436" rIns="91436" bIns="91436" anchor="ctr">
            <a:normAutofit/>
          </a:bodyPr>
          <a:lstStyle>
            <a:lvl1pPr defTabSz="1371600"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Private companies</a:t>
            </a:r>
          </a:p>
        </p:txBody>
      </p:sp>
      <p:sp>
        <p:nvSpPr>
          <p:cNvPr id="244" name="TextBox 54"/>
          <p:cNvSpPr txBox="1"/>
          <p:nvPr/>
        </p:nvSpPr>
        <p:spPr>
          <a:xfrm>
            <a:off x="11108625" y="3101925"/>
            <a:ext cx="691896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6" tIns="91436" rIns="91436" bIns="91436" anchor="ctr">
            <a:normAutofit/>
          </a:bodyPr>
          <a:lstStyle>
            <a:lvl1pPr defTabSz="1371600"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State centres </a:t>
            </a:r>
          </a:p>
        </p:txBody>
      </p:sp>
      <p:pic>
        <p:nvPicPr>
          <p:cNvPr id="245" name="Picture 37" descr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507806" y="4301333"/>
            <a:ext cx="1408179" cy="2367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224" grpId="0" animBg="1" advAuto="0"/>
      <p:bldP spid="227" grpId="0" animBg="1" advAuto="0"/>
      <p:bldP spid="232" grpId="0" animBg="1" advAuto="0"/>
      <p:bldP spid="235" grpId="0" animBg="1" advAuto="0"/>
      <p:bldP spid="236" grpId="0" animBg="1" advAuto="0"/>
      <p:bldP spid="237" grpId="0" animBg="1" advAuto="0"/>
      <p:bldP spid="238" grpId="0" animBg="1" advAuto="0"/>
      <p:bldP spid="239" grpId="0" animBg="1" advAuto="0"/>
      <p:bldP spid="240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  <p:bldP spid="24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248" name="Freeform 4"/>
          <p:cNvSpPr/>
          <p:nvPr/>
        </p:nvSpPr>
        <p:spPr>
          <a:xfrm>
            <a:off x="-134854" y="8731079"/>
            <a:ext cx="4551777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52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249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3" name="TextBox 10"/>
          <p:cNvSpPr txBox="1"/>
          <p:nvPr/>
        </p:nvSpPr>
        <p:spPr>
          <a:xfrm>
            <a:off x="1110205" y="657151"/>
            <a:ext cx="14110480" cy="1281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9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Eligibility for ECI services</a:t>
            </a:r>
          </a:p>
        </p:txBody>
      </p:sp>
      <p:sp>
        <p:nvSpPr>
          <p:cNvPr id="254" name="Chart Explanation"/>
          <p:cNvSpPr txBox="1"/>
          <p:nvPr/>
        </p:nvSpPr>
        <p:spPr>
          <a:xfrm>
            <a:off x="5722658" y="8853627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255" name="Speech Bubble"/>
          <p:cNvSpPr/>
          <p:nvPr/>
        </p:nvSpPr>
        <p:spPr>
          <a:xfrm>
            <a:off x="14081408" y="3872160"/>
            <a:ext cx="1002083" cy="986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88"/>
                </a:moveTo>
                <a:lnTo>
                  <a:pt x="21600" y="7728"/>
                </a:lnTo>
                <a:lnTo>
                  <a:pt x="21411" y="6864"/>
                </a:lnTo>
                <a:lnTo>
                  <a:pt x="21127" y="6096"/>
                </a:lnTo>
                <a:lnTo>
                  <a:pt x="20749" y="5328"/>
                </a:lnTo>
                <a:lnTo>
                  <a:pt x="20324" y="4512"/>
                </a:lnTo>
                <a:lnTo>
                  <a:pt x="19804" y="3840"/>
                </a:lnTo>
                <a:lnTo>
                  <a:pt x="19095" y="3120"/>
                </a:lnTo>
                <a:lnTo>
                  <a:pt x="18433" y="2496"/>
                </a:lnTo>
                <a:lnTo>
                  <a:pt x="17630" y="1968"/>
                </a:lnTo>
                <a:lnTo>
                  <a:pt x="16874" y="1488"/>
                </a:lnTo>
                <a:lnTo>
                  <a:pt x="15975" y="1008"/>
                </a:lnTo>
                <a:lnTo>
                  <a:pt x="15030" y="624"/>
                </a:lnTo>
                <a:lnTo>
                  <a:pt x="13045" y="144"/>
                </a:lnTo>
                <a:lnTo>
                  <a:pt x="11958" y="0"/>
                </a:lnTo>
                <a:lnTo>
                  <a:pt x="9737" y="0"/>
                </a:lnTo>
                <a:lnTo>
                  <a:pt x="8649" y="144"/>
                </a:lnTo>
                <a:lnTo>
                  <a:pt x="7657" y="384"/>
                </a:lnTo>
                <a:lnTo>
                  <a:pt x="6617" y="624"/>
                </a:lnTo>
                <a:lnTo>
                  <a:pt x="5719" y="1008"/>
                </a:lnTo>
                <a:lnTo>
                  <a:pt x="4774" y="1488"/>
                </a:lnTo>
                <a:lnTo>
                  <a:pt x="3923" y="1968"/>
                </a:lnTo>
                <a:lnTo>
                  <a:pt x="3167" y="2496"/>
                </a:lnTo>
                <a:lnTo>
                  <a:pt x="2458" y="3120"/>
                </a:lnTo>
                <a:lnTo>
                  <a:pt x="1843" y="3840"/>
                </a:lnTo>
                <a:lnTo>
                  <a:pt x="1323" y="4512"/>
                </a:lnTo>
                <a:lnTo>
                  <a:pt x="851" y="5328"/>
                </a:lnTo>
                <a:lnTo>
                  <a:pt x="567" y="6096"/>
                </a:lnTo>
                <a:lnTo>
                  <a:pt x="236" y="6864"/>
                </a:lnTo>
                <a:lnTo>
                  <a:pt x="95" y="7728"/>
                </a:lnTo>
                <a:lnTo>
                  <a:pt x="0" y="8688"/>
                </a:lnTo>
                <a:lnTo>
                  <a:pt x="95" y="9552"/>
                </a:lnTo>
                <a:lnTo>
                  <a:pt x="236" y="10416"/>
                </a:lnTo>
                <a:lnTo>
                  <a:pt x="567" y="11280"/>
                </a:lnTo>
                <a:lnTo>
                  <a:pt x="851" y="12048"/>
                </a:lnTo>
                <a:lnTo>
                  <a:pt x="1323" y="12816"/>
                </a:lnTo>
                <a:lnTo>
                  <a:pt x="1843" y="13536"/>
                </a:lnTo>
                <a:lnTo>
                  <a:pt x="2458" y="14256"/>
                </a:lnTo>
                <a:lnTo>
                  <a:pt x="3167" y="14784"/>
                </a:lnTo>
                <a:lnTo>
                  <a:pt x="3923" y="15408"/>
                </a:lnTo>
                <a:lnTo>
                  <a:pt x="4774" y="15888"/>
                </a:lnTo>
                <a:lnTo>
                  <a:pt x="5719" y="16368"/>
                </a:lnTo>
                <a:lnTo>
                  <a:pt x="6617" y="16656"/>
                </a:lnTo>
                <a:lnTo>
                  <a:pt x="7657" y="16992"/>
                </a:lnTo>
                <a:lnTo>
                  <a:pt x="8649" y="17232"/>
                </a:lnTo>
                <a:lnTo>
                  <a:pt x="9737" y="17280"/>
                </a:lnTo>
                <a:lnTo>
                  <a:pt x="10776" y="17376"/>
                </a:lnTo>
                <a:lnTo>
                  <a:pt x="12005" y="17280"/>
                </a:lnTo>
                <a:lnTo>
                  <a:pt x="13092" y="17136"/>
                </a:lnTo>
                <a:lnTo>
                  <a:pt x="14321" y="21600"/>
                </a:lnTo>
                <a:lnTo>
                  <a:pt x="17961" y="15168"/>
                </a:lnTo>
                <a:lnTo>
                  <a:pt x="18717" y="14544"/>
                </a:lnTo>
                <a:lnTo>
                  <a:pt x="19426" y="13824"/>
                </a:lnTo>
                <a:lnTo>
                  <a:pt x="20135" y="13152"/>
                </a:lnTo>
                <a:lnTo>
                  <a:pt x="20560" y="12336"/>
                </a:lnTo>
                <a:lnTo>
                  <a:pt x="21033" y="11520"/>
                </a:lnTo>
                <a:lnTo>
                  <a:pt x="21364" y="10560"/>
                </a:lnTo>
                <a:lnTo>
                  <a:pt x="21600" y="9600"/>
                </a:lnTo>
                <a:lnTo>
                  <a:pt x="21600" y="8688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defRPr sz="40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56" name="Lock"/>
          <p:cNvSpPr/>
          <p:nvPr/>
        </p:nvSpPr>
        <p:spPr>
          <a:xfrm>
            <a:off x="3094346" y="3872162"/>
            <a:ext cx="857363" cy="100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7" y="8508"/>
                </a:moveTo>
                <a:lnTo>
                  <a:pt x="19446" y="8508"/>
                </a:lnTo>
                <a:lnTo>
                  <a:pt x="19446" y="6664"/>
                </a:lnTo>
                <a:lnTo>
                  <a:pt x="19280" y="5861"/>
                </a:lnTo>
                <a:lnTo>
                  <a:pt x="19059" y="5199"/>
                </a:lnTo>
                <a:lnTo>
                  <a:pt x="18783" y="4490"/>
                </a:lnTo>
                <a:lnTo>
                  <a:pt x="18451" y="3876"/>
                </a:lnTo>
                <a:lnTo>
                  <a:pt x="18009" y="3261"/>
                </a:lnTo>
                <a:lnTo>
                  <a:pt x="17457" y="2694"/>
                </a:lnTo>
                <a:lnTo>
                  <a:pt x="16904" y="2174"/>
                </a:lnTo>
                <a:lnTo>
                  <a:pt x="16297" y="1702"/>
                </a:lnTo>
                <a:lnTo>
                  <a:pt x="15634" y="1229"/>
                </a:lnTo>
                <a:lnTo>
                  <a:pt x="14916" y="851"/>
                </a:lnTo>
                <a:lnTo>
                  <a:pt x="14197" y="567"/>
                </a:lnTo>
                <a:lnTo>
                  <a:pt x="13424" y="331"/>
                </a:lnTo>
                <a:lnTo>
                  <a:pt x="12595" y="189"/>
                </a:lnTo>
                <a:lnTo>
                  <a:pt x="11712" y="0"/>
                </a:lnTo>
                <a:lnTo>
                  <a:pt x="9888" y="0"/>
                </a:lnTo>
                <a:lnTo>
                  <a:pt x="9060" y="189"/>
                </a:lnTo>
                <a:lnTo>
                  <a:pt x="8286" y="331"/>
                </a:lnTo>
                <a:lnTo>
                  <a:pt x="7458" y="567"/>
                </a:lnTo>
                <a:lnTo>
                  <a:pt x="6629" y="851"/>
                </a:lnTo>
                <a:lnTo>
                  <a:pt x="5911" y="1229"/>
                </a:lnTo>
                <a:lnTo>
                  <a:pt x="4696" y="2174"/>
                </a:lnTo>
                <a:lnTo>
                  <a:pt x="4143" y="2694"/>
                </a:lnTo>
                <a:lnTo>
                  <a:pt x="3591" y="3261"/>
                </a:lnTo>
                <a:lnTo>
                  <a:pt x="3259" y="3876"/>
                </a:lnTo>
                <a:lnTo>
                  <a:pt x="2873" y="4490"/>
                </a:lnTo>
                <a:lnTo>
                  <a:pt x="2486" y="5199"/>
                </a:lnTo>
                <a:lnTo>
                  <a:pt x="2320" y="5861"/>
                </a:lnTo>
                <a:lnTo>
                  <a:pt x="2265" y="6664"/>
                </a:lnTo>
                <a:lnTo>
                  <a:pt x="2154" y="7421"/>
                </a:lnTo>
                <a:lnTo>
                  <a:pt x="2154" y="8508"/>
                </a:lnTo>
                <a:lnTo>
                  <a:pt x="1713" y="8508"/>
                </a:lnTo>
                <a:lnTo>
                  <a:pt x="1326" y="8555"/>
                </a:lnTo>
                <a:lnTo>
                  <a:pt x="1050" y="8649"/>
                </a:lnTo>
                <a:lnTo>
                  <a:pt x="718" y="8791"/>
                </a:lnTo>
                <a:lnTo>
                  <a:pt x="552" y="8980"/>
                </a:lnTo>
                <a:lnTo>
                  <a:pt x="276" y="9169"/>
                </a:lnTo>
                <a:lnTo>
                  <a:pt x="166" y="9406"/>
                </a:lnTo>
                <a:lnTo>
                  <a:pt x="0" y="9737"/>
                </a:lnTo>
                <a:lnTo>
                  <a:pt x="0" y="20371"/>
                </a:lnTo>
                <a:lnTo>
                  <a:pt x="166" y="20655"/>
                </a:lnTo>
                <a:lnTo>
                  <a:pt x="276" y="20891"/>
                </a:lnTo>
                <a:lnTo>
                  <a:pt x="718" y="21269"/>
                </a:lnTo>
                <a:lnTo>
                  <a:pt x="1050" y="21458"/>
                </a:lnTo>
                <a:lnTo>
                  <a:pt x="1326" y="21505"/>
                </a:lnTo>
                <a:lnTo>
                  <a:pt x="1713" y="21600"/>
                </a:lnTo>
                <a:lnTo>
                  <a:pt x="19887" y="21600"/>
                </a:lnTo>
                <a:lnTo>
                  <a:pt x="20274" y="21505"/>
                </a:lnTo>
                <a:lnTo>
                  <a:pt x="20606" y="21458"/>
                </a:lnTo>
                <a:lnTo>
                  <a:pt x="20882" y="21269"/>
                </a:lnTo>
                <a:lnTo>
                  <a:pt x="21158" y="21127"/>
                </a:lnTo>
                <a:lnTo>
                  <a:pt x="21490" y="20655"/>
                </a:lnTo>
                <a:lnTo>
                  <a:pt x="21600" y="20371"/>
                </a:lnTo>
                <a:lnTo>
                  <a:pt x="21600" y="9737"/>
                </a:lnTo>
                <a:lnTo>
                  <a:pt x="21490" y="9406"/>
                </a:lnTo>
                <a:lnTo>
                  <a:pt x="21324" y="9169"/>
                </a:lnTo>
                <a:lnTo>
                  <a:pt x="21158" y="8980"/>
                </a:lnTo>
                <a:lnTo>
                  <a:pt x="20882" y="8791"/>
                </a:lnTo>
                <a:lnTo>
                  <a:pt x="20606" y="8649"/>
                </a:lnTo>
                <a:lnTo>
                  <a:pt x="20274" y="8555"/>
                </a:lnTo>
                <a:lnTo>
                  <a:pt x="19887" y="8508"/>
                </a:lnTo>
                <a:close/>
                <a:moveTo>
                  <a:pt x="11877" y="14888"/>
                </a:moveTo>
                <a:lnTo>
                  <a:pt x="11877" y="15975"/>
                </a:lnTo>
                <a:lnTo>
                  <a:pt x="11767" y="16259"/>
                </a:lnTo>
                <a:lnTo>
                  <a:pt x="11601" y="16590"/>
                </a:lnTo>
                <a:lnTo>
                  <a:pt x="11325" y="16732"/>
                </a:lnTo>
                <a:lnTo>
                  <a:pt x="10275" y="16732"/>
                </a:lnTo>
                <a:lnTo>
                  <a:pt x="9999" y="16590"/>
                </a:lnTo>
                <a:lnTo>
                  <a:pt x="9778" y="16259"/>
                </a:lnTo>
                <a:lnTo>
                  <a:pt x="9723" y="15975"/>
                </a:lnTo>
                <a:lnTo>
                  <a:pt x="9723" y="14888"/>
                </a:lnTo>
                <a:lnTo>
                  <a:pt x="9170" y="14605"/>
                </a:lnTo>
                <a:lnTo>
                  <a:pt x="8839" y="14132"/>
                </a:lnTo>
                <a:lnTo>
                  <a:pt x="8618" y="13801"/>
                </a:lnTo>
                <a:lnTo>
                  <a:pt x="8563" y="13518"/>
                </a:lnTo>
                <a:lnTo>
                  <a:pt x="8563" y="12903"/>
                </a:lnTo>
                <a:lnTo>
                  <a:pt x="8618" y="12572"/>
                </a:lnTo>
                <a:lnTo>
                  <a:pt x="8839" y="12289"/>
                </a:lnTo>
                <a:lnTo>
                  <a:pt x="9005" y="12053"/>
                </a:lnTo>
                <a:lnTo>
                  <a:pt x="9557" y="11580"/>
                </a:lnTo>
                <a:lnTo>
                  <a:pt x="9778" y="11438"/>
                </a:lnTo>
                <a:lnTo>
                  <a:pt x="10551" y="11249"/>
                </a:lnTo>
                <a:lnTo>
                  <a:pt x="11049" y="11249"/>
                </a:lnTo>
                <a:lnTo>
                  <a:pt x="11491" y="11344"/>
                </a:lnTo>
                <a:lnTo>
                  <a:pt x="11988" y="11485"/>
                </a:lnTo>
                <a:lnTo>
                  <a:pt x="12319" y="11722"/>
                </a:lnTo>
                <a:lnTo>
                  <a:pt x="12706" y="12053"/>
                </a:lnTo>
                <a:lnTo>
                  <a:pt x="13037" y="12809"/>
                </a:lnTo>
                <a:lnTo>
                  <a:pt x="13037" y="13187"/>
                </a:lnTo>
                <a:lnTo>
                  <a:pt x="12982" y="13754"/>
                </a:lnTo>
                <a:lnTo>
                  <a:pt x="12761" y="14179"/>
                </a:lnTo>
                <a:lnTo>
                  <a:pt x="12430" y="14605"/>
                </a:lnTo>
                <a:lnTo>
                  <a:pt x="11877" y="14888"/>
                </a:lnTo>
                <a:close/>
                <a:moveTo>
                  <a:pt x="16297" y="8508"/>
                </a:moveTo>
                <a:lnTo>
                  <a:pt x="5414" y="8508"/>
                </a:lnTo>
                <a:lnTo>
                  <a:pt x="5414" y="6333"/>
                </a:lnTo>
                <a:lnTo>
                  <a:pt x="5469" y="5861"/>
                </a:lnTo>
                <a:lnTo>
                  <a:pt x="5856" y="5010"/>
                </a:lnTo>
                <a:lnTo>
                  <a:pt x="6298" y="4254"/>
                </a:lnTo>
                <a:lnTo>
                  <a:pt x="6905" y="3545"/>
                </a:lnTo>
                <a:lnTo>
                  <a:pt x="7734" y="3025"/>
                </a:lnTo>
                <a:lnTo>
                  <a:pt x="8728" y="2552"/>
                </a:lnTo>
                <a:lnTo>
                  <a:pt x="9723" y="2269"/>
                </a:lnTo>
                <a:lnTo>
                  <a:pt x="10275" y="2269"/>
                </a:lnTo>
                <a:lnTo>
                  <a:pt x="10772" y="2174"/>
                </a:lnTo>
                <a:lnTo>
                  <a:pt x="11325" y="2269"/>
                </a:lnTo>
                <a:lnTo>
                  <a:pt x="11877" y="2269"/>
                </a:lnTo>
                <a:lnTo>
                  <a:pt x="12982" y="2552"/>
                </a:lnTo>
                <a:lnTo>
                  <a:pt x="13866" y="3025"/>
                </a:lnTo>
                <a:lnTo>
                  <a:pt x="14639" y="3545"/>
                </a:lnTo>
                <a:lnTo>
                  <a:pt x="15302" y="4254"/>
                </a:lnTo>
                <a:lnTo>
                  <a:pt x="15855" y="5010"/>
                </a:lnTo>
                <a:lnTo>
                  <a:pt x="16131" y="5861"/>
                </a:lnTo>
                <a:lnTo>
                  <a:pt x="16186" y="6333"/>
                </a:lnTo>
                <a:lnTo>
                  <a:pt x="16297" y="6901"/>
                </a:lnTo>
                <a:lnTo>
                  <a:pt x="16297" y="8508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defRPr sz="40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57" name="Puzzle"/>
          <p:cNvSpPr/>
          <p:nvPr/>
        </p:nvSpPr>
        <p:spPr>
          <a:xfrm>
            <a:off x="8764392" y="3872162"/>
            <a:ext cx="504332" cy="100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38" y="19520"/>
                </a:moveTo>
                <a:lnTo>
                  <a:pt x="14744" y="19048"/>
                </a:lnTo>
                <a:lnTo>
                  <a:pt x="14463" y="18670"/>
                </a:lnTo>
                <a:lnTo>
                  <a:pt x="13993" y="18291"/>
                </a:lnTo>
                <a:lnTo>
                  <a:pt x="13336" y="17961"/>
                </a:lnTo>
                <a:lnTo>
                  <a:pt x="13336" y="17819"/>
                </a:lnTo>
                <a:lnTo>
                  <a:pt x="13523" y="17677"/>
                </a:lnTo>
                <a:lnTo>
                  <a:pt x="14275" y="17063"/>
                </a:lnTo>
                <a:lnTo>
                  <a:pt x="15026" y="16732"/>
                </a:lnTo>
                <a:lnTo>
                  <a:pt x="15777" y="16590"/>
                </a:lnTo>
                <a:lnTo>
                  <a:pt x="16717" y="16590"/>
                </a:lnTo>
                <a:lnTo>
                  <a:pt x="17656" y="16684"/>
                </a:lnTo>
                <a:lnTo>
                  <a:pt x="19910" y="17299"/>
                </a:lnTo>
                <a:lnTo>
                  <a:pt x="20567" y="17299"/>
                </a:lnTo>
                <a:lnTo>
                  <a:pt x="21037" y="17204"/>
                </a:lnTo>
                <a:lnTo>
                  <a:pt x="21506" y="16968"/>
                </a:lnTo>
                <a:lnTo>
                  <a:pt x="21600" y="16684"/>
                </a:lnTo>
                <a:lnTo>
                  <a:pt x="21318" y="12100"/>
                </a:lnTo>
                <a:lnTo>
                  <a:pt x="21130" y="11911"/>
                </a:lnTo>
                <a:lnTo>
                  <a:pt x="20849" y="11816"/>
                </a:lnTo>
                <a:lnTo>
                  <a:pt x="20567" y="11816"/>
                </a:lnTo>
                <a:lnTo>
                  <a:pt x="20285" y="11911"/>
                </a:lnTo>
                <a:lnTo>
                  <a:pt x="19816" y="12100"/>
                </a:lnTo>
                <a:lnTo>
                  <a:pt x="19158" y="12336"/>
                </a:lnTo>
                <a:lnTo>
                  <a:pt x="17656" y="12525"/>
                </a:lnTo>
                <a:lnTo>
                  <a:pt x="16717" y="12431"/>
                </a:lnTo>
                <a:lnTo>
                  <a:pt x="15214" y="11958"/>
                </a:lnTo>
                <a:lnTo>
                  <a:pt x="14744" y="11580"/>
                </a:lnTo>
                <a:lnTo>
                  <a:pt x="14463" y="11107"/>
                </a:lnTo>
                <a:lnTo>
                  <a:pt x="14275" y="10635"/>
                </a:lnTo>
                <a:lnTo>
                  <a:pt x="14557" y="10209"/>
                </a:lnTo>
                <a:lnTo>
                  <a:pt x="15026" y="9642"/>
                </a:lnTo>
                <a:lnTo>
                  <a:pt x="15496" y="9500"/>
                </a:lnTo>
                <a:lnTo>
                  <a:pt x="16153" y="9264"/>
                </a:lnTo>
                <a:lnTo>
                  <a:pt x="16904" y="9122"/>
                </a:lnTo>
                <a:lnTo>
                  <a:pt x="18125" y="9122"/>
                </a:lnTo>
                <a:lnTo>
                  <a:pt x="18689" y="9169"/>
                </a:lnTo>
                <a:lnTo>
                  <a:pt x="19346" y="9264"/>
                </a:lnTo>
                <a:lnTo>
                  <a:pt x="19816" y="9500"/>
                </a:lnTo>
                <a:lnTo>
                  <a:pt x="20285" y="9642"/>
                </a:lnTo>
                <a:lnTo>
                  <a:pt x="20567" y="9784"/>
                </a:lnTo>
                <a:lnTo>
                  <a:pt x="20849" y="9737"/>
                </a:lnTo>
                <a:lnTo>
                  <a:pt x="21130" y="9642"/>
                </a:lnTo>
                <a:lnTo>
                  <a:pt x="21318" y="9500"/>
                </a:lnTo>
                <a:lnTo>
                  <a:pt x="21600" y="4868"/>
                </a:lnTo>
                <a:lnTo>
                  <a:pt x="21506" y="4585"/>
                </a:lnTo>
                <a:lnTo>
                  <a:pt x="21037" y="4348"/>
                </a:lnTo>
                <a:lnTo>
                  <a:pt x="20567" y="4254"/>
                </a:lnTo>
                <a:lnTo>
                  <a:pt x="19910" y="4254"/>
                </a:lnTo>
                <a:lnTo>
                  <a:pt x="17656" y="4868"/>
                </a:lnTo>
                <a:lnTo>
                  <a:pt x="16717" y="5010"/>
                </a:lnTo>
                <a:lnTo>
                  <a:pt x="15777" y="5010"/>
                </a:lnTo>
                <a:lnTo>
                  <a:pt x="15026" y="4868"/>
                </a:lnTo>
                <a:lnTo>
                  <a:pt x="14275" y="4585"/>
                </a:lnTo>
                <a:lnTo>
                  <a:pt x="13523" y="3970"/>
                </a:lnTo>
                <a:lnTo>
                  <a:pt x="13336" y="3734"/>
                </a:lnTo>
                <a:lnTo>
                  <a:pt x="13336" y="3639"/>
                </a:lnTo>
                <a:lnTo>
                  <a:pt x="13805" y="3309"/>
                </a:lnTo>
                <a:lnTo>
                  <a:pt x="14275" y="3025"/>
                </a:lnTo>
                <a:lnTo>
                  <a:pt x="14557" y="2694"/>
                </a:lnTo>
                <a:lnTo>
                  <a:pt x="14838" y="2316"/>
                </a:lnTo>
                <a:lnTo>
                  <a:pt x="14838" y="1938"/>
                </a:lnTo>
                <a:lnTo>
                  <a:pt x="14744" y="1465"/>
                </a:lnTo>
                <a:lnTo>
                  <a:pt x="14463" y="1087"/>
                </a:lnTo>
                <a:lnTo>
                  <a:pt x="13993" y="614"/>
                </a:lnTo>
                <a:lnTo>
                  <a:pt x="13523" y="473"/>
                </a:lnTo>
                <a:lnTo>
                  <a:pt x="12866" y="236"/>
                </a:lnTo>
                <a:lnTo>
                  <a:pt x="12303" y="95"/>
                </a:lnTo>
                <a:lnTo>
                  <a:pt x="11176" y="0"/>
                </a:lnTo>
                <a:lnTo>
                  <a:pt x="9955" y="0"/>
                </a:lnTo>
                <a:lnTo>
                  <a:pt x="8922" y="236"/>
                </a:lnTo>
                <a:lnTo>
                  <a:pt x="8170" y="567"/>
                </a:lnTo>
                <a:lnTo>
                  <a:pt x="7419" y="945"/>
                </a:lnTo>
                <a:lnTo>
                  <a:pt x="6950" y="1465"/>
                </a:lnTo>
                <a:lnTo>
                  <a:pt x="6762" y="2032"/>
                </a:lnTo>
                <a:lnTo>
                  <a:pt x="6950" y="2505"/>
                </a:lnTo>
                <a:lnTo>
                  <a:pt x="7231" y="2930"/>
                </a:lnTo>
                <a:lnTo>
                  <a:pt x="7701" y="3261"/>
                </a:lnTo>
                <a:lnTo>
                  <a:pt x="8264" y="3545"/>
                </a:lnTo>
                <a:lnTo>
                  <a:pt x="8264" y="3781"/>
                </a:lnTo>
                <a:lnTo>
                  <a:pt x="7983" y="4254"/>
                </a:lnTo>
                <a:lnTo>
                  <a:pt x="7889" y="4490"/>
                </a:lnTo>
                <a:lnTo>
                  <a:pt x="6950" y="4774"/>
                </a:lnTo>
                <a:lnTo>
                  <a:pt x="6480" y="4963"/>
                </a:lnTo>
                <a:lnTo>
                  <a:pt x="6010" y="5010"/>
                </a:lnTo>
                <a:lnTo>
                  <a:pt x="5541" y="5010"/>
                </a:lnTo>
                <a:lnTo>
                  <a:pt x="4977" y="4963"/>
                </a:lnTo>
                <a:lnTo>
                  <a:pt x="4508" y="4868"/>
                </a:lnTo>
                <a:lnTo>
                  <a:pt x="1690" y="4254"/>
                </a:lnTo>
                <a:lnTo>
                  <a:pt x="1127" y="4254"/>
                </a:lnTo>
                <a:lnTo>
                  <a:pt x="657" y="4348"/>
                </a:lnTo>
                <a:lnTo>
                  <a:pt x="188" y="4585"/>
                </a:lnTo>
                <a:lnTo>
                  <a:pt x="0" y="4868"/>
                </a:lnTo>
                <a:lnTo>
                  <a:pt x="376" y="9500"/>
                </a:lnTo>
                <a:lnTo>
                  <a:pt x="470" y="9642"/>
                </a:lnTo>
                <a:lnTo>
                  <a:pt x="845" y="9737"/>
                </a:lnTo>
                <a:lnTo>
                  <a:pt x="1127" y="9784"/>
                </a:lnTo>
                <a:lnTo>
                  <a:pt x="1878" y="9406"/>
                </a:lnTo>
                <a:lnTo>
                  <a:pt x="2442" y="9264"/>
                </a:lnTo>
                <a:lnTo>
                  <a:pt x="3287" y="9122"/>
                </a:lnTo>
                <a:lnTo>
                  <a:pt x="4977" y="9122"/>
                </a:lnTo>
                <a:lnTo>
                  <a:pt x="5729" y="9358"/>
                </a:lnTo>
                <a:lnTo>
                  <a:pt x="6480" y="9642"/>
                </a:lnTo>
                <a:lnTo>
                  <a:pt x="6950" y="9973"/>
                </a:lnTo>
                <a:lnTo>
                  <a:pt x="7231" y="10446"/>
                </a:lnTo>
                <a:lnTo>
                  <a:pt x="7419" y="10871"/>
                </a:lnTo>
                <a:lnTo>
                  <a:pt x="7043" y="11438"/>
                </a:lnTo>
                <a:lnTo>
                  <a:pt x="6574" y="11911"/>
                </a:lnTo>
                <a:lnTo>
                  <a:pt x="6292" y="12100"/>
                </a:lnTo>
                <a:lnTo>
                  <a:pt x="4977" y="12431"/>
                </a:lnTo>
                <a:lnTo>
                  <a:pt x="4132" y="12525"/>
                </a:lnTo>
                <a:lnTo>
                  <a:pt x="3569" y="12431"/>
                </a:lnTo>
                <a:lnTo>
                  <a:pt x="2911" y="12431"/>
                </a:lnTo>
                <a:lnTo>
                  <a:pt x="2348" y="12289"/>
                </a:lnTo>
                <a:lnTo>
                  <a:pt x="1409" y="11911"/>
                </a:lnTo>
                <a:lnTo>
                  <a:pt x="1127" y="11816"/>
                </a:lnTo>
                <a:lnTo>
                  <a:pt x="845" y="11816"/>
                </a:lnTo>
                <a:lnTo>
                  <a:pt x="470" y="11911"/>
                </a:lnTo>
                <a:lnTo>
                  <a:pt x="376" y="12100"/>
                </a:lnTo>
                <a:lnTo>
                  <a:pt x="0" y="16684"/>
                </a:lnTo>
                <a:lnTo>
                  <a:pt x="188" y="16968"/>
                </a:lnTo>
                <a:lnTo>
                  <a:pt x="657" y="17204"/>
                </a:lnTo>
                <a:lnTo>
                  <a:pt x="1127" y="17299"/>
                </a:lnTo>
                <a:lnTo>
                  <a:pt x="1690" y="17299"/>
                </a:lnTo>
                <a:lnTo>
                  <a:pt x="4038" y="16684"/>
                </a:lnTo>
                <a:lnTo>
                  <a:pt x="4977" y="16590"/>
                </a:lnTo>
                <a:lnTo>
                  <a:pt x="5823" y="16590"/>
                </a:lnTo>
                <a:lnTo>
                  <a:pt x="6762" y="16732"/>
                </a:lnTo>
                <a:lnTo>
                  <a:pt x="7419" y="17063"/>
                </a:lnTo>
                <a:lnTo>
                  <a:pt x="8170" y="17582"/>
                </a:lnTo>
                <a:lnTo>
                  <a:pt x="8264" y="17819"/>
                </a:lnTo>
                <a:lnTo>
                  <a:pt x="8264" y="17961"/>
                </a:lnTo>
                <a:lnTo>
                  <a:pt x="7889" y="18197"/>
                </a:lnTo>
                <a:lnTo>
                  <a:pt x="7419" y="18528"/>
                </a:lnTo>
                <a:lnTo>
                  <a:pt x="7043" y="18906"/>
                </a:lnTo>
                <a:lnTo>
                  <a:pt x="6950" y="19189"/>
                </a:lnTo>
                <a:lnTo>
                  <a:pt x="6762" y="19662"/>
                </a:lnTo>
                <a:lnTo>
                  <a:pt x="6950" y="20040"/>
                </a:lnTo>
                <a:lnTo>
                  <a:pt x="7231" y="20513"/>
                </a:lnTo>
                <a:lnTo>
                  <a:pt x="7701" y="20891"/>
                </a:lnTo>
                <a:lnTo>
                  <a:pt x="8170" y="21127"/>
                </a:lnTo>
                <a:lnTo>
                  <a:pt x="8734" y="21269"/>
                </a:lnTo>
                <a:lnTo>
                  <a:pt x="9391" y="21458"/>
                </a:lnTo>
                <a:lnTo>
                  <a:pt x="10424" y="21600"/>
                </a:lnTo>
                <a:lnTo>
                  <a:pt x="11645" y="21505"/>
                </a:lnTo>
                <a:lnTo>
                  <a:pt x="12772" y="21364"/>
                </a:lnTo>
                <a:lnTo>
                  <a:pt x="13523" y="21080"/>
                </a:lnTo>
                <a:lnTo>
                  <a:pt x="14275" y="20607"/>
                </a:lnTo>
                <a:lnTo>
                  <a:pt x="14744" y="20135"/>
                </a:lnTo>
                <a:lnTo>
                  <a:pt x="14838" y="1952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defRPr sz="40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58" name="TextBox 2"/>
          <p:cNvSpPr txBox="1"/>
          <p:nvPr/>
        </p:nvSpPr>
        <p:spPr>
          <a:xfrm>
            <a:off x="2412792" y="5022853"/>
            <a:ext cx="2220473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1371600">
              <a:defRPr sz="4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140 436</a:t>
            </a:r>
          </a:p>
        </p:txBody>
      </p:sp>
      <p:sp>
        <p:nvSpPr>
          <p:cNvPr id="259" name="TextBox 39"/>
          <p:cNvSpPr txBox="1"/>
          <p:nvPr/>
        </p:nvSpPr>
        <p:spPr>
          <a:xfrm>
            <a:off x="7151513" y="5022853"/>
            <a:ext cx="3730087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1371600">
              <a:defRPr sz="4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10 175 (58%)</a:t>
            </a:r>
          </a:p>
        </p:txBody>
      </p:sp>
      <p:sp>
        <p:nvSpPr>
          <p:cNvPr id="260" name="TextBox 40"/>
          <p:cNvSpPr txBox="1"/>
          <p:nvPr/>
        </p:nvSpPr>
        <p:spPr>
          <a:xfrm>
            <a:off x="13795164" y="5022853"/>
            <a:ext cx="1574559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1371600">
              <a:defRPr sz="4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7 379</a:t>
            </a:r>
          </a:p>
        </p:txBody>
      </p:sp>
      <p:sp>
        <p:nvSpPr>
          <p:cNvPr id="261" name="Straight Connector 6"/>
          <p:cNvSpPr/>
          <p:nvPr/>
        </p:nvSpPr>
        <p:spPr>
          <a:xfrm>
            <a:off x="1508485" y="5576850"/>
            <a:ext cx="402908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Straight Connector 59"/>
          <p:cNvSpPr/>
          <p:nvPr/>
        </p:nvSpPr>
        <p:spPr>
          <a:xfrm>
            <a:off x="7002018" y="5568099"/>
            <a:ext cx="4029078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3" name="Straight Connector 66"/>
          <p:cNvSpPr/>
          <p:nvPr/>
        </p:nvSpPr>
        <p:spPr>
          <a:xfrm>
            <a:off x="12567904" y="5568099"/>
            <a:ext cx="4029078" cy="1"/>
          </a:xfrm>
          <a:prstGeom prst="line">
            <a:avLst/>
          </a:prstGeom>
          <a:ln>
            <a:solidFill>
              <a:srgbClr val="8883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4" name="TextBox 7"/>
          <p:cNvSpPr txBox="1"/>
          <p:nvPr/>
        </p:nvSpPr>
        <p:spPr>
          <a:xfrm>
            <a:off x="1508485" y="5983158"/>
            <a:ext cx="4029080" cy="2103121"/>
          </a:xfrm>
          <a:prstGeom prst="rect">
            <a:avLst/>
          </a:prstGeom>
          <a:solidFill>
            <a:srgbClr val="C48712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137160" rIns="137160" bIns="137160">
            <a:spAutoFit/>
          </a:bodyPr>
          <a:lstStyle>
            <a:lvl1pPr algn="ctr" defTabSz="1371600">
              <a:lnSpc>
                <a:spcPct val="150000"/>
              </a:lnSpc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children from birth to six (census 2021)</a:t>
            </a:r>
          </a:p>
        </p:txBody>
      </p:sp>
      <p:sp>
        <p:nvSpPr>
          <p:cNvPr id="265" name="TextBox 15"/>
          <p:cNvSpPr txBox="1"/>
          <p:nvPr/>
        </p:nvSpPr>
        <p:spPr>
          <a:xfrm>
            <a:off x="7037747" y="5969000"/>
            <a:ext cx="4029078" cy="2103121"/>
          </a:xfrm>
          <a:prstGeom prst="rect">
            <a:avLst/>
          </a:prstGeom>
          <a:solidFill>
            <a:srgbClr val="3B5A6D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137160" rIns="137160" bIns="137160">
            <a:spAutoFit/>
          </a:bodyPr>
          <a:lstStyle>
            <a:lvl1pPr algn="ctr" defTabSz="1371600">
              <a:lnSpc>
                <a:spcPct val="150000"/>
              </a:lnSpc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children that receive ECI services</a:t>
            </a:r>
          </a:p>
        </p:txBody>
      </p:sp>
      <p:sp>
        <p:nvSpPr>
          <p:cNvPr id="266" name="TextBox 16"/>
          <p:cNvSpPr txBox="1"/>
          <p:nvPr/>
        </p:nvSpPr>
        <p:spPr>
          <a:xfrm>
            <a:off x="12584003" y="5983158"/>
            <a:ext cx="4029079" cy="2788921"/>
          </a:xfrm>
          <a:prstGeom prst="rect">
            <a:avLst/>
          </a:prstGeom>
          <a:solidFill>
            <a:srgbClr val="88838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137160" rIns="137160" bIns="137160">
            <a:spAutoFit/>
          </a:bodyPr>
          <a:lstStyle>
            <a:lvl1pPr algn="ctr" defTabSz="1371600">
              <a:lnSpc>
                <a:spcPct val="150000"/>
              </a:lnSpc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children in need of additional ECI services</a:t>
            </a:r>
          </a:p>
        </p:txBody>
      </p:sp>
      <p:sp>
        <p:nvSpPr>
          <p:cNvPr id="267" name="Sub Title"/>
          <p:cNvSpPr txBox="1"/>
          <p:nvPr/>
        </p:nvSpPr>
        <p:spPr>
          <a:xfrm>
            <a:off x="1357627" y="2366953"/>
            <a:ext cx="10291248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71600">
              <a:defRPr sz="4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(10-15% of children from birth to six have developmental delays)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 advAuto="0"/>
      <p:bldP spid="255" grpId="0" animBg="1" advAuto="0"/>
      <p:bldP spid="256" grpId="0" animBg="1" advAuto="0"/>
      <p:bldP spid="257" grpId="0" animBg="1" advAuto="0"/>
      <p:bldP spid="258" grpId="0" animBg="1" advAuto="0"/>
      <p:bldP spid="259" grpId="0" animBg="1" advAuto="0"/>
      <p:bldP spid="260" grpId="0" animBg="1" advAuto="0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  <p:bldP spid="26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270" name="Freeform 4"/>
          <p:cNvSpPr/>
          <p:nvPr/>
        </p:nvSpPr>
        <p:spPr>
          <a:xfrm>
            <a:off x="113349" y="9157782"/>
            <a:ext cx="3642222" cy="1223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74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271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75" name="TextBox 10"/>
          <p:cNvSpPr txBox="1"/>
          <p:nvPr/>
        </p:nvSpPr>
        <p:spPr>
          <a:xfrm>
            <a:off x="385929" y="417776"/>
            <a:ext cx="15263616" cy="1223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7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Populations receiving ECI services</a:t>
            </a:r>
          </a:p>
        </p:txBody>
      </p:sp>
      <p:sp>
        <p:nvSpPr>
          <p:cNvPr id="276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grpSp>
        <p:nvGrpSpPr>
          <p:cNvPr id="285" name="Stat 4"/>
          <p:cNvGrpSpPr/>
          <p:nvPr/>
        </p:nvGrpSpPr>
        <p:grpSpPr>
          <a:xfrm>
            <a:off x="5562566" y="1989327"/>
            <a:ext cx="4110342" cy="7371137"/>
            <a:chOff x="-1" y="-1"/>
            <a:chExt cx="4110341" cy="7371136"/>
          </a:xfrm>
        </p:grpSpPr>
        <p:grpSp>
          <p:nvGrpSpPr>
            <p:cNvPr id="279" name="Container"/>
            <p:cNvGrpSpPr/>
            <p:nvPr/>
          </p:nvGrpSpPr>
          <p:grpSpPr>
            <a:xfrm>
              <a:off x="-2" y="-2"/>
              <a:ext cx="4093595" cy="7286939"/>
              <a:chOff x="0" y="0"/>
              <a:chExt cx="4093593" cy="7286938"/>
            </a:xfrm>
          </p:grpSpPr>
          <p:sp>
            <p:nvSpPr>
              <p:cNvPr id="277" name="Box"/>
              <p:cNvSpPr/>
              <p:nvPr/>
            </p:nvSpPr>
            <p:spPr>
              <a:xfrm>
                <a:off x="-1" y="-1"/>
                <a:ext cx="4083272" cy="7286939"/>
              </a:xfrm>
              <a:prstGeom prst="rect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78" name="Stat"/>
              <p:cNvSpPr/>
              <p:nvPr/>
            </p:nvSpPr>
            <p:spPr>
              <a:xfrm>
                <a:off x="10322" y="1244805"/>
                <a:ext cx="4083272" cy="2428980"/>
              </a:xfrm>
              <a:prstGeom prst="rect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grpSp>
          <p:nvGrpSpPr>
            <p:cNvPr id="282" name="Explainer Text"/>
            <p:cNvGrpSpPr/>
            <p:nvPr/>
          </p:nvGrpSpPr>
          <p:grpSpPr>
            <a:xfrm>
              <a:off x="0" y="3643465"/>
              <a:ext cx="4083272" cy="3727670"/>
              <a:chOff x="0" y="0"/>
              <a:chExt cx="4083270" cy="3727668"/>
            </a:xfrm>
          </p:grpSpPr>
          <p:sp>
            <p:nvSpPr>
              <p:cNvPr id="280" name="Rectangle"/>
              <p:cNvSpPr/>
              <p:nvPr/>
            </p:nvSpPr>
            <p:spPr>
              <a:xfrm>
                <a:off x="0" y="-1"/>
                <a:ext cx="4083271" cy="3727670"/>
              </a:xfrm>
              <a:prstGeom prst="rect">
                <a:avLst/>
              </a:prstGeom>
              <a:solidFill>
                <a:srgbClr val="4040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71600">
                  <a:defRPr sz="21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endParaRPr/>
              </a:p>
            </p:txBody>
          </p:sp>
          <p:sp>
            <p:nvSpPr>
              <p:cNvPr id="281" name="31% are children from 5-6 years;…"/>
              <p:cNvSpPr txBox="1"/>
              <p:nvPr/>
            </p:nvSpPr>
            <p:spPr>
              <a:xfrm>
                <a:off x="0" y="-1"/>
                <a:ext cx="4083271" cy="3727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4320" tIns="274320" rIns="274320" bIns="274320" numCol="1" anchor="t">
                <a:normAutofit/>
              </a:bodyPr>
              <a:lstStyle/>
              <a:p>
                <a:pPr marL="428625" indent="-428625" defTabSz="1371600">
                  <a:buSzPct val="100000"/>
                  <a:buChar char="-"/>
                  <a:defRPr sz="2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31% are children from 5-6 years;</a:t>
                </a:r>
              </a:p>
              <a:p>
                <a:pPr marL="428625" indent="-428625" defTabSz="1371600">
                  <a:buSzPct val="100000"/>
                  <a:buChar char="-"/>
                  <a:defRPr sz="2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24% are children from 3-5 years.</a:t>
                </a:r>
              </a:p>
            </p:txBody>
          </p:sp>
        </p:grpSp>
        <p:sp>
          <p:nvSpPr>
            <p:cNvPr id="283" name="Stat Text"/>
            <p:cNvSpPr txBox="1"/>
            <p:nvPr/>
          </p:nvSpPr>
          <p:spPr>
            <a:xfrm>
              <a:off x="0" y="2448419"/>
              <a:ext cx="4083270" cy="1285237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b">
              <a:spAutoFit/>
            </a:bodyPr>
            <a:lstStyle/>
            <a:p>
              <a:pPr algn="r" defTabSz="1371600">
                <a:defRPr sz="3900" b="1">
                  <a:solidFill>
                    <a:srgbClr val="93650D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Birth - 3 years  </a:t>
              </a:r>
            </a:p>
            <a:p>
              <a:pPr algn="r" defTabSz="1371600">
                <a:defRPr sz="3900" b="1">
                  <a:solidFill>
                    <a:srgbClr val="93650D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44%</a:t>
              </a:r>
            </a:p>
          </p:txBody>
        </p:sp>
        <p:sp>
          <p:nvSpPr>
            <p:cNvPr id="284" name="Container Title"/>
            <p:cNvSpPr txBox="1"/>
            <p:nvPr/>
          </p:nvSpPr>
          <p:spPr>
            <a:xfrm>
              <a:off x="27072" y="28409"/>
              <a:ext cx="4083269" cy="828037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1371600">
                <a:defRPr sz="2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Age of children that receive ECI services </a:t>
              </a:r>
            </a:p>
          </p:txBody>
        </p:sp>
      </p:grpSp>
      <p:grpSp>
        <p:nvGrpSpPr>
          <p:cNvPr id="292" name="Stat 2"/>
          <p:cNvGrpSpPr/>
          <p:nvPr/>
        </p:nvGrpSpPr>
        <p:grpSpPr>
          <a:xfrm>
            <a:off x="9959768" y="1989327"/>
            <a:ext cx="7848607" cy="7465926"/>
            <a:chOff x="-1" y="-1"/>
            <a:chExt cx="7848606" cy="7465925"/>
          </a:xfrm>
        </p:grpSpPr>
        <p:grpSp>
          <p:nvGrpSpPr>
            <p:cNvPr id="288" name="Container"/>
            <p:cNvGrpSpPr/>
            <p:nvPr/>
          </p:nvGrpSpPr>
          <p:grpSpPr>
            <a:xfrm>
              <a:off x="-2" y="-2"/>
              <a:ext cx="7825321" cy="7371138"/>
              <a:chOff x="0" y="0"/>
              <a:chExt cx="7825320" cy="7371136"/>
            </a:xfrm>
          </p:grpSpPr>
          <p:sp>
            <p:nvSpPr>
              <p:cNvPr id="286" name="Box"/>
              <p:cNvSpPr/>
              <p:nvPr/>
            </p:nvSpPr>
            <p:spPr>
              <a:xfrm>
                <a:off x="-1" y="-1"/>
                <a:ext cx="7825321" cy="7371138"/>
              </a:xfrm>
              <a:prstGeom prst="rect">
                <a:avLst/>
              </a:prstGeom>
              <a:solidFill>
                <a:srgbClr val="3B5A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  <p:sp>
            <p:nvSpPr>
              <p:cNvPr id="287" name="Stat"/>
              <p:cNvSpPr/>
              <p:nvPr/>
            </p:nvSpPr>
            <p:spPr>
              <a:xfrm>
                <a:off x="-1" y="1228521"/>
                <a:ext cx="7825321" cy="2457048"/>
              </a:xfrm>
              <a:prstGeom prst="rect">
                <a:avLst/>
              </a:prstGeom>
              <a:solidFill>
                <a:srgbClr val="D3DF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71600">
                  <a:defRPr sz="40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pPr>
                <a:endParaRPr/>
              </a:p>
            </p:txBody>
          </p:sp>
        </p:grpSp>
        <p:sp>
          <p:nvSpPr>
            <p:cNvPr id="289" name="Explainer Text"/>
            <p:cNvSpPr txBox="1"/>
            <p:nvPr/>
          </p:nvSpPr>
          <p:spPr>
            <a:xfrm>
              <a:off x="23287" y="3361283"/>
              <a:ext cx="7825318" cy="410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4320" tIns="274320" rIns="274320" bIns="274320" numCol="1" anchor="t">
              <a:spAutoFit/>
            </a:bodyPr>
            <a:lstStyle/>
            <a:p>
              <a:pPr defTabSz="1371600">
                <a:lnSpc>
                  <a:spcPct val="150000"/>
                </a:lnSpc>
                <a:defRPr sz="2300">
                  <a:solidFill>
                    <a:srgbClr val="FAE9C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17% - children born at-risk </a:t>
              </a:r>
            </a:p>
            <a:p>
              <a:pPr defTabSz="1371600">
                <a:lnSpc>
                  <a:spcPct val="150000"/>
                </a:lnSpc>
                <a:defRPr sz="2300">
                  <a:solidFill>
                    <a:srgbClr val="FAE9C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17% - children with behavioural and emotional difficulties </a:t>
              </a:r>
            </a:p>
            <a:p>
              <a:pPr defTabSz="1371600">
                <a:lnSpc>
                  <a:spcPct val="150000"/>
                </a:lnSpc>
                <a:defRPr sz="2300">
                  <a:solidFill>
                    <a:srgbClr val="FAE9C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15% - children with disabilities </a:t>
              </a:r>
            </a:p>
            <a:p>
              <a:pPr defTabSz="1371600">
                <a:lnSpc>
                  <a:spcPct val="150000"/>
                </a:lnSpc>
                <a:defRPr sz="2300">
                  <a:solidFill>
                    <a:srgbClr val="FAE9C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5% - children with mental health issues </a:t>
              </a:r>
            </a:p>
            <a:p>
              <a:pPr defTabSz="1371600">
                <a:lnSpc>
                  <a:spcPct val="150000"/>
                </a:lnSpc>
                <a:defRPr sz="2300">
                  <a:solidFill>
                    <a:srgbClr val="FAE9C9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5% - children with two or more disabilities/delays </a:t>
              </a:r>
            </a:p>
          </p:txBody>
        </p:sp>
        <p:sp>
          <p:nvSpPr>
            <p:cNvPr id="290" name="Stat Text"/>
            <p:cNvSpPr txBox="1"/>
            <p:nvPr/>
          </p:nvSpPr>
          <p:spPr>
            <a:xfrm>
              <a:off x="602576" y="2341674"/>
              <a:ext cx="7177021" cy="1285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b">
              <a:spAutoFit/>
            </a:bodyPr>
            <a:lstStyle>
              <a:lvl1pPr algn="r" defTabSz="1371600">
                <a:defRPr sz="3900" b="1">
                  <a:solidFill>
                    <a:srgbClr val="C48712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42% - children with developmental delays</a:t>
              </a:r>
            </a:p>
          </p:txBody>
        </p:sp>
        <p:sp>
          <p:nvSpPr>
            <p:cNvPr id="291" name="Container Title"/>
            <p:cNvSpPr txBox="1"/>
            <p:nvPr/>
          </p:nvSpPr>
          <p:spPr>
            <a:xfrm>
              <a:off x="228599" y="94505"/>
              <a:ext cx="7550999" cy="82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1371600">
                <a:defRPr sz="2400">
                  <a:solidFill>
                    <a:srgbClr val="D3DFE7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Delays/Disabilities in children that receive ECI services</a:t>
              </a:r>
            </a:p>
          </p:txBody>
        </p:sp>
      </p:grpSp>
      <p:grpSp>
        <p:nvGrpSpPr>
          <p:cNvPr id="297" name="Stat 1"/>
          <p:cNvGrpSpPr/>
          <p:nvPr/>
        </p:nvGrpSpPr>
        <p:grpSpPr>
          <a:xfrm>
            <a:off x="206170" y="2011398"/>
            <a:ext cx="4850953" cy="7286933"/>
            <a:chOff x="0" y="0"/>
            <a:chExt cx="4850951" cy="7286932"/>
          </a:xfrm>
        </p:grpSpPr>
        <p:sp>
          <p:nvSpPr>
            <p:cNvPr id="293" name="Box"/>
            <p:cNvSpPr/>
            <p:nvPr/>
          </p:nvSpPr>
          <p:spPr>
            <a:xfrm>
              <a:off x="-1" y="0"/>
              <a:ext cx="4850953" cy="7286933"/>
            </a:xfrm>
            <a:prstGeom prst="rect">
              <a:avLst/>
            </a:prstGeom>
            <a:solidFill>
              <a:srgbClr val="C4871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294" name="Stat"/>
            <p:cNvSpPr/>
            <p:nvPr/>
          </p:nvSpPr>
          <p:spPr>
            <a:xfrm>
              <a:off x="-1" y="1214488"/>
              <a:ext cx="4850953" cy="2428980"/>
            </a:xfrm>
            <a:prstGeom prst="rect">
              <a:avLst/>
            </a:prstGeom>
            <a:solidFill>
              <a:srgbClr val="FAE9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371600">
                <a:defRPr sz="40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295" name="Explainer Text"/>
            <p:cNvSpPr txBox="1"/>
            <p:nvPr/>
          </p:nvSpPr>
          <p:spPr>
            <a:xfrm>
              <a:off x="-1" y="3643465"/>
              <a:ext cx="4850953" cy="349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4320" tIns="274320" rIns="274320" bIns="274320" numCol="1" anchor="t">
              <a:spAutoFit/>
            </a:bodyPr>
            <a:lstStyle/>
            <a:p>
              <a:pPr defTabSz="1371600">
                <a:defRPr sz="2400">
                  <a:solidFill>
                    <a:srgbClr val="D3DFE7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- 31% are older than three years;</a:t>
              </a:r>
            </a:p>
            <a:p>
              <a:pPr defTabSz="1371600">
                <a:defRPr sz="2400">
                  <a:solidFill>
                    <a:srgbClr val="D3DFE7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- 19% are at the age of 13-24 months;</a:t>
              </a:r>
            </a:p>
            <a:p>
              <a:pPr defTabSz="1371600">
                <a:defRPr sz="2400">
                  <a:solidFill>
                    <a:srgbClr val="D3DFE7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- 7% are at the age of 7-12 months;</a:t>
              </a:r>
            </a:p>
            <a:p>
              <a:pPr defTabSz="1371600">
                <a:defRPr sz="2400">
                  <a:solidFill>
                    <a:srgbClr val="D3DFE7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- 6% are at the age of 1-6 months.</a:t>
              </a:r>
            </a:p>
          </p:txBody>
        </p:sp>
        <p:sp>
          <p:nvSpPr>
            <p:cNvPr id="296" name="Stat Text"/>
            <p:cNvSpPr txBox="1"/>
            <p:nvPr/>
          </p:nvSpPr>
          <p:spPr>
            <a:xfrm>
              <a:off x="31185" y="2048422"/>
              <a:ext cx="4759514" cy="1285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b">
              <a:spAutoFit/>
            </a:bodyPr>
            <a:lstStyle>
              <a:lvl1pPr algn="r" defTabSz="1371600">
                <a:defRPr sz="3900" b="1">
                  <a:solidFill>
                    <a:srgbClr val="C48712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25-36 months (36%)</a:t>
              </a:r>
            </a:p>
          </p:txBody>
        </p:sp>
      </p:grpSp>
      <p:sp>
        <p:nvSpPr>
          <p:cNvPr id="298" name="Rectangle 2"/>
          <p:cNvSpPr txBox="1"/>
          <p:nvPr/>
        </p:nvSpPr>
        <p:spPr>
          <a:xfrm>
            <a:off x="469467" y="2240292"/>
            <a:ext cx="4466538" cy="82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71600">
              <a:defRPr sz="2400">
                <a:solidFill>
                  <a:srgbClr val="D3DFE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Average age for onset of ECI services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 advAuto="0"/>
      <p:bldP spid="285" grpId="0" animBg="1" advAuto="0"/>
      <p:bldP spid="292" grpId="0" animBg="1" advAuto="0"/>
      <p:bldP spid="29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2"/>
          <p:cNvSpPr txBox="1"/>
          <p:nvPr/>
        </p:nvSpPr>
        <p:spPr>
          <a:xfrm>
            <a:off x="7451400" y="9518946"/>
            <a:ext cx="3385202" cy="50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100"/>
              </a:lnSpc>
              <a:defRPr sz="2900">
                <a:solidFill>
                  <a:srgbClr val="015C6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r>
              <a:t>#FamilyCentredECI</a:t>
            </a:r>
          </a:p>
        </p:txBody>
      </p:sp>
      <p:sp>
        <p:nvSpPr>
          <p:cNvPr id="301" name="Freeform 4"/>
          <p:cNvSpPr/>
          <p:nvPr/>
        </p:nvSpPr>
        <p:spPr>
          <a:xfrm>
            <a:off x="81488" y="8704702"/>
            <a:ext cx="4637469" cy="1555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20483" y="4887"/>
                </a:moveTo>
                <a:cubicBezTo>
                  <a:pt x="20326" y="4566"/>
                  <a:pt x="20155" y="4246"/>
                  <a:pt x="19958" y="3951"/>
                </a:cubicBezTo>
                <a:cubicBezTo>
                  <a:pt x="19747" y="3643"/>
                  <a:pt x="19537" y="3310"/>
                  <a:pt x="19261" y="3054"/>
                </a:cubicBezTo>
                <a:cubicBezTo>
                  <a:pt x="18999" y="2810"/>
                  <a:pt x="18709" y="2579"/>
                  <a:pt x="18420" y="2361"/>
                </a:cubicBezTo>
                <a:cubicBezTo>
                  <a:pt x="17855" y="1925"/>
                  <a:pt x="17238" y="1541"/>
                  <a:pt x="16620" y="1182"/>
                </a:cubicBezTo>
                <a:cubicBezTo>
                  <a:pt x="15911" y="759"/>
                  <a:pt x="15123" y="541"/>
                  <a:pt x="14321" y="323"/>
                </a:cubicBezTo>
                <a:cubicBezTo>
                  <a:pt x="13835" y="195"/>
                  <a:pt x="13336" y="92"/>
                  <a:pt x="12823" y="28"/>
                </a:cubicBezTo>
                <a:cubicBezTo>
                  <a:pt x="12455" y="-23"/>
                  <a:pt x="12061" y="3"/>
                  <a:pt x="11680" y="41"/>
                </a:cubicBezTo>
                <a:cubicBezTo>
                  <a:pt x="11168" y="80"/>
                  <a:pt x="10655" y="118"/>
                  <a:pt x="10143" y="208"/>
                </a:cubicBezTo>
                <a:cubicBezTo>
                  <a:pt x="9762" y="221"/>
                  <a:pt x="9394" y="233"/>
                  <a:pt x="9000" y="272"/>
                </a:cubicBezTo>
                <a:cubicBezTo>
                  <a:pt x="8803" y="285"/>
                  <a:pt x="8606" y="310"/>
                  <a:pt x="8409" y="336"/>
                </a:cubicBezTo>
                <a:cubicBezTo>
                  <a:pt x="8277" y="362"/>
                  <a:pt x="8159" y="387"/>
                  <a:pt x="8041" y="413"/>
                </a:cubicBezTo>
                <a:cubicBezTo>
                  <a:pt x="7555" y="528"/>
                  <a:pt x="7095" y="733"/>
                  <a:pt x="6674" y="951"/>
                </a:cubicBezTo>
                <a:cubicBezTo>
                  <a:pt x="5820" y="1387"/>
                  <a:pt x="5006" y="1900"/>
                  <a:pt x="4257" y="2477"/>
                </a:cubicBezTo>
                <a:cubicBezTo>
                  <a:pt x="3942" y="2720"/>
                  <a:pt x="3639" y="2977"/>
                  <a:pt x="3337" y="3246"/>
                </a:cubicBezTo>
                <a:cubicBezTo>
                  <a:pt x="2799" y="3733"/>
                  <a:pt x="2352" y="4310"/>
                  <a:pt x="1945" y="4899"/>
                </a:cubicBezTo>
                <a:cubicBezTo>
                  <a:pt x="1642" y="5323"/>
                  <a:pt x="1393" y="5810"/>
                  <a:pt x="1182" y="6271"/>
                </a:cubicBezTo>
                <a:cubicBezTo>
                  <a:pt x="1025" y="6617"/>
                  <a:pt x="854" y="6963"/>
                  <a:pt x="749" y="7335"/>
                </a:cubicBezTo>
                <a:cubicBezTo>
                  <a:pt x="460" y="8245"/>
                  <a:pt x="236" y="9168"/>
                  <a:pt x="92" y="10104"/>
                </a:cubicBezTo>
                <a:cubicBezTo>
                  <a:pt x="39" y="10476"/>
                  <a:pt x="13" y="10848"/>
                  <a:pt x="0" y="11232"/>
                </a:cubicBezTo>
                <a:lnTo>
                  <a:pt x="0" y="11745"/>
                </a:lnTo>
                <a:cubicBezTo>
                  <a:pt x="13" y="12065"/>
                  <a:pt x="26" y="12463"/>
                  <a:pt x="92" y="12783"/>
                </a:cubicBezTo>
                <a:cubicBezTo>
                  <a:pt x="158" y="13155"/>
                  <a:pt x="223" y="13539"/>
                  <a:pt x="328" y="13898"/>
                </a:cubicBezTo>
                <a:cubicBezTo>
                  <a:pt x="565" y="14642"/>
                  <a:pt x="815" y="15398"/>
                  <a:pt x="1222" y="16078"/>
                </a:cubicBezTo>
                <a:cubicBezTo>
                  <a:pt x="1432" y="16424"/>
                  <a:pt x="1655" y="16770"/>
                  <a:pt x="1892" y="17090"/>
                </a:cubicBezTo>
                <a:cubicBezTo>
                  <a:pt x="2194" y="17526"/>
                  <a:pt x="2496" y="17949"/>
                  <a:pt x="2877" y="18321"/>
                </a:cubicBezTo>
                <a:cubicBezTo>
                  <a:pt x="3337" y="18782"/>
                  <a:pt x="3876" y="19193"/>
                  <a:pt x="4428" y="19552"/>
                </a:cubicBezTo>
                <a:cubicBezTo>
                  <a:pt x="5584" y="20295"/>
                  <a:pt x="6964" y="20718"/>
                  <a:pt x="8291" y="21077"/>
                </a:cubicBezTo>
                <a:cubicBezTo>
                  <a:pt x="8606" y="21167"/>
                  <a:pt x="8934" y="21244"/>
                  <a:pt x="9263" y="21308"/>
                </a:cubicBezTo>
                <a:cubicBezTo>
                  <a:pt x="9775" y="21410"/>
                  <a:pt x="10288" y="21526"/>
                  <a:pt x="10800" y="21551"/>
                </a:cubicBezTo>
                <a:cubicBezTo>
                  <a:pt x="11207" y="21577"/>
                  <a:pt x="11628" y="21539"/>
                  <a:pt x="12035" y="21513"/>
                </a:cubicBezTo>
                <a:cubicBezTo>
                  <a:pt x="12587" y="21474"/>
                  <a:pt x="13139" y="21423"/>
                  <a:pt x="13691" y="21308"/>
                </a:cubicBezTo>
                <a:cubicBezTo>
                  <a:pt x="14229" y="21192"/>
                  <a:pt x="14742" y="21013"/>
                  <a:pt x="15241" y="20795"/>
                </a:cubicBezTo>
                <a:cubicBezTo>
                  <a:pt x="16029" y="20462"/>
                  <a:pt x="16791" y="20000"/>
                  <a:pt x="17369" y="19372"/>
                </a:cubicBezTo>
                <a:cubicBezTo>
                  <a:pt x="18000" y="18680"/>
                  <a:pt x="18604" y="17975"/>
                  <a:pt x="19117" y="17193"/>
                </a:cubicBezTo>
                <a:cubicBezTo>
                  <a:pt x="19616" y="16437"/>
                  <a:pt x="20036" y="15629"/>
                  <a:pt x="20444" y="14809"/>
                </a:cubicBezTo>
                <a:cubicBezTo>
                  <a:pt x="20772" y="14142"/>
                  <a:pt x="21101" y="13450"/>
                  <a:pt x="21272" y="12719"/>
                </a:cubicBezTo>
                <a:cubicBezTo>
                  <a:pt x="21390" y="12219"/>
                  <a:pt x="21495" y="11706"/>
                  <a:pt x="21547" y="11206"/>
                </a:cubicBezTo>
                <a:cubicBezTo>
                  <a:pt x="21587" y="10822"/>
                  <a:pt x="21600" y="10450"/>
                  <a:pt x="21600" y="10078"/>
                </a:cubicBezTo>
                <a:cubicBezTo>
                  <a:pt x="21600" y="9168"/>
                  <a:pt x="21547" y="8258"/>
                  <a:pt x="21390" y="7361"/>
                </a:cubicBezTo>
                <a:cubicBezTo>
                  <a:pt x="21324" y="7002"/>
                  <a:pt x="21232" y="6656"/>
                  <a:pt x="21101" y="6322"/>
                </a:cubicBezTo>
                <a:cubicBezTo>
                  <a:pt x="20891" y="5848"/>
                  <a:pt x="20720" y="5361"/>
                  <a:pt x="20483" y="4887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05" name="Group 5"/>
          <p:cNvGrpSpPr/>
          <p:nvPr/>
        </p:nvGrpSpPr>
        <p:grpSpPr>
          <a:xfrm>
            <a:off x="16026177" y="-1084885"/>
            <a:ext cx="3268878" cy="3400228"/>
            <a:chOff x="0" y="-73"/>
            <a:chExt cx="3268877" cy="3400226"/>
          </a:xfrm>
        </p:grpSpPr>
        <p:pic>
          <p:nvPicPr>
            <p:cNvPr id="302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495222"/>
              <a:ext cx="1343445" cy="1167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47" y="397870"/>
              <a:ext cx="2696598" cy="300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Freeform 9"/>
            <p:cNvSpPr/>
            <p:nvPr/>
          </p:nvSpPr>
          <p:spPr>
            <a:xfrm rot="16426998">
              <a:off x="638536" y="172762"/>
              <a:ext cx="2640740" cy="245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43" extrusionOk="0">
                  <a:moveTo>
                    <a:pt x="16628" y="1741"/>
                  </a:moveTo>
                  <a:cubicBezTo>
                    <a:pt x="14652" y="351"/>
                    <a:pt x="14123" y="287"/>
                    <a:pt x="11801" y="0"/>
                  </a:cubicBezTo>
                  <a:cubicBezTo>
                    <a:pt x="6479" y="71"/>
                    <a:pt x="2165" y="3505"/>
                    <a:pt x="495" y="9152"/>
                  </a:cubicBezTo>
                  <a:cubicBezTo>
                    <a:pt x="-76" y="11084"/>
                    <a:pt x="-228" y="13244"/>
                    <a:pt x="443" y="15136"/>
                  </a:cubicBezTo>
                  <a:cubicBezTo>
                    <a:pt x="1324" y="17621"/>
                    <a:pt x="3515" y="19305"/>
                    <a:pt x="5830" y="19984"/>
                  </a:cubicBezTo>
                  <a:cubicBezTo>
                    <a:pt x="8145" y="20665"/>
                    <a:pt x="10694" y="21600"/>
                    <a:pt x="13069" y="21277"/>
                  </a:cubicBezTo>
                  <a:cubicBezTo>
                    <a:pt x="14920" y="21025"/>
                    <a:pt x="16769" y="19513"/>
                    <a:pt x="18154" y="18118"/>
                  </a:cubicBezTo>
                  <a:cubicBezTo>
                    <a:pt x="19074" y="17192"/>
                    <a:pt x="19647" y="15908"/>
                    <a:pt x="20031" y="14594"/>
                  </a:cubicBezTo>
                  <a:cubicBezTo>
                    <a:pt x="21372" y="10019"/>
                    <a:pt x="20273" y="4309"/>
                    <a:pt x="16628" y="1741"/>
                  </a:cubicBezTo>
                  <a:close/>
                </a:path>
              </a:pathLst>
            </a:custGeom>
            <a:solidFill>
              <a:srgbClr val="015C6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06" name="Chart Explanation"/>
          <p:cNvSpPr txBox="1"/>
          <p:nvPr/>
        </p:nvSpPr>
        <p:spPr>
          <a:xfrm>
            <a:off x="5850099" y="8311994"/>
            <a:ext cx="3337563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71600">
              <a:defRPr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Number of ECI center in Macedonia</a:t>
            </a:r>
          </a:p>
        </p:txBody>
      </p:sp>
      <p:sp>
        <p:nvSpPr>
          <p:cNvPr id="307" name="Elbow Connector 46"/>
          <p:cNvSpPr/>
          <p:nvPr/>
        </p:nvSpPr>
        <p:spPr>
          <a:xfrm rot="10800000" flipH="1">
            <a:off x="11172783" y="1432121"/>
            <a:ext cx="2753558" cy="56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" y="0"/>
                </a:lnTo>
                <a:lnTo>
                  <a:pt x="41" y="21600"/>
                </a:lnTo>
                <a:lnTo>
                  <a:pt x="21600" y="21600"/>
                </a:lnTo>
              </a:path>
            </a:pathLst>
          </a:custGeom>
          <a:ln w="19050">
            <a:solidFill>
              <a:srgbClr val="FFFFFF">
                <a:alpha val="50000"/>
              </a:srgbClr>
            </a:solidFill>
            <a:prstDash val="sysDot"/>
            <a:tailEnd type="triangle"/>
          </a:ln>
        </p:spPr>
        <p:txBody>
          <a:bodyPr lIns="45718" tIns="45718" rIns="45718" bIns="45718" anchor="ctr"/>
          <a:lstStyle/>
          <a:p>
            <a:pPr defTabSz="1371600">
              <a:defRPr sz="27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08" name="TextBox 10"/>
          <p:cNvSpPr txBox="1"/>
          <p:nvPr/>
        </p:nvSpPr>
        <p:spPr>
          <a:xfrm>
            <a:off x="374333" y="379391"/>
            <a:ext cx="15263619" cy="122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800"/>
              </a:lnSpc>
              <a:defRPr sz="7800">
                <a:solidFill>
                  <a:srgbClr val="01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defRPr>
            </a:lvl1pPr>
          </a:lstStyle>
          <a:p>
            <a:r>
              <a:t>Populations receiving ECI services</a:t>
            </a:r>
          </a:p>
        </p:txBody>
      </p:sp>
      <p:sp>
        <p:nvSpPr>
          <p:cNvPr id="309" name="Speech Bubble"/>
          <p:cNvSpPr/>
          <p:nvPr/>
        </p:nvSpPr>
        <p:spPr>
          <a:xfrm>
            <a:off x="14401800" y="2462226"/>
            <a:ext cx="1002081" cy="986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688"/>
                </a:moveTo>
                <a:lnTo>
                  <a:pt x="21600" y="7728"/>
                </a:lnTo>
                <a:lnTo>
                  <a:pt x="21411" y="6864"/>
                </a:lnTo>
                <a:lnTo>
                  <a:pt x="21127" y="6096"/>
                </a:lnTo>
                <a:lnTo>
                  <a:pt x="20749" y="5328"/>
                </a:lnTo>
                <a:lnTo>
                  <a:pt x="20324" y="4512"/>
                </a:lnTo>
                <a:lnTo>
                  <a:pt x="19804" y="3840"/>
                </a:lnTo>
                <a:lnTo>
                  <a:pt x="19095" y="3120"/>
                </a:lnTo>
                <a:lnTo>
                  <a:pt x="18433" y="2496"/>
                </a:lnTo>
                <a:lnTo>
                  <a:pt x="17630" y="1968"/>
                </a:lnTo>
                <a:lnTo>
                  <a:pt x="16874" y="1488"/>
                </a:lnTo>
                <a:lnTo>
                  <a:pt x="15975" y="1008"/>
                </a:lnTo>
                <a:lnTo>
                  <a:pt x="15030" y="624"/>
                </a:lnTo>
                <a:lnTo>
                  <a:pt x="13045" y="144"/>
                </a:lnTo>
                <a:lnTo>
                  <a:pt x="11958" y="0"/>
                </a:lnTo>
                <a:lnTo>
                  <a:pt x="9737" y="0"/>
                </a:lnTo>
                <a:lnTo>
                  <a:pt x="8649" y="144"/>
                </a:lnTo>
                <a:lnTo>
                  <a:pt x="7657" y="384"/>
                </a:lnTo>
                <a:lnTo>
                  <a:pt x="6617" y="624"/>
                </a:lnTo>
                <a:lnTo>
                  <a:pt x="5719" y="1008"/>
                </a:lnTo>
                <a:lnTo>
                  <a:pt x="4774" y="1488"/>
                </a:lnTo>
                <a:lnTo>
                  <a:pt x="3923" y="1968"/>
                </a:lnTo>
                <a:lnTo>
                  <a:pt x="3167" y="2496"/>
                </a:lnTo>
                <a:lnTo>
                  <a:pt x="2458" y="3120"/>
                </a:lnTo>
                <a:lnTo>
                  <a:pt x="1843" y="3840"/>
                </a:lnTo>
                <a:lnTo>
                  <a:pt x="1323" y="4512"/>
                </a:lnTo>
                <a:lnTo>
                  <a:pt x="851" y="5328"/>
                </a:lnTo>
                <a:lnTo>
                  <a:pt x="567" y="6096"/>
                </a:lnTo>
                <a:lnTo>
                  <a:pt x="236" y="6864"/>
                </a:lnTo>
                <a:lnTo>
                  <a:pt x="95" y="7728"/>
                </a:lnTo>
                <a:lnTo>
                  <a:pt x="0" y="8688"/>
                </a:lnTo>
                <a:lnTo>
                  <a:pt x="95" y="9552"/>
                </a:lnTo>
                <a:lnTo>
                  <a:pt x="236" y="10416"/>
                </a:lnTo>
                <a:lnTo>
                  <a:pt x="567" y="11280"/>
                </a:lnTo>
                <a:lnTo>
                  <a:pt x="851" y="12048"/>
                </a:lnTo>
                <a:lnTo>
                  <a:pt x="1323" y="12816"/>
                </a:lnTo>
                <a:lnTo>
                  <a:pt x="1843" y="13536"/>
                </a:lnTo>
                <a:lnTo>
                  <a:pt x="2458" y="14256"/>
                </a:lnTo>
                <a:lnTo>
                  <a:pt x="3167" y="14784"/>
                </a:lnTo>
                <a:lnTo>
                  <a:pt x="3923" y="15408"/>
                </a:lnTo>
                <a:lnTo>
                  <a:pt x="4774" y="15888"/>
                </a:lnTo>
                <a:lnTo>
                  <a:pt x="5719" y="16368"/>
                </a:lnTo>
                <a:lnTo>
                  <a:pt x="6617" y="16656"/>
                </a:lnTo>
                <a:lnTo>
                  <a:pt x="7657" y="16992"/>
                </a:lnTo>
                <a:lnTo>
                  <a:pt x="8649" y="17232"/>
                </a:lnTo>
                <a:lnTo>
                  <a:pt x="9737" y="17280"/>
                </a:lnTo>
                <a:lnTo>
                  <a:pt x="10776" y="17376"/>
                </a:lnTo>
                <a:lnTo>
                  <a:pt x="12005" y="17280"/>
                </a:lnTo>
                <a:lnTo>
                  <a:pt x="13092" y="17136"/>
                </a:lnTo>
                <a:lnTo>
                  <a:pt x="14321" y="21600"/>
                </a:lnTo>
                <a:lnTo>
                  <a:pt x="17961" y="15168"/>
                </a:lnTo>
                <a:lnTo>
                  <a:pt x="18717" y="14544"/>
                </a:lnTo>
                <a:lnTo>
                  <a:pt x="19426" y="13824"/>
                </a:lnTo>
                <a:lnTo>
                  <a:pt x="20135" y="13152"/>
                </a:lnTo>
                <a:lnTo>
                  <a:pt x="20560" y="12336"/>
                </a:lnTo>
                <a:lnTo>
                  <a:pt x="21033" y="11520"/>
                </a:lnTo>
                <a:lnTo>
                  <a:pt x="21364" y="10560"/>
                </a:lnTo>
                <a:lnTo>
                  <a:pt x="21600" y="9600"/>
                </a:lnTo>
                <a:lnTo>
                  <a:pt x="21600" y="8688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defRPr sz="40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10" name="Lock"/>
          <p:cNvSpPr/>
          <p:nvPr/>
        </p:nvSpPr>
        <p:spPr>
          <a:xfrm>
            <a:off x="3210548" y="2387073"/>
            <a:ext cx="857360" cy="100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7" y="8508"/>
                </a:moveTo>
                <a:lnTo>
                  <a:pt x="19446" y="8508"/>
                </a:lnTo>
                <a:lnTo>
                  <a:pt x="19446" y="6664"/>
                </a:lnTo>
                <a:lnTo>
                  <a:pt x="19280" y="5861"/>
                </a:lnTo>
                <a:lnTo>
                  <a:pt x="19059" y="5199"/>
                </a:lnTo>
                <a:lnTo>
                  <a:pt x="18783" y="4490"/>
                </a:lnTo>
                <a:lnTo>
                  <a:pt x="18451" y="3876"/>
                </a:lnTo>
                <a:lnTo>
                  <a:pt x="18009" y="3261"/>
                </a:lnTo>
                <a:lnTo>
                  <a:pt x="17457" y="2694"/>
                </a:lnTo>
                <a:lnTo>
                  <a:pt x="16904" y="2174"/>
                </a:lnTo>
                <a:lnTo>
                  <a:pt x="16297" y="1702"/>
                </a:lnTo>
                <a:lnTo>
                  <a:pt x="15634" y="1229"/>
                </a:lnTo>
                <a:lnTo>
                  <a:pt x="14916" y="851"/>
                </a:lnTo>
                <a:lnTo>
                  <a:pt x="14197" y="567"/>
                </a:lnTo>
                <a:lnTo>
                  <a:pt x="13424" y="331"/>
                </a:lnTo>
                <a:lnTo>
                  <a:pt x="12595" y="189"/>
                </a:lnTo>
                <a:lnTo>
                  <a:pt x="11712" y="0"/>
                </a:lnTo>
                <a:lnTo>
                  <a:pt x="9888" y="0"/>
                </a:lnTo>
                <a:lnTo>
                  <a:pt x="9060" y="189"/>
                </a:lnTo>
                <a:lnTo>
                  <a:pt x="8286" y="331"/>
                </a:lnTo>
                <a:lnTo>
                  <a:pt x="7458" y="567"/>
                </a:lnTo>
                <a:lnTo>
                  <a:pt x="6629" y="851"/>
                </a:lnTo>
                <a:lnTo>
                  <a:pt x="5911" y="1229"/>
                </a:lnTo>
                <a:lnTo>
                  <a:pt x="4696" y="2174"/>
                </a:lnTo>
                <a:lnTo>
                  <a:pt x="4143" y="2694"/>
                </a:lnTo>
                <a:lnTo>
                  <a:pt x="3591" y="3261"/>
                </a:lnTo>
                <a:lnTo>
                  <a:pt x="3259" y="3876"/>
                </a:lnTo>
                <a:lnTo>
                  <a:pt x="2873" y="4490"/>
                </a:lnTo>
                <a:lnTo>
                  <a:pt x="2486" y="5199"/>
                </a:lnTo>
                <a:lnTo>
                  <a:pt x="2320" y="5861"/>
                </a:lnTo>
                <a:lnTo>
                  <a:pt x="2265" y="6664"/>
                </a:lnTo>
                <a:lnTo>
                  <a:pt x="2154" y="7421"/>
                </a:lnTo>
                <a:lnTo>
                  <a:pt x="2154" y="8508"/>
                </a:lnTo>
                <a:lnTo>
                  <a:pt x="1713" y="8508"/>
                </a:lnTo>
                <a:lnTo>
                  <a:pt x="1326" y="8555"/>
                </a:lnTo>
                <a:lnTo>
                  <a:pt x="1050" y="8649"/>
                </a:lnTo>
                <a:lnTo>
                  <a:pt x="718" y="8791"/>
                </a:lnTo>
                <a:lnTo>
                  <a:pt x="552" y="8980"/>
                </a:lnTo>
                <a:lnTo>
                  <a:pt x="276" y="9169"/>
                </a:lnTo>
                <a:lnTo>
                  <a:pt x="166" y="9406"/>
                </a:lnTo>
                <a:lnTo>
                  <a:pt x="0" y="9737"/>
                </a:lnTo>
                <a:lnTo>
                  <a:pt x="0" y="20371"/>
                </a:lnTo>
                <a:lnTo>
                  <a:pt x="166" y="20655"/>
                </a:lnTo>
                <a:lnTo>
                  <a:pt x="276" y="20891"/>
                </a:lnTo>
                <a:lnTo>
                  <a:pt x="718" y="21269"/>
                </a:lnTo>
                <a:lnTo>
                  <a:pt x="1050" y="21458"/>
                </a:lnTo>
                <a:lnTo>
                  <a:pt x="1326" y="21505"/>
                </a:lnTo>
                <a:lnTo>
                  <a:pt x="1713" y="21600"/>
                </a:lnTo>
                <a:lnTo>
                  <a:pt x="19887" y="21600"/>
                </a:lnTo>
                <a:lnTo>
                  <a:pt x="20274" y="21505"/>
                </a:lnTo>
                <a:lnTo>
                  <a:pt x="20606" y="21458"/>
                </a:lnTo>
                <a:lnTo>
                  <a:pt x="20882" y="21269"/>
                </a:lnTo>
                <a:lnTo>
                  <a:pt x="21158" y="21127"/>
                </a:lnTo>
                <a:lnTo>
                  <a:pt x="21490" y="20655"/>
                </a:lnTo>
                <a:lnTo>
                  <a:pt x="21600" y="20371"/>
                </a:lnTo>
                <a:lnTo>
                  <a:pt x="21600" y="9737"/>
                </a:lnTo>
                <a:lnTo>
                  <a:pt x="21490" y="9406"/>
                </a:lnTo>
                <a:lnTo>
                  <a:pt x="21324" y="9169"/>
                </a:lnTo>
                <a:lnTo>
                  <a:pt x="21158" y="8980"/>
                </a:lnTo>
                <a:lnTo>
                  <a:pt x="20882" y="8791"/>
                </a:lnTo>
                <a:lnTo>
                  <a:pt x="20606" y="8649"/>
                </a:lnTo>
                <a:lnTo>
                  <a:pt x="20274" y="8555"/>
                </a:lnTo>
                <a:lnTo>
                  <a:pt x="19887" y="8508"/>
                </a:lnTo>
                <a:close/>
                <a:moveTo>
                  <a:pt x="11877" y="14888"/>
                </a:moveTo>
                <a:lnTo>
                  <a:pt x="11877" y="15975"/>
                </a:lnTo>
                <a:lnTo>
                  <a:pt x="11767" y="16259"/>
                </a:lnTo>
                <a:lnTo>
                  <a:pt x="11601" y="16590"/>
                </a:lnTo>
                <a:lnTo>
                  <a:pt x="11325" y="16732"/>
                </a:lnTo>
                <a:lnTo>
                  <a:pt x="10275" y="16732"/>
                </a:lnTo>
                <a:lnTo>
                  <a:pt x="9999" y="16590"/>
                </a:lnTo>
                <a:lnTo>
                  <a:pt x="9778" y="16259"/>
                </a:lnTo>
                <a:lnTo>
                  <a:pt x="9723" y="15975"/>
                </a:lnTo>
                <a:lnTo>
                  <a:pt x="9723" y="14888"/>
                </a:lnTo>
                <a:lnTo>
                  <a:pt x="9170" y="14605"/>
                </a:lnTo>
                <a:lnTo>
                  <a:pt x="8839" y="14132"/>
                </a:lnTo>
                <a:lnTo>
                  <a:pt x="8618" y="13801"/>
                </a:lnTo>
                <a:lnTo>
                  <a:pt x="8563" y="13518"/>
                </a:lnTo>
                <a:lnTo>
                  <a:pt x="8563" y="12903"/>
                </a:lnTo>
                <a:lnTo>
                  <a:pt x="8618" y="12572"/>
                </a:lnTo>
                <a:lnTo>
                  <a:pt x="8839" y="12289"/>
                </a:lnTo>
                <a:lnTo>
                  <a:pt x="9005" y="12053"/>
                </a:lnTo>
                <a:lnTo>
                  <a:pt x="9557" y="11580"/>
                </a:lnTo>
                <a:lnTo>
                  <a:pt x="9778" y="11438"/>
                </a:lnTo>
                <a:lnTo>
                  <a:pt x="10551" y="11249"/>
                </a:lnTo>
                <a:lnTo>
                  <a:pt x="11049" y="11249"/>
                </a:lnTo>
                <a:lnTo>
                  <a:pt x="11491" y="11344"/>
                </a:lnTo>
                <a:lnTo>
                  <a:pt x="11988" y="11485"/>
                </a:lnTo>
                <a:lnTo>
                  <a:pt x="12319" y="11722"/>
                </a:lnTo>
                <a:lnTo>
                  <a:pt x="12706" y="12053"/>
                </a:lnTo>
                <a:lnTo>
                  <a:pt x="13037" y="12809"/>
                </a:lnTo>
                <a:lnTo>
                  <a:pt x="13037" y="13187"/>
                </a:lnTo>
                <a:lnTo>
                  <a:pt x="12982" y="13754"/>
                </a:lnTo>
                <a:lnTo>
                  <a:pt x="12761" y="14179"/>
                </a:lnTo>
                <a:lnTo>
                  <a:pt x="12430" y="14605"/>
                </a:lnTo>
                <a:lnTo>
                  <a:pt x="11877" y="14888"/>
                </a:lnTo>
                <a:close/>
                <a:moveTo>
                  <a:pt x="16297" y="8508"/>
                </a:moveTo>
                <a:lnTo>
                  <a:pt x="5414" y="8508"/>
                </a:lnTo>
                <a:lnTo>
                  <a:pt x="5414" y="6333"/>
                </a:lnTo>
                <a:lnTo>
                  <a:pt x="5469" y="5861"/>
                </a:lnTo>
                <a:lnTo>
                  <a:pt x="5856" y="5010"/>
                </a:lnTo>
                <a:lnTo>
                  <a:pt x="6298" y="4254"/>
                </a:lnTo>
                <a:lnTo>
                  <a:pt x="6905" y="3545"/>
                </a:lnTo>
                <a:lnTo>
                  <a:pt x="7734" y="3025"/>
                </a:lnTo>
                <a:lnTo>
                  <a:pt x="8728" y="2552"/>
                </a:lnTo>
                <a:lnTo>
                  <a:pt x="9723" y="2269"/>
                </a:lnTo>
                <a:lnTo>
                  <a:pt x="10275" y="2269"/>
                </a:lnTo>
                <a:lnTo>
                  <a:pt x="10772" y="2174"/>
                </a:lnTo>
                <a:lnTo>
                  <a:pt x="11325" y="2269"/>
                </a:lnTo>
                <a:lnTo>
                  <a:pt x="11877" y="2269"/>
                </a:lnTo>
                <a:lnTo>
                  <a:pt x="12982" y="2552"/>
                </a:lnTo>
                <a:lnTo>
                  <a:pt x="13866" y="3025"/>
                </a:lnTo>
                <a:lnTo>
                  <a:pt x="14639" y="3545"/>
                </a:lnTo>
                <a:lnTo>
                  <a:pt x="15302" y="4254"/>
                </a:lnTo>
                <a:lnTo>
                  <a:pt x="15855" y="5010"/>
                </a:lnTo>
                <a:lnTo>
                  <a:pt x="16131" y="5861"/>
                </a:lnTo>
                <a:lnTo>
                  <a:pt x="16186" y="6333"/>
                </a:lnTo>
                <a:lnTo>
                  <a:pt x="16297" y="6901"/>
                </a:lnTo>
                <a:lnTo>
                  <a:pt x="16297" y="8508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defRPr sz="40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11" name="Puzzle"/>
          <p:cNvSpPr/>
          <p:nvPr/>
        </p:nvSpPr>
        <p:spPr>
          <a:xfrm>
            <a:off x="9038504" y="2418389"/>
            <a:ext cx="504332" cy="1002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38" y="19520"/>
                </a:moveTo>
                <a:lnTo>
                  <a:pt x="14744" y="19048"/>
                </a:lnTo>
                <a:lnTo>
                  <a:pt x="14463" y="18670"/>
                </a:lnTo>
                <a:lnTo>
                  <a:pt x="13993" y="18291"/>
                </a:lnTo>
                <a:lnTo>
                  <a:pt x="13336" y="17961"/>
                </a:lnTo>
                <a:lnTo>
                  <a:pt x="13336" y="17819"/>
                </a:lnTo>
                <a:lnTo>
                  <a:pt x="13523" y="17677"/>
                </a:lnTo>
                <a:lnTo>
                  <a:pt x="14275" y="17063"/>
                </a:lnTo>
                <a:lnTo>
                  <a:pt x="15026" y="16732"/>
                </a:lnTo>
                <a:lnTo>
                  <a:pt x="15777" y="16590"/>
                </a:lnTo>
                <a:lnTo>
                  <a:pt x="16717" y="16590"/>
                </a:lnTo>
                <a:lnTo>
                  <a:pt x="17656" y="16684"/>
                </a:lnTo>
                <a:lnTo>
                  <a:pt x="19910" y="17299"/>
                </a:lnTo>
                <a:lnTo>
                  <a:pt x="20567" y="17299"/>
                </a:lnTo>
                <a:lnTo>
                  <a:pt x="21037" y="17204"/>
                </a:lnTo>
                <a:lnTo>
                  <a:pt x="21506" y="16968"/>
                </a:lnTo>
                <a:lnTo>
                  <a:pt x="21600" y="16684"/>
                </a:lnTo>
                <a:lnTo>
                  <a:pt x="21318" y="12100"/>
                </a:lnTo>
                <a:lnTo>
                  <a:pt x="21130" y="11911"/>
                </a:lnTo>
                <a:lnTo>
                  <a:pt x="20849" y="11816"/>
                </a:lnTo>
                <a:lnTo>
                  <a:pt x="20567" y="11816"/>
                </a:lnTo>
                <a:lnTo>
                  <a:pt x="20285" y="11911"/>
                </a:lnTo>
                <a:lnTo>
                  <a:pt x="19816" y="12100"/>
                </a:lnTo>
                <a:lnTo>
                  <a:pt x="19158" y="12336"/>
                </a:lnTo>
                <a:lnTo>
                  <a:pt x="17656" y="12525"/>
                </a:lnTo>
                <a:lnTo>
                  <a:pt x="16717" y="12431"/>
                </a:lnTo>
                <a:lnTo>
                  <a:pt x="15214" y="11958"/>
                </a:lnTo>
                <a:lnTo>
                  <a:pt x="14744" y="11580"/>
                </a:lnTo>
                <a:lnTo>
                  <a:pt x="14463" y="11107"/>
                </a:lnTo>
                <a:lnTo>
                  <a:pt x="14275" y="10635"/>
                </a:lnTo>
                <a:lnTo>
                  <a:pt x="14557" y="10209"/>
                </a:lnTo>
                <a:lnTo>
                  <a:pt x="15026" y="9642"/>
                </a:lnTo>
                <a:lnTo>
                  <a:pt x="15496" y="9500"/>
                </a:lnTo>
                <a:lnTo>
                  <a:pt x="16153" y="9264"/>
                </a:lnTo>
                <a:lnTo>
                  <a:pt x="16904" y="9122"/>
                </a:lnTo>
                <a:lnTo>
                  <a:pt x="18125" y="9122"/>
                </a:lnTo>
                <a:lnTo>
                  <a:pt x="18689" y="9169"/>
                </a:lnTo>
                <a:lnTo>
                  <a:pt x="19346" y="9264"/>
                </a:lnTo>
                <a:lnTo>
                  <a:pt x="19816" y="9500"/>
                </a:lnTo>
                <a:lnTo>
                  <a:pt x="20285" y="9642"/>
                </a:lnTo>
                <a:lnTo>
                  <a:pt x="20567" y="9784"/>
                </a:lnTo>
                <a:lnTo>
                  <a:pt x="20849" y="9737"/>
                </a:lnTo>
                <a:lnTo>
                  <a:pt x="21130" y="9642"/>
                </a:lnTo>
                <a:lnTo>
                  <a:pt x="21318" y="9500"/>
                </a:lnTo>
                <a:lnTo>
                  <a:pt x="21600" y="4868"/>
                </a:lnTo>
                <a:lnTo>
                  <a:pt x="21506" y="4585"/>
                </a:lnTo>
                <a:lnTo>
                  <a:pt x="21037" y="4348"/>
                </a:lnTo>
                <a:lnTo>
                  <a:pt x="20567" y="4254"/>
                </a:lnTo>
                <a:lnTo>
                  <a:pt x="19910" y="4254"/>
                </a:lnTo>
                <a:lnTo>
                  <a:pt x="17656" y="4868"/>
                </a:lnTo>
                <a:lnTo>
                  <a:pt x="16717" y="5010"/>
                </a:lnTo>
                <a:lnTo>
                  <a:pt x="15777" y="5010"/>
                </a:lnTo>
                <a:lnTo>
                  <a:pt x="15026" y="4868"/>
                </a:lnTo>
                <a:lnTo>
                  <a:pt x="14275" y="4585"/>
                </a:lnTo>
                <a:lnTo>
                  <a:pt x="13523" y="3970"/>
                </a:lnTo>
                <a:lnTo>
                  <a:pt x="13336" y="3734"/>
                </a:lnTo>
                <a:lnTo>
                  <a:pt x="13336" y="3639"/>
                </a:lnTo>
                <a:lnTo>
                  <a:pt x="13805" y="3309"/>
                </a:lnTo>
                <a:lnTo>
                  <a:pt x="14275" y="3025"/>
                </a:lnTo>
                <a:lnTo>
                  <a:pt x="14557" y="2694"/>
                </a:lnTo>
                <a:lnTo>
                  <a:pt x="14838" y="2316"/>
                </a:lnTo>
                <a:lnTo>
                  <a:pt x="14838" y="1938"/>
                </a:lnTo>
                <a:lnTo>
                  <a:pt x="14744" y="1465"/>
                </a:lnTo>
                <a:lnTo>
                  <a:pt x="14463" y="1087"/>
                </a:lnTo>
                <a:lnTo>
                  <a:pt x="13993" y="614"/>
                </a:lnTo>
                <a:lnTo>
                  <a:pt x="13523" y="473"/>
                </a:lnTo>
                <a:lnTo>
                  <a:pt x="12866" y="236"/>
                </a:lnTo>
                <a:lnTo>
                  <a:pt x="12303" y="95"/>
                </a:lnTo>
                <a:lnTo>
                  <a:pt x="11176" y="0"/>
                </a:lnTo>
                <a:lnTo>
                  <a:pt x="9955" y="0"/>
                </a:lnTo>
                <a:lnTo>
                  <a:pt x="8922" y="236"/>
                </a:lnTo>
                <a:lnTo>
                  <a:pt x="8170" y="567"/>
                </a:lnTo>
                <a:lnTo>
                  <a:pt x="7419" y="945"/>
                </a:lnTo>
                <a:lnTo>
                  <a:pt x="6950" y="1465"/>
                </a:lnTo>
                <a:lnTo>
                  <a:pt x="6762" y="2032"/>
                </a:lnTo>
                <a:lnTo>
                  <a:pt x="6950" y="2505"/>
                </a:lnTo>
                <a:lnTo>
                  <a:pt x="7231" y="2930"/>
                </a:lnTo>
                <a:lnTo>
                  <a:pt x="7701" y="3261"/>
                </a:lnTo>
                <a:lnTo>
                  <a:pt x="8264" y="3545"/>
                </a:lnTo>
                <a:lnTo>
                  <a:pt x="8264" y="3781"/>
                </a:lnTo>
                <a:lnTo>
                  <a:pt x="7983" y="4254"/>
                </a:lnTo>
                <a:lnTo>
                  <a:pt x="7889" y="4490"/>
                </a:lnTo>
                <a:lnTo>
                  <a:pt x="6950" y="4774"/>
                </a:lnTo>
                <a:lnTo>
                  <a:pt x="6480" y="4963"/>
                </a:lnTo>
                <a:lnTo>
                  <a:pt x="6010" y="5010"/>
                </a:lnTo>
                <a:lnTo>
                  <a:pt x="5541" y="5010"/>
                </a:lnTo>
                <a:lnTo>
                  <a:pt x="4977" y="4963"/>
                </a:lnTo>
                <a:lnTo>
                  <a:pt x="4508" y="4868"/>
                </a:lnTo>
                <a:lnTo>
                  <a:pt x="1690" y="4254"/>
                </a:lnTo>
                <a:lnTo>
                  <a:pt x="1127" y="4254"/>
                </a:lnTo>
                <a:lnTo>
                  <a:pt x="657" y="4348"/>
                </a:lnTo>
                <a:lnTo>
                  <a:pt x="188" y="4585"/>
                </a:lnTo>
                <a:lnTo>
                  <a:pt x="0" y="4868"/>
                </a:lnTo>
                <a:lnTo>
                  <a:pt x="376" y="9500"/>
                </a:lnTo>
                <a:lnTo>
                  <a:pt x="470" y="9642"/>
                </a:lnTo>
                <a:lnTo>
                  <a:pt x="845" y="9737"/>
                </a:lnTo>
                <a:lnTo>
                  <a:pt x="1127" y="9784"/>
                </a:lnTo>
                <a:lnTo>
                  <a:pt x="1878" y="9406"/>
                </a:lnTo>
                <a:lnTo>
                  <a:pt x="2442" y="9264"/>
                </a:lnTo>
                <a:lnTo>
                  <a:pt x="3287" y="9122"/>
                </a:lnTo>
                <a:lnTo>
                  <a:pt x="4977" y="9122"/>
                </a:lnTo>
                <a:lnTo>
                  <a:pt x="5729" y="9358"/>
                </a:lnTo>
                <a:lnTo>
                  <a:pt x="6480" y="9642"/>
                </a:lnTo>
                <a:lnTo>
                  <a:pt x="6950" y="9973"/>
                </a:lnTo>
                <a:lnTo>
                  <a:pt x="7231" y="10446"/>
                </a:lnTo>
                <a:lnTo>
                  <a:pt x="7419" y="10871"/>
                </a:lnTo>
                <a:lnTo>
                  <a:pt x="7043" y="11438"/>
                </a:lnTo>
                <a:lnTo>
                  <a:pt x="6574" y="11911"/>
                </a:lnTo>
                <a:lnTo>
                  <a:pt x="6292" y="12100"/>
                </a:lnTo>
                <a:lnTo>
                  <a:pt x="4977" y="12431"/>
                </a:lnTo>
                <a:lnTo>
                  <a:pt x="4132" y="12525"/>
                </a:lnTo>
                <a:lnTo>
                  <a:pt x="3569" y="12431"/>
                </a:lnTo>
                <a:lnTo>
                  <a:pt x="2911" y="12431"/>
                </a:lnTo>
                <a:lnTo>
                  <a:pt x="2348" y="12289"/>
                </a:lnTo>
                <a:lnTo>
                  <a:pt x="1409" y="11911"/>
                </a:lnTo>
                <a:lnTo>
                  <a:pt x="1127" y="11816"/>
                </a:lnTo>
                <a:lnTo>
                  <a:pt x="845" y="11816"/>
                </a:lnTo>
                <a:lnTo>
                  <a:pt x="470" y="11911"/>
                </a:lnTo>
                <a:lnTo>
                  <a:pt x="376" y="12100"/>
                </a:lnTo>
                <a:lnTo>
                  <a:pt x="0" y="16684"/>
                </a:lnTo>
                <a:lnTo>
                  <a:pt x="188" y="16968"/>
                </a:lnTo>
                <a:lnTo>
                  <a:pt x="657" y="17204"/>
                </a:lnTo>
                <a:lnTo>
                  <a:pt x="1127" y="17299"/>
                </a:lnTo>
                <a:lnTo>
                  <a:pt x="1690" y="17299"/>
                </a:lnTo>
                <a:lnTo>
                  <a:pt x="4038" y="16684"/>
                </a:lnTo>
                <a:lnTo>
                  <a:pt x="4977" y="16590"/>
                </a:lnTo>
                <a:lnTo>
                  <a:pt x="5823" y="16590"/>
                </a:lnTo>
                <a:lnTo>
                  <a:pt x="6762" y="16732"/>
                </a:lnTo>
                <a:lnTo>
                  <a:pt x="7419" y="17063"/>
                </a:lnTo>
                <a:lnTo>
                  <a:pt x="8170" y="17582"/>
                </a:lnTo>
                <a:lnTo>
                  <a:pt x="8264" y="17819"/>
                </a:lnTo>
                <a:lnTo>
                  <a:pt x="8264" y="17961"/>
                </a:lnTo>
                <a:lnTo>
                  <a:pt x="7889" y="18197"/>
                </a:lnTo>
                <a:lnTo>
                  <a:pt x="7419" y="18528"/>
                </a:lnTo>
                <a:lnTo>
                  <a:pt x="7043" y="18906"/>
                </a:lnTo>
                <a:lnTo>
                  <a:pt x="6950" y="19189"/>
                </a:lnTo>
                <a:lnTo>
                  <a:pt x="6762" y="19662"/>
                </a:lnTo>
                <a:lnTo>
                  <a:pt x="6950" y="20040"/>
                </a:lnTo>
                <a:lnTo>
                  <a:pt x="7231" y="20513"/>
                </a:lnTo>
                <a:lnTo>
                  <a:pt x="7701" y="20891"/>
                </a:lnTo>
                <a:lnTo>
                  <a:pt x="8170" y="21127"/>
                </a:lnTo>
                <a:lnTo>
                  <a:pt x="8734" y="21269"/>
                </a:lnTo>
                <a:lnTo>
                  <a:pt x="9391" y="21458"/>
                </a:lnTo>
                <a:lnTo>
                  <a:pt x="10424" y="21600"/>
                </a:lnTo>
                <a:lnTo>
                  <a:pt x="11645" y="21505"/>
                </a:lnTo>
                <a:lnTo>
                  <a:pt x="12772" y="21364"/>
                </a:lnTo>
                <a:lnTo>
                  <a:pt x="13523" y="21080"/>
                </a:lnTo>
                <a:lnTo>
                  <a:pt x="14275" y="20607"/>
                </a:lnTo>
                <a:lnTo>
                  <a:pt x="14744" y="20135"/>
                </a:lnTo>
                <a:lnTo>
                  <a:pt x="14838" y="1952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defRPr sz="40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12" name="TextBox 2"/>
          <p:cNvSpPr txBox="1"/>
          <p:nvPr/>
        </p:nvSpPr>
        <p:spPr>
          <a:xfrm>
            <a:off x="1917302" y="3696946"/>
            <a:ext cx="3569104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1371600">
              <a:defRPr sz="4000" b="1">
                <a:latin typeface="Verdana"/>
                <a:ea typeface="Verdana"/>
                <a:cs typeface="Verdana"/>
                <a:sym typeface="Verdana"/>
              </a:defRPr>
            </a:pPr>
            <a:r>
              <a:t>83% </a:t>
            </a:r>
          </a:p>
          <a:p>
            <a:pPr algn="ctr" defTabSz="1371600">
              <a:defRPr sz="4000" b="1">
                <a:latin typeface="Verdana"/>
                <a:ea typeface="Verdana"/>
                <a:cs typeface="Verdana"/>
                <a:sym typeface="Verdana"/>
              </a:defRPr>
            </a:pPr>
            <a:r>
              <a:t>Urban areas</a:t>
            </a:r>
          </a:p>
        </p:txBody>
      </p:sp>
      <p:sp>
        <p:nvSpPr>
          <p:cNvPr id="313" name="TextBox 39"/>
          <p:cNvSpPr txBox="1"/>
          <p:nvPr/>
        </p:nvSpPr>
        <p:spPr>
          <a:xfrm>
            <a:off x="7334868" y="3599407"/>
            <a:ext cx="4364169" cy="143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1371600">
              <a:defRPr sz="4400" b="1">
                <a:latin typeface="Verdana"/>
                <a:ea typeface="Verdana"/>
                <a:cs typeface="Verdana"/>
                <a:sym typeface="Verdana"/>
              </a:defRPr>
            </a:pPr>
            <a:r>
              <a:t>80% </a:t>
            </a:r>
          </a:p>
          <a:p>
            <a:pPr algn="ctr" defTabSz="1371600">
              <a:defRPr sz="4400" b="1">
                <a:latin typeface="Verdana"/>
                <a:ea typeface="Verdana"/>
                <a:cs typeface="Verdana"/>
                <a:sym typeface="Verdana"/>
              </a:defRPr>
            </a:pPr>
            <a:r>
              <a:t>Macedonians </a:t>
            </a:r>
          </a:p>
        </p:txBody>
      </p:sp>
      <p:sp>
        <p:nvSpPr>
          <p:cNvPr id="314" name="TextBox 40"/>
          <p:cNvSpPr txBox="1"/>
          <p:nvPr/>
        </p:nvSpPr>
        <p:spPr>
          <a:xfrm>
            <a:off x="12773935" y="3353391"/>
            <a:ext cx="4682090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1371600">
              <a:defRPr sz="4000" b="1">
                <a:latin typeface="Verdana"/>
                <a:ea typeface="Verdana"/>
                <a:cs typeface="Verdana"/>
                <a:sym typeface="Verdana"/>
              </a:defRPr>
            </a:pPr>
            <a:r>
              <a:t>64%</a:t>
            </a:r>
          </a:p>
          <a:p>
            <a:pPr algn="ctr" defTabSz="1371600">
              <a:defRPr sz="4000" b="1">
                <a:latin typeface="Verdana"/>
                <a:ea typeface="Verdana"/>
                <a:cs typeface="Verdana"/>
                <a:sym typeface="Verdana"/>
              </a:defRPr>
            </a:pPr>
            <a:r>
              <a:t>Average income</a:t>
            </a:r>
          </a:p>
        </p:txBody>
      </p:sp>
      <p:sp>
        <p:nvSpPr>
          <p:cNvPr id="315" name="Straight Connector 6"/>
          <p:cNvSpPr/>
          <p:nvPr/>
        </p:nvSpPr>
        <p:spPr>
          <a:xfrm>
            <a:off x="1635929" y="5035220"/>
            <a:ext cx="4029077" cy="1"/>
          </a:xfrm>
          <a:prstGeom prst="line">
            <a:avLst/>
          </a:prstGeom>
          <a:ln>
            <a:solidFill>
              <a:srgbClr val="C4871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6" name="Straight Connector 59"/>
          <p:cNvSpPr/>
          <p:nvPr/>
        </p:nvSpPr>
        <p:spPr>
          <a:xfrm>
            <a:off x="7129460" y="5026469"/>
            <a:ext cx="4029078" cy="1"/>
          </a:xfrm>
          <a:prstGeom prst="line">
            <a:avLst/>
          </a:prstGeom>
          <a:ln>
            <a:solidFill>
              <a:srgbClr val="3B5A6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7" name="Straight Connector 66"/>
          <p:cNvSpPr/>
          <p:nvPr/>
        </p:nvSpPr>
        <p:spPr>
          <a:xfrm>
            <a:off x="13100443" y="5004608"/>
            <a:ext cx="4029078" cy="1"/>
          </a:xfrm>
          <a:prstGeom prst="line">
            <a:avLst/>
          </a:prstGeom>
          <a:ln>
            <a:solidFill>
              <a:srgbClr val="8883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8" name="TextBox 7"/>
          <p:cNvSpPr txBox="1"/>
          <p:nvPr/>
        </p:nvSpPr>
        <p:spPr>
          <a:xfrm>
            <a:off x="1606744" y="5196802"/>
            <a:ext cx="4029080" cy="1849121"/>
          </a:xfrm>
          <a:prstGeom prst="rect">
            <a:avLst/>
          </a:prstGeom>
          <a:solidFill>
            <a:srgbClr val="C48712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137160" rIns="137160" bIns="137160">
            <a:spAutoFit/>
          </a:bodyPr>
          <a:lstStyle>
            <a:lvl1pPr defTabSz="1371600">
              <a:lnSpc>
                <a:spcPct val="150000"/>
              </a:lnSpc>
              <a:defRPr sz="2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17% - children from rural areas that receive ECI services</a:t>
            </a:r>
          </a:p>
        </p:txBody>
      </p:sp>
      <p:sp>
        <p:nvSpPr>
          <p:cNvPr id="319" name="TextBox 15"/>
          <p:cNvSpPr txBox="1"/>
          <p:nvPr/>
        </p:nvSpPr>
        <p:spPr>
          <a:xfrm>
            <a:off x="6382339" y="5196802"/>
            <a:ext cx="5943603" cy="1455421"/>
          </a:xfrm>
          <a:prstGeom prst="rect">
            <a:avLst/>
          </a:prstGeom>
          <a:solidFill>
            <a:srgbClr val="3B5A6D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137160" rIns="137160" bIns="137160">
            <a:spAutoFit/>
          </a:bodyPr>
          <a:lstStyle/>
          <a:p>
            <a:pPr marL="428625" indent="-428625" defTabSz="1371600">
              <a:buSzPct val="100000"/>
              <a:buChar char="-"/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13% Albanian ethnicity; </a:t>
            </a:r>
          </a:p>
          <a:p>
            <a:pPr marL="428625" indent="-428625" defTabSz="1371600">
              <a:buSzPct val="100000"/>
              <a:buChar char="-"/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3% Roma; </a:t>
            </a:r>
          </a:p>
          <a:p>
            <a:pPr marL="428625" indent="-428625" defTabSz="1371600">
              <a:buSzPct val="100000"/>
              <a:buChar char="-"/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4 % others.</a:t>
            </a:r>
          </a:p>
        </p:txBody>
      </p:sp>
      <p:sp>
        <p:nvSpPr>
          <p:cNvPr id="320" name="TextBox 16"/>
          <p:cNvSpPr txBox="1"/>
          <p:nvPr/>
        </p:nvSpPr>
        <p:spPr>
          <a:xfrm>
            <a:off x="13072456" y="5231300"/>
            <a:ext cx="4029078" cy="2369821"/>
          </a:xfrm>
          <a:prstGeom prst="rect">
            <a:avLst/>
          </a:prstGeom>
          <a:solidFill>
            <a:srgbClr val="88838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137160" rIns="137160" bIns="137160">
            <a:spAutoFit/>
          </a:bodyPr>
          <a:lstStyle/>
          <a:p>
            <a:pPr defTabSz="1371600">
              <a:lnSpc>
                <a:spcPct val="150000"/>
              </a:lnSpc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20% - high income families;</a:t>
            </a:r>
          </a:p>
          <a:p>
            <a:pPr defTabSz="1371600">
              <a:lnSpc>
                <a:spcPct val="150000"/>
              </a:lnSpc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15% - low income families.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 advAuto="0"/>
      <p:bldP spid="307" grpId="0" animBg="1" advAuto="0"/>
      <p:bldP spid="309" grpId="0" animBg="1" advAuto="0"/>
      <p:bldP spid="310" grpId="0" animBg="1" advAuto="0"/>
      <p:bldP spid="311" grpId="0" animBg="1" advAuto="0"/>
      <p:bldP spid="312" grpId="0" animBg="1" advAuto="0"/>
      <p:bldP spid="313" grpId="0" animBg="1" advAuto="0"/>
      <p:bldP spid="314" grpId="0" animBg="1" advAuto="0"/>
      <p:bldP spid="315" grpId="0" animBg="1" advAuto="0"/>
      <p:bldP spid="316" grpId="0" animBg="1" advAuto="0"/>
      <p:bldP spid="317" grpId="0" animBg="1" advAuto="0"/>
      <p:bldP spid="318" grpId="0" animBg="1" advAuto="0"/>
      <p:bldP spid="319" grpId="0" animBg="1" advAuto="0"/>
      <p:bldP spid="320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F4810AB72642817D07682898C628" ma:contentTypeVersion="16" ma:contentTypeDescription="Create a new document." ma:contentTypeScope="" ma:versionID="9c0d64fe8258fa2a9e70787961446e7a">
  <xsd:schema xmlns:xsd="http://www.w3.org/2001/XMLSchema" xmlns:xs="http://www.w3.org/2001/XMLSchema" xmlns:p="http://schemas.microsoft.com/office/2006/metadata/properties" xmlns:ns2="0b4e6542-4a28-464b-916a-ac287e1e15ef" xmlns:ns3="cae8c1b8-3cee-434b-8da9-32960356a7de" targetNamespace="http://schemas.microsoft.com/office/2006/metadata/properties" ma:root="true" ma:fieldsID="b6b411a29858ba1e9f700040674ccb11" ns2:_="" ns3:_="">
    <xsd:import namespace="0b4e6542-4a28-464b-916a-ac287e1e15ef"/>
    <xsd:import namespace="cae8c1b8-3cee-434b-8da9-32960356a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e6542-4a28-464b-916a-ac287e1e1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f60ac6d-2d98-46b4-814c-7165044f02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8c1b8-3cee-434b-8da9-32960356a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13aecc-10f9-435e-a0c0-6a8e69e4f875}" ma:internalName="TaxCatchAll" ma:showField="CatchAllData" ma:web="cae8c1b8-3cee-434b-8da9-32960356a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4e6542-4a28-464b-916a-ac287e1e15ef">
      <Terms xmlns="http://schemas.microsoft.com/office/infopath/2007/PartnerControls"/>
    </lcf76f155ced4ddcb4097134ff3c332f>
    <TaxCatchAll xmlns="cae8c1b8-3cee-434b-8da9-32960356a7de" xsi:nil="true"/>
  </documentManagement>
</p:properties>
</file>

<file path=customXml/itemProps1.xml><?xml version="1.0" encoding="utf-8"?>
<ds:datastoreItem xmlns:ds="http://schemas.openxmlformats.org/officeDocument/2006/customXml" ds:itemID="{7C84CE37-891B-4B17-AFA3-0B5E270F5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e6542-4a28-464b-916a-ac287e1e15ef"/>
    <ds:schemaRef ds:uri="cae8c1b8-3cee-434b-8da9-32960356a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026D1D-C1E4-423F-AE84-56A0E5723F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E826AD-E666-4A9E-8318-D2B4F8BF0A2E}">
  <ds:schemaRefs>
    <ds:schemaRef ds:uri="http://schemas.microsoft.com/office/2006/metadata/properties"/>
    <ds:schemaRef ds:uri="http://schemas.microsoft.com/office/infopath/2007/PartnerControls"/>
    <ds:schemaRef ds:uri="0b4e6542-4a28-464b-916a-ac287e1e15ef"/>
    <ds:schemaRef ds:uri="cae8c1b8-3cee-434b-8da9-32960356a7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2074</Words>
  <Application>Microsoft Office PowerPoint</Application>
  <PresentationFormat>Custom</PresentationFormat>
  <Paragraphs>394</Paragraphs>
  <Slides>37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Times New Roman</vt:lpstr>
      <vt:lpstr>Verdana</vt:lpstr>
      <vt:lpstr>Lato</vt:lpstr>
      <vt:lpstr>Tahoma</vt:lpstr>
      <vt:lpstr>Roboto Condensed</vt:lpstr>
      <vt:lpstr>Calibri</vt:lpstr>
      <vt:lpstr>Impact</vt:lpstr>
      <vt:lpstr>Arial Narrow</vt:lpstr>
      <vt:lpstr>Open Sans</vt:lpstr>
      <vt:lpstr>Open Sans Extra Bold</vt:lpstr>
      <vt:lpstr>Open Sans Bold Bold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Theory of Change for ECI services</vt:lpstr>
      <vt:lpstr>Regional Realities related to ECI: Legacy, Evolving, and Contemporary ECI Services</vt:lpstr>
      <vt:lpstr>Eci sitan Guiding Framework: Contemporary ECI Programme Process</vt:lpstr>
      <vt:lpstr>ECI SitAn - guiding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iferdinandi@unicef.org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ECI Conference presentation</dc:title>
  <dc:creator>Irene Bertana</dc:creator>
  <cp:lastModifiedBy>Omor Ahmed [EASPD]</cp:lastModifiedBy>
  <cp:revision>2</cp:revision>
  <dcterms:created xsi:type="dcterms:W3CDTF">2006-08-16T00:00:00Z</dcterms:created>
  <dcterms:modified xsi:type="dcterms:W3CDTF">2023-06-08T12:33:17Z</dcterms:modified>
  <dc:identifier>DAFdWBxvyms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0x0101008733F4810AB72642817D07682898C628</vt:lpwstr>
  </property>
  <property fmtid="{D5CDD505-2E9C-101B-9397-08002B2CF9AE}" pid="3" name="MediaServiceImageTags">
    <vt:lpwstr/>
  </property>
</Properties>
</file>