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9" r:id="rId6"/>
    <p:sldId id="260" r:id="rId7"/>
    <p:sldId id="257" r:id="rId8"/>
    <p:sldId id="261" r:id="rId9"/>
    <p:sldId id="262" r:id="rId10"/>
    <p:sldId id="267" r:id="rId11"/>
    <p:sldId id="265" r:id="rId12"/>
    <p:sldId id="263" r:id="rId13"/>
    <p:sldId id="264" r:id="rId14"/>
    <p:sldId id="266" r:id="rId15"/>
    <p:sldId id="289" r:id="rId16"/>
    <p:sldId id="288" r:id="rId17"/>
    <p:sldId id="284" r:id="rId18"/>
    <p:sldId id="312" r:id="rId19"/>
    <p:sldId id="313" r:id="rId20"/>
    <p:sldId id="310" r:id="rId21"/>
    <p:sldId id="296" r:id="rId22"/>
    <p:sldId id="297" r:id="rId23"/>
  </p:sldIdLst>
  <p:sldSz cx="18288000" cy="10287000"/>
  <p:notesSz cx="6858000" cy="9926638"/>
  <p:embeddedFontLst>
    <p:embeddedFont>
      <p:font typeface="Calibri" panose="020F0502020204030204" pitchFamily="3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Open Sans Bold Bold" panose="020B0604020202020204" charset="0"/>
      <p:regular r:id="rId36"/>
    </p:embeddedFont>
    <p:embeddedFont>
      <p:font typeface="Open Sans Extra Bold" panose="020B0604020202020204" charset="0"/>
      <p:regular r:id="rId37"/>
    </p:embeddedFont>
    <p:embeddedFont>
      <p:font typeface="Roboto Condensed" panose="02000000000000000000" pitchFamily="2"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75644" y="-3492386"/>
            <a:ext cx="12737985" cy="12750686"/>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a:ln>
                <a:noFill/>
              </a:ln>
            </p:spPr>
          </p:sp>
        </p:grpSp>
      </p:grpSp>
      <p:sp>
        <p:nvSpPr>
          <p:cNvPr id="9" name="TextBox 9"/>
          <p:cNvSpPr txBox="1"/>
          <p:nvPr/>
        </p:nvSpPr>
        <p:spPr>
          <a:xfrm>
            <a:off x="12332161" y="9203769"/>
            <a:ext cx="3821058" cy="583493"/>
          </a:xfrm>
          <a:prstGeom prst="rect">
            <a:avLst/>
          </a:prstGeom>
        </p:spPr>
        <p:txBody>
          <a:bodyPr wrap="square" lIns="0" tIns="0" rIns="0" bIns="0" rtlCol="0" anchor="t">
            <a:spAutoFit/>
          </a:bodyPr>
          <a:lstStyle/>
          <a:p>
            <a:pPr algn="ctr">
              <a:lnSpc>
                <a:spcPts val="4899"/>
              </a:lnSpc>
            </a:pPr>
            <a:r>
              <a:rPr lang="en-US" sz="3499">
                <a:solidFill>
                  <a:srgbClr val="015C60"/>
                </a:solidFill>
                <a:latin typeface="Roboto Condensed"/>
              </a:rPr>
              <a:t>#FamilyCentredECI</a:t>
            </a:r>
          </a:p>
        </p:txBody>
      </p:sp>
      <p:grpSp>
        <p:nvGrpSpPr>
          <p:cNvPr id="10" name="Group 10"/>
          <p:cNvGrpSpPr/>
          <p:nvPr/>
        </p:nvGrpSpPr>
        <p:grpSpPr>
          <a:xfrm>
            <a:off x="364169" y="9057991"/>
            <a:ext cx="8779831" cy="1039774"/>
            <a:chOff x="0" y="0"/>
            <a:chExt cx="11706442" cy="1386365"/>
          </a:xfrm>
        </p:grpSpPr>
        <p:pic>
          <p:nvPicPr>
            <p:cNvPr id="11" name="Picture 11"/>
            <p:cNvPicPr>
              <a:picLocks noChangeAspect="1"/>
            </p:cNvPicPr>
            <p:nvPr/>
          </p:nvPicPr>
          <p:blipFill>
            <a:blip r:embed="rId3"/>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4"/>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5"/>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6"/>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7"/>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8"/>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9"/>
          <a:srcRect l="12705" t="37209" r="7260" b="39371"/>
          <a:stretch>
            <a:fillRect/>
          </a:stretch>
        </p:blipFill>
        <p:spPr>
          <a:xfrm>
            <a:off x="414247" y="476816"/>
            <a:ext cx="6088433" cy="1781523"/>
          </a:xfrm>
          <a:prstGeom prst="rect">
            <a:avLst/>
          </a:prstGeom>
        </p:spPr>
      </p:pic>
      <p:sp>
        <p:nvSpPr>
          <p:cNvPr id="18" name="TextBox 18"/>
          <p:cNvSpPr txBox="1"/>
          <p:nvPr/>
        </p:nvSpPr>
        <p:spPr>
          <a:xfrm>
            <a:off x="33068" y="2650916"/>
            <a:ext cx="10897717" cy="2003690"/>
          </a:xfrm>
          <a:prstGeom prst="rect">
            <a:avLst/>
          </a:prstGeom>
        </p:spPr>
        <p:txBody>
          <a:bodyPr lIns="0" tIns="0" rIns="0" bIns="0" rtlCol="0" anchor="t">
            <a:spAutoFit/>
          </a:bodyPr>
          <a:lstStyle/>
          <a:p>
            <a:pPr algn="ctr"/>
            <a:r>
              <a:rPr lang="hr-HR" sz="4800" dirty="0">
                <a:solidFill>
                  <a:srgbClr val="015C60"/>
                </a:solidFill>
                <a:latin typeface="Open Sans Bold Bold"/>
              </a:rPr>
              <a:t>ECI </a:t>
            </a:r>
            <a:r>
              <a:rPr lang="hr-HR" sz="4800" dirty="0" err="1">
                <a:solidFill>
                  <a:srgbClr val="015C60"/>
                </a:solidFill>
                <a:latin typeface="Open Sans Bold Bold"/>
              </a:rPr>
              <a:t>in</a:t>
            </a:r>
            <a:r>
              <a:rPr lang="hr-HR" sz="4800" dirty="0">
                <a:solidFill>
                  <a:srgbClr val="015C60"/>
                </a:solidFill>
                <a:latin typeface="Open Sans Bold Bold"/>
              </a:rPr>
              <a:t> </a:t>
            </a:r>
            <a:r>
              <a:rPr lang="hr-HR" sz="4800" dirty="0" err="1">
                <a:solidFill>
                  <a:srgbClr val="015C60"/>
                </a:solidFill>
                <a:latin typeface="Open Sans Bold Bold"/>
              </a:rPr>
              <a:t>the</a:t>
            </a:r>
            <a:r>
              <a:rPr lang="hr-HR" sz="4800" dirty="0">
                <a:solidFill>
                  <a:srgbClr val="015C60"/>
                </a:solidFill>
                <a:latin typeface="Open Sans Bold Bold"/>
              </a:rPr>
              <a:t> </a:t>
            </a:r>
            <a:r>
              <a:rPr lang="hr-HR" sz="4800" dirty="0" err="1">
                <a:solidFill>
                  <a:srgbClr val="015C60"/>
                </a:solidFill>
                <a:latin typeface="Open Sans Bold Bold"/>
              </a:rPr>
              <a:t>context</a:t>
            </a:r>
            <a:r>
              <a:rPr lang="hr-HR" sz="4800" dirty="0">
                <a:solidFill>
                  <a:srgbClr val="015C60"/>
                </a:solidFill>
                <a:latin typeface="Open Sans Bold Bold"/>
              </a:rPr>
              <a:t> </a:t>
            </a:r>
            <a:r>
              <a:rPr lang="hr-HR" sz="4800" dirty="0" err="1">
                <a:solidFill>
                  <a:srgbClr val="015C60"/>
                </a:solidFill>
                <a:latin typeface="Open Sans Bold Bold"/>
              </a:rPr>
              <a:t>of</a:t>
            </a:r>
            <a:r>
              <a:rPr lang="hr-HR" sz="4800" dirty="0">
                <a:solidFill>
                  <a:srgbClr val="015C60"/>
                </a:solidFill>
                <a:latin typeface="Open Sans Bold Bold"/>
              </a:rPr>
              <a:t> </a:t>
            </a:r>
          </a:p>
          <a:p>
            <a:pPr algn="ctr">
              <a:lnSpc>
                <a:spcPts val="11502"/>
              </a:lnSpc>
            </a:pPr>
            <a:r>
              <a:rPr lang="hr-HR" sz="4800" dirty="0">
                <a:solidFill>
                  <a:srgbClr val="015C60"/>
                </a:solidFill>
                <a:latin typeface="Open Sans Bold Bold"/>
              </a:rPr>
              <a:t>EU </a:t>
            </a:r>
            <a:r>
              <a:rPr lang="hr-HR" sz="4800" dirty="0" err="1">
                <a:solidFill>
                  <a:srgbClr val="015C60"/>
                </a:solidFill>
                <a:latin typeface="Open Sans Bold Bold"/>
              </a:rPr>
              <a:t>policies</a:t>
            </a:r>
            <a:r>
              <a:rPr lang="hr-HR" sz="4800" dirty="0">
                <a:solidFill>
                  <a:srgbClr val="015C60"/>
                </a:solidFill>
                <a:latin typeface="Open Sans Bold Bold"/>
              </a:rPr>
              <a:t> – </a:t>
            </a:r>
            <a:r>
              <a:rPr lang="hr-HR" sz="4800" dirty="0" err="1">
                <a:solidFill>
                  <a:srgbClr val="015C60"/>
                </a:solidFill>
                <a:latin typeface="Open Sans Bold Bold"/>
              </a:rPr>
              <a:t>Case</a:t>
            </a:r>
            <a:r>
              <a:rPr lang="hr-HR" sz="4800" dirty="0">
                <a:solidFill>
                  <a:srgbClr val="015C60"/>
                </a:solidFill>
                <a:latin typeface="Open Sans Bold Bold"/>
              </a:rPr>
              <a:t> </a:t>
            </a:r>
            <a:r>
              <a:rPr lang="hr-HR" sz="4800" dirty="0" err="1">
                <a:solidFill>
                  <a:srgbClr val="015C60"/>
                </a:solidFill>
                <a:latin typeface="Open Sans Bold Bold"/>
              </a:rPr>
              <a:t>Study</a:t>
            </a:r>
            <a:r>
              <a:rPr lang="hr-HR" sz="4800" dirty="0">
                <a:solidFill>
                  <a:srgbClr val="015C60"/>
                </a:solidFill>
                <a:latin typeface="Open Sans Bold Bold"/>
              </a:rPr>
              <a:t> Croatia</a:t>
            </a:r>
            <a:endParaRPr lang="en-US" sz="4800" dirty="0">
              <a:solidFill>
                <a:srgbClr val="015C60"/>
              </a:solidFill>
              <a:latin typeface="Open Sans Bold Bold"/>
            </a:endParaRPr>
          </a:p>
        </p:txBody>
      </p:sp>
      <p:sp>
        <p:nvSpPr>
          <p:cNvPr id="19" name="TextBox 19"/>
          <p:cNvSpPr txBox="1"/>
          <p:nvPr/>
        </p:nvSpPr>
        <p:spPr>
          <a:xfrm>
            <a:off x="642668" y="5109924"/>
            <a:ext cx="10101532" cy="857414"/>
          </a:xfrm>
          <a:prstGeom prst="rect">
            <a:avLst/>
          </a:prstGeom>
        </p:spPr>
        <p:txBody>
          <a:bodyPr wrap="square" lIns="0" tIns="0" rIns="0" bIns="0" rtlCol="0" anchor="t">
            <a:spAutoFit/>
          </a:bodyPr>
          <a:lstStyle/>
          <a:p>
            <a:pPr algn="ctr">
              <a:lnSpc>
                <a:spcPts val="7419"/>
              </a:lnSpc>
            </a:pPr>
            <a:r>
              <a:rPr lang="hr-HR" sz="4400" dirty="0">
                <a:solidFill>
                  <a:srgbClr val="015C60"/>
                </a:solidFill>
                <a:latin typeface="Open Sans"/>
              </a:rPr>
              <a:t>Melita Čusek, Monika Begović </a:t>
            </a:r>
            <a:endParaRPr lang="en-US" sz="5299" dirty="0">
              <a:solidFill>
                <a:srgbClr val="015C60"/>
              </a:solidFill>
              <a:latin typeface="Open Sans"/>
            </a:endParaRPr>
          </a:p>
        </p:txBody>
      </p:sp>
      <p:pic>
        <p:nvPicPr>
          <p:cNvPr id="22" name="Slika 21">
            <a:extLst>
              <a:ext uri="{FF2B5EF4-FFF2-40B4-BE49-F238E27FC236}">
                <a16:creationId xmlns:a16="http://schemas.microsoft.com/office/drawing/2014/main" id="{77BD9337-2E54-07FE-A25C-C5C23AB82108}"/>
              </a:ext>
            </a:extLst>
          </p:cNvPr>
          <p:cNvPicPr>
            <a:picLocks noChangeAspect="1"/>
          </p:cNvPicPr>
          <p:nvPr/>
        </p:nvPicPr>
        <p:blipFill>
          <a:blip r:embed="rId10"/>
          <a:stretch>
            <a:fillRect/>
          </a:stretch>
        </p:blipFill>
        <p:spPr>
          <a:xfrm>
            <a:off x="2477534" y="6330738"/>
            <a:ext cx="6431799" cy="14609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918382" y="524521"/>
            <a:ext cx="14626418" cy="1161087"/>
          </a:xfrm>
          <a:prstGeom prst="rect">
            <a:avLst/>
          </a:prstGeom>
        </p:spPr>
        <p:txBody>
          <a:bodyPr wrap="square" lIns="0" tIns="0" rIns="0" bIns="0" rtlCol="0" anchor="t">
            <a:spAutoFit/>
          </a:bodyPr>
          <a:lstStyle/>
          <a:p>
            <a:pPr>
              <a:lnSpc>
                <a:spcPts val="9817"/>
              </a:lnSpc>
            </a:pPr>
            <a:r>
              <a:rPr lang="hr-HR" sz="6600" dirty="0" err="1">
                <a:solidFill>
                  <a:srgbClr val="015C60"/>
                </a:solidFill>
                <a:latin typeface="Open Sans Extra Bold"/>
              </a:rPr>
              <a:t>Interdepartmental</a:t>
            </a:r>
            <a:r>
              <a:rPr lang="hr-HR" sz="6600" dirty="0">
                <a:solidFill>
                  <a:srgbClr val="015C60"/>
                </a:solidFill>
                <a:latin typeface="Open Sans Extra Bold"/>
              </a:rPr>
              <a:t> </a:t>
            </a:r>
            <a:r>
              <a:rPr lang="hr-HR" sz="6600" dirty="0" err="1">
                <a:solidFill>
                  <a:srgbClr val="015C60"/>
                </a:solidFill>
                <a:latin typeface="Open Sans Extra Bold"/>
              </a:rPr>
              <a:t>cooperation</a:t>
            </a:r>
            <a:endParaRPr lang="en-US" sz="6600" dirty="0">
              <a:solidFill>
                <a:srgbClr val="015C60"/>
              </a:solidFill>
              <a:latin typeface="Open Sans Extra Bold"/>
            </a:endParaRPr>
          </a:p>
        </p:txBody>
      </p:sp>
      <p:sp>
        <p:nvSpPr>
          <p:cNvPr id="11" name="TextBox 11"/>
          <p:cNvSpPr txBox="1"/>
          <p:nvPr/>
        </p:nvSpPr>
        <p:spPr>
          <a:xfrm>
            <a:off x="1811614" y="2315340"/>
            <a:ext cx="14214564" cy="5437258"/>
          </a:xfrm>
          <a:prstGeom prst="rect">
            <a:avLst/>
          </a:prstGeom>
        </p:spPr>
        <p:txBody>
          <a:bodyPr wrap="square" lIns="0" tIns="0" rIns="0" bIns="0" rtlCol="0" anchor="t">
            <a:spAutoFit/>
          </a:bodyPr>
          <a:lstStyle/>
          <a:p>
            <a:pPr algn="just">
              <a:lnSpc>
                <a:spcPct val="107000"/>
              </a:lnSpc>
              <a:spcAft>
                <a:spcPts val="800"/>
              </a:spcAft>
            </a:pPr>
            <a:r>
              <a:rPr lang="hr-HR" sz="3200" b="1" kern="100" dirty="0" err="1">
                <a:latin typeface="Calibri" panose="020F0502020204030204" pitchFamily="34" charset="0"/>
                <a:ea typeface="Calibri" panose="020F0502020204030204" pitchFamily="34" charset="0"/>
                <a:cs typeface="Times New Roman" panose="02020603050405020304" pitchFamily="18" charset="0"/>
              </a:rPr>
              <a:t>Basis</a:t>
            </a:r>
            <a:r>
              <a:rPr lang="hr-HR" sz="3200" b="1" kern="100" dirty="0">
                <a:latin typeface="Calibri" panose="020F0502020204030204" pitchFamily="34" charset="0"/>
                <a:ea typeface="Calibri" panose="020F0502020204030204" pitchFamily="34" charset="0"/>
                <a:cs typeface="Times New Roman" panose="02020603050405020304" pitchFamily="18" charset="0"/>
              </a:rPr>
              <a:t> for Pilot </a:t>
            </a:r>
            <a:r>
              <a:rPr lang="hr-HR" sz="3200" b="1" kern="100" dirty="0" err="1">
                <a:latin typeface="Calibri" panose="020F0502020204030204" pitchFamily="34" charset="0"/>
                <a:ea typeface="Calibri" panose="020F0502020204030204" pitchFamily="34" charset="0"/>
                <a:cs typeface="Times New Roman" panose="02020603050405020304" pitchFamily="18" charset="0"/>
              </a:rPr>
              <a:t>project</a:t>
            </a:r>
            <a:r>
              <a:rPr lang="hr-HR" sz="3200" b="1" kern="100" dirty="0">
                <a:latin typeface="Calibri" panose="020F0502020204030204" pitchFamily="34" charset="0"/>
                <a:ea typeface="Calibri" panose="020F0502020204030204" pitchFamily="34" charset="0"/>
                <a:cs typeface="Times New Roman" panose="02020603050405020304" pitchFamily="18" charset="0"/>
              </a:rPr>
              <a:t>:</a:t>
            </a:r>
            <a:endParaRPr lang="hr-HR"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National plan for the development of social services</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(2021-2027)</a:t>
            </a:r>
          </a:p>
          <a:p>
            <a:pPr algn="just">
              <a:lnSpc>
                <a:spcPct val="107000"/>
              </a:lnSpc>
              <a:spcAft>
                <a:spcPts val="800"/>
              </a:spcAft>
            </a:pPr>
            <a:r>
              <a:rPr lang="hr-HR" sz="3200" kern="100" dirty="0">
                <a:latin typeface="Calibri" panose="020F0502020204030204" pitchFamily="34" charset="0"/>
                <a:ea typeface="Calibri" panose="020F0502020204030204" pitchFamily="34" charset="0"/>
                <a:cs typeface="Times New Roman" panose="02020603050405020304" pitchFamily="18" charset="0"/>
              </a:rPr>
              <a:t>National plan for children </a:t>
            </a:r>
            <a:r>
              <a:rPr lang="hr-HR" sz="3200" kern="100" dirty="0" err="1">
                <a:latin typeface="Calibri" panose="020F0502020204030204" pitchFamily="34" charset="0"/>
                <a:ea typeface="Calibri" panose="020F0502020204030204" pitchFamily="34" charset="0"/>
                <a:cs typeface="Times New Roman" panose="02020603050405020304" pitchFamily="18" charset="0"/>
              </a:rPr>
              <a:t>rights</a:t>
            </a:r>
            <a:r>
              <a:rPr lang="hr-HR" sz="3200" kern="100" dirty="0">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latin typeface="Calibri" panose="020F0502020204030204" pitchFamily="34" charset="0"/>
                <a:ea typeface="Calibri" panose="020F0502020204030204" pitchFamily="34" charset="0"/>
                <a:cs typeface="Times New Roman" panose="02020603050405020304" pitchFamily="18" charset="0"/>
              </a:rPr>
              <a:t>in</a:t>
            </a:r>
            <a:r>
              <a:rPr lang="hr-HR" sz="3200" kern="100" dirty="0">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latin typeface="Calibri" panose="020F0502020204030204" pitchFamily="34" charset="0"/>
                <a:ea typeface="Calibri" panose="020F0502020204030204" pitchFamily="34" charset="0"/>
                <a:cs typeface="Times New Roman" panose="02020603050405020304" pitchFamily="18" charset="0"/>
              </a:rPr>
              <a:t>the</a:t>
            </a:r>
            <a:r>
              <a:rPr lang="hr-HR" sz="3200" kern="100" dirty="0">
                <a:latin typeface="Calibri" panose="020F0502020204030204" pitchFamily="34" charset="0"/>
                <a:ea typeface="Calibri" panose="020F0502020204030204" pitchFamily="34" charset="0"/>
                <a:cs typeface="Times New Roman" panose="02020603050405020304" pitchFamily="18" charset="0"/>
              </a:rPr>
              <a:t> Republic </a:t>
            </a:r>
            <a:r>
              <a:rPr lang="hr-HR" sz="3200" kern="100" dirty="0" err="1">
                <a:latin typeface="Calibri" panose="020F0502020204030204" pitchFamily="34" charset="0"/>
                <a:ea typeface="Calibri" panose="020F0502020204030204" pitchFamily="34" charset="0"/>
                <a:cs typeface="Times New Roman" panose="02020603050405020304" pitchFamily="18" charset="0"/>
              </a:rPr>
              <a:t>of</a:t>
            </a:r>
            <a:r>
              <a:rPr lang="hr-HR" sz="3200" kern="100" dirty="0">
                <a:latin typeface="Calibri" panose="020F0502020204030204" pitchFamily="34" charset="0"/>
                <a:ea typeface="Calibri" panose="020F0502020204030204" pitchFamily="34" charset="0"/>
                <a:cs typeface="Times New Roman" panose="02020603050405020304" pitchFamily="18" charset="0"/>
              </a:rPr>
              <a:t> Croatia (2022-2026)</a:t>
            </a:r>
          </a:p>
          <a:p>
            <a:pPr algn="just">
              <a:lnSpc>
                <a:spcPct val="107000"/>
              </a:lnSpc>
              <a:spcAft>
                <a:spcPts val="800"/>
              </a:spcAft>
            </a:pP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Natio</a:t>
            </a:r>
            <a:r>
              <a:rPr lang="hr-HR" sz="3200" kern="100" dirty="0">
                <a:latin typeface="Calibri" panose="020F0502020204030204" pitchFamily="34" charset="0"/>
                <a:ea typeface="Calibri" panose="020F0502020204030204" pitchFamily="34" charset="0"/>
                <a:cs typeface="Times New Roman" panose="02020603050405020304" pitchFamily="18" charset="0"/>
              </a:rPr>
              <a:t>nal plan for </a:t>
            </a:r>
            <a:r>
              <a:rPr lang="en-US" sz="3200" kern="100" dirty="0">
                <a:latin typeface="Calibri" panose="020F0502020204030204" pitchFamily="34" charset="0"/>
                <a:ea typeface="Calibri" panose="020F0502020204030204" pitchFamily="34" charset="0"/>
                <a:cs typeface="Times New Roman" panose="02020603050405020304" pitchFamily="18" charset="0"/>
              </a:rPr>
              <a:t>the development of social services</a:t>
            </a:r>
            <a:r>
              <a:rPr lang="hr-HR" sz="3200" kern="100" dirty="0">
                <a:latin typeface="Calibri" panose="020F0502020204030204" pitchFamily="34" charset="0"/>
                <a:ea typeface="Calibri" panose="020F0502020204030204" pitchFamily="34" charset="0"/>
                <a:cs typeface="Times New Roman" panose="02020603050405020304" pitchFamily="18" charset="0"/>
              </a:rPr>
              <a:t> (2021-2027)</a:t>
            </a:r>
          </a:p>
          <a:p>
            <a:pPr algn="just">
              <a:lnSpc>
                <a:spcPct val="107000"/>
              </a:lnSpc>
              <a:spcAft>
                <a:spcPts val="800"/>
              </a:spcAft>
            </a:pP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National plan for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equalizing opportunities for people with disabilities</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(2021-2027)</a:t>
            </a:r>
          </a:p>
          <a:p>
            <a:pPr algn="just">
              <a:lnSpc>
                <a:spcPct val="107000"/>
              </a:lnSpc>
              <a:spcAft>
                <a:spcPts val="800"/>
              </a:spcAft>
            </a:pP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Deep</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analysis</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32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3200" b="1" dirty="0">
                <a:effectLst/>
                <a:latin typeface="Calibri" panose="020F0502020204030204" pitchFamily="34" charset="0"/>
                <a:ea typeface="Calibri" panose="020F0502020204030204" pitchFamily="34" charset="0"/>
                <a:cs typeface="Times New Roman" panose="02020603050405020304" pitchFamily="18" charset="0"/>
              </a:rPr>
              <a:t>National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Action</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plan for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the</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implementation</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of</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the</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Recommendation</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of</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the</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Council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of</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the</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EU on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the</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establishment</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of</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the</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European </a:t>
            </a:r>
            <a:r>
              <a:rPr lang="hr-HR" sz="3200" b="1" dirty="0" err="1">
                <a:effectLst/>
                <a:latin typeface="Calibri" panose="020F0502020204030204" pitchFamily="34" charset="0"/>
                <a:ea typeface="Calibri" panose="020F0502020204030204" pitchFamily="34" charset="0"/>
                <a:cs typeface="Times New Roman" panose="02020603050405020304" pitchFamily="18" charset="0"/>
              </a:rPr>
              <a:t>guarantee</a:t>
            </a:r>
            <a:r>
              <a:rPr lang="hr-HR" sz="3200" b="1" dirty="0">
                <a:effectLst/>
                <a:latin typeface="Calibri" panose="020F0502020204030204" pitchFamily="34" charset="0"/>
                <a:ea typeface="Calibri" panose="020F0502020204030204" pitchFamily="34" charset="0"/>
                <a:cs typeface="Times New Roman" panose="02020603050405020304" pitchFamily="18" charset="0"/>
              </a:rPr>
              <a:t> for children</a:t>
            </a:r>
            <a:endParaRPr lang="hr-HR"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60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1789359" y="522065"/>
            <a:ext cx="14626418" cy="1161087"/>
          </a:xfrm>
          <a:prstGeom prst="rect">
            <a:avLst/>
          </a:prstGeom>
        </p:spPr>
        <p:txBody>
          <a:bodyPr wrap="square" lIns="0" tIns="0" rIns="0" bIns="0" rtlCol="0" anchor="t">
            <a:spAutoFit/>
          </a:bodyPr>
          <a:lstStyle/>
          <a:p>
            <a:pPr>
              <a:lnSpc>
                <a:spcPts val="9817"/>
              </a:lnSpc>
            </a:pPr>
            <a:r>
              <a:rPr lang="hr-HR" sz="6600" dirty="0" err="1">
                <a:solidFill>
                  <a:srgbClr val="015C60"/>
                </a:solidFill>
                <a:latin typeface="Open Sans Extra Bold"/>
              </a:rPr>
              <a:t>Sustainability</a:t>
            </a:r>
            <a:endParaRPr lang="en-US" sz="6600" dirty="0">
              <a:solidFill>
                <a:srgbClr val="015C60"/>
              </a:solidFill>
              <a:latin typeface="Open Sans Extra Bold"/>
            </a:endParaRPr>
          </a:p>
        </p:txBody>
      </p:sp>
      <p:sp>
        <p:nvSpPr>
          <p:cNvPr id="11" name="TextBox 11"/>
          <p:cNvSpPr txBox="1"/>
          <p:nvPr/>
        </p:nvSpPr>
        <p:spPr>
          <a:xfrm>
            <a:off x="1811614" y="2315340"/>
            <a:ext cx="14214564" cy="4924297"/>
          </a:xfrm>
          <a:prstGeom prst="rect">
            <a:avLst/>
          </a:prstGeom>
        </p:spPr>
        <p:txBody>
          <a:bodyPr wrap="square" lIns="0" tIns="0" rIns="0" bIns="0" rtlCol="0" anchor="t">
            <a:spAutoFit/>
          </a:bodyPr>
          <a:lstStyle/>
          <a:p>
            <a:pPr marL="457200" indent="-457200" algn="just">
              <a:lnSpc>
                <a:spcPct val="107000"/>
              </a:lnSpc>
              <a:spcAft>
                <a:spcPts val="800"/>
              </a:spcAft>
              <a:buFont typeface="Arial" panose="020B0604020202020204" pitchFamily="34" charset="0"/>
              <a:buChar char="•"/>
            </a:pPr>
            <a:r>
              <a:rPr lang="en-US" sz="3200" kern="100" dirty="0">
                <a:latin typeface="Calibri" panose="020F0502020204030204" pitchFamily="34" charset="0"/>
                <a:ea typeface="Calibri" panose="020F0502020204030204" pitchFamily="34" charset="0"/>
                <a:cs typeface="Times New Roman" panose="02020603050405020304" pitchFamily="18" charset="0"/>
              </a:rPr>
              <a:t>As part of the cooperation agreement, it is foreseen that </a:t>
            </a:r>
            <a:r>
              <a:rPr lang="en-US" sz="3200" b="1" kern="100" dirty="0">
                <a:latin typeface="Calibri" panose="020F0502020204030204" pitchFamily="34" charset="0"/>
                <a:ea typeface="Calibri" panose="020F0502020204030204" pitchFamily="34" charset="0"/>
                <a:cs typeface="Times New Roman" panose="02020603050405020304" pitchFamily="18" charset="0"/>
              </a:rPr>
              <a:t>local self-government units </a:t>
            </a:r>
            <a:r>
              <a:rPr lang="en-US" sz="3200" kern="100" dirty="0">
                <a:latin typeface="Calibri" panose="020F0502020204030204" pitchFamily="34" charset="0"/>
                <a:ea typeface="Calibri" panose="020F0502020204030204" pitchFamily="34" charset="0"/>
                <a:cs typeface="Times New Roman" panose="02020603050405020304" pitchFamily="18" charset="0"/>
              </a:rPr>
              <a:t>participate in the process of establishing resource centers by providing building land for construction and costs related to providing infrastructure.</a:t>
            </a:r>
            <a:endParaRPr lang="hr-HR" sz="3200" kern="1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endParaRPr lang="hr-HR" sz="3200" kern="1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n-US" sz="3200" kern="100" dirty="0">
                <a:latin typeface="Calibri" panose="020F0502020204030204" pitchFamily="34" charset="0"/>
                <a:ea typeface="Calibri" panose="020F0502020204030204" pitchFamily="34" charset="0"/>
                <a:cs typeface="Times New Roman" panose="02020603050405020304" pitchFamily="18" charset="0"/>
              </a:rPr>
              <a:t>In resource centers/</a:t>
            </a:r>
            <a:r>
              <a:rPr lang="hr-HR" sz="3200" kern="100" dirty="0">
                <a:latin typeface="Calibri" panose="020F0502020204030204" pitchFamily="34" charset="0"/>
                <a:ea typeface="Calibri" panose="020F0502020204030204" pitchFamily="34" charset="0"/>
                <a:cs typeface="Times New Roman" panose="02020603050405020304" pitchFamily="18" charset="0"/>
              </a:rPr>
              <a:t>c</a:t>
            </a:r>
            <a:r>
              <a:rPr lang="en-US" sz="3200" kern="100" dirty="0">
                <a:latin typeface="Calibri" panose="020F0502020204030204" pitchFamily="34" charset="0"/>
                <a:ea typeface="Calibri" panose="020F0502020204030204" pitchFamily="34" charset="0"/>
                <a:cs typeface="Times New Roman" panose="02020603050405020304" pitchFamily="18" charset="0"/>
              </a:rPr>
              <a:t>enters for the provision of services in the community, it is necessary to ensure the provision of services and carry out services and activities intended exclusively for children and families at risk through support programs, parenting, informal activities of preschool education, half-day stay services, psychosocial support, etc. - 10 years</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236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1789359" y="522065"/>
            <a:ext cx="14626418" cy="1161087"/>
          </a:xfrm>
          <a:prstGeom prst="rect">
            <a:avLst/>
          </a:prstGeom>
        </p:spPr>
        <p:txBody>
          <a:bodyPr wrap="square" lIns="0" tIns="0" rIns="0" bIns="0" rtlCol="0" anchor="t">
            <a:spAutoFit/>
          </a:bodyPr>
          <a:lstStyle/>
          <a:p>
            <a:pPr>
              <a:lnSpc>
                <a:spcPts val="9817"/>
              </a:lnSpc>
            </a:pPr>
            <a:r>
              <a:rPr lang="hr-HR" sz="6600" dirty="0" err="1">
                <a:solidFill>
                  <a:srgbClr val="015C60"/>
                </a:solidFill>
                <a:latin typeface="Open Sans Extra Bold"/>
              </a:rPr>
              <a:t>Benefits</a:t>
            </a:r>
            <a:endParaRPr lang="en-US" sz="6600" dirty="0">
              <a:solidFill>
                <a:srgbClr val="015C60"/>
              </a:solidFill>
              <a:latin typeface="Open Sans Extra Bold"/>
            </a:endParaRPr>
          </a:p>
        </p:txBody>
      </p:sp>
      <p:sp>
        <p:nvSpPr>
          <p:cNvPr id="11" name="TextBox 11"/>
          <p:cNvSpPr txBox="1"/>
          <p:nvPr/>
        </p:nvSpPr>
        <p:spPr>
          <a:xfrm>
            <a:off x="1811614" y="2315340"/>
            <a:ext cx="14214564" cy="4924297"/>
          </a:xfrm>
          <a:prstGeom prst="rect">
            <a:avLst/>
          </a:prstGeom>
        </p:spPr>
        <p:txBody>
          <a:bodyPr wrap="square" lIns="0" tIns="0" rIns="0" bIns="0" rtlCol="0" anchor="t">
            <a:spAutoFit/>
          </a:bodyPr>
          <a:lstStyle/>
          <a:p>
            <a:pPr marL="457200" indent="-457200" algn="just">
              <a:lnSpc>
                <a:spcPct val="107000"/>
              </a:lnSpc>
              <a:spcAft>
                <a:spcPts val="800"/>
              </a:spcAft>
              <a:buFont typeface="Arial" panose="020B0604020202020204" pitchFamily="34" charset="0"/>
              <a:buChar char="•"/>
            </a:pPr>
            <a:r>
              <a:rPr lang="en-US" sz="3200" kern="100" dirty="0">
                <a:latin typeface="Calibri" panose="020F0502020204030204" pitchFamily="34" charset="0"/>
                <a:ea typeface="Calibri" panose="020F0502020204030204" pitchFamily="34" charset="0"/>
                <a:cs typeface="Times New Roman" panose="02020603050405020304" pitchFamily="18" charset="0"/>
              </a:rPr>
              <a:t>Prevention of violence, abuse, neglect, exploitation and exclusion of children</a:t>
            </a:r>
            <a:endParaRPr lang="hr-HR" sz="3200" kern="1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hr-HR" sz="3200" kern="100" dirty="0">
                <a:latin typeface="Calibri" panose="020F0502020204030204" pitchFamily="34" charset="0"/>
                <a:ea typeface="Calibri" panose="020F0502020204030204" pitchFamily="34" charset="0"/>
                <a:cs typeface="Times New Roman" panose="02020603050405020304" pitchFamily="18" charset="0"/>
              </a:rPr>
              <a:t>D</a:t>
            </a:r>
            <a:r>
              <a:rPr lang="en-US" sz="3200" kern="100" dirty="0" err="1">
                <a:latin typeface="Calibri" panose="020F0502020204030204" pitchFamily="34" charset="0"/>
                <a:ea typeface="Calibri" panose="020F0502020204030204" pitchFamily="34" charset="0"/>
                <a:cs typeface="Times New Roman" panose="02020603050405020304" pitchFamily="18" charset="0"/>
              </a:rPr>
              <a:t>evelopment</a:t>
            </a:r>
            <a:r>
              <a:rPr lang="en-US" sz="3200" kern="100" dirty="0">
                <a:latin typeface="Calibri" panose="020F0502020204030204" pitchFamily="34" charset="0"/>
                <a:ea typeface="Calibri" panose="020F0502020204030204" pitchFamily="34" charset="0"/>
                <a:cs typeface="Times New Roman" panose="02020603050405020304" pitchFamily="18" charset="0"/>
              </a:rPr>
              <a:t> and provision of services and measures to prevent violence, abuse and neglect and social exclusion of children, separation from the family and institutionalization are primarily the responsibilities of departmental bodies</a:t>
            </a:r>
            <a:endParaRPr lang="hr-HR" sz="3200" kern="1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hr-HR" sz="3200" kern="100" dirty="0">
                <a:latin typeface="Calibri" panose="020F0502020204030204" pitchFamily="34" charset="0"/>
                <a:ea typeface="Calibri" panose="020F0502020204030204" pitchFamily="34" charset="0"/>
                <a:cs typeface="Times New Roman" panose="02020603050405020304" pitchFamily="18" charset="0"/>
              </a:rPr>
              <a:t>National </a:t>
            </a:r>
            <a:r>
              <a:rPr lang="hr-HR" sz="3200" kern="100" dirty="0" err="1">
                <a:latin typeface="Calibri" panose="020F0502020204030204" pitchFamily="34" charset="0"/>
                <a:ea typeface="Calibri" panose="020F0502020204030204" pitchFamily="34" charset="0"/>
                <a:cs typeface="Times New Roman" panose="02020603050405020304" pitchFamily="18" charset="0"/>
              </a:rPr>
              <a:t>Action</a:t>
            </a:r>
            <a:r>
              <a:rPr lang="hr-HR" sz="3200" kern="100" dirty="0">
                <a:latin typeface="Calibri" panose="020F0502020204030204" pitchFamily="34" charset="0"/>
                <a:ea typeface="Calibri" panose="020F0502020204030204" pitchFamily="34" charset="0"/>
                <a:cs typeface="Times New Roman" panose="02020603050405020304" pitchFamily="18" charset="0"/>
              </a:rPr>
              <a:t> Plan</a:t>
            </a:r>
            <a:r>
              <a:rPr lang="en-US" sz="3200" kern="100" dirty="0">
                <a:latin typeface="Calibri" panose="020F0502020204030204" pitchFamily="34" charset="0"/>
                <a:ea typeface="Calibri" panose="020F0502020204030204" pitchFamily="34" charset="0"/>
                <a:cs typeface="Times New Roman" panose="02020603050405020304" pitchFamily="18" charset="0"/>
              </a:rPr>
              <a:t> Child Guarantee</a:t>
            </a:r>
            <a:r>
              <a:rPr lang="hr-HR" sz="3200" kern="100" dirty="0">
                <a:latin typeface="Calibri" panose="020F0502020204030204" pitchFamily="34" charset="0"/>
                <a:ea typeface="Calibri" panose="020F0502020204030204" pitchFamily="34" charset="0"/>
                <a:cs typeface="Times New Roman" panose="02020603050405020304" pitchFamily="18" charset="0"/>
              </a:rPr>
              <a:t>:</a:t>
            </a:r>
            <a:r>
              <a:rPr lang="en-US" sz="3200" kern="100" dirty="0">
                <a:latin typeface="Calibri" panose="020F0502020204030204" pitchFamily="34" charset="0"/>
                <a:ea typeface="Calibri" panose="020F0502020204030204" pitchFamily="34" charset="0"/>
                <a:cs typeface="Times New Roman" panose="02020603050405020304" pitchFamily="18" charset="0"/>
              </a:rPr>
              <a:t> measures and activities </a:t>
            </a:r>
            <a:r>
              <a:rPr lang="hr-HR" sz="3200" kern="100" dirty="0">
                <a:latin typeface="Calibri" panose="020F0502020204030204" pitchFamily="34" charset="0"/>
                <a:ea typeface="Calibri" panose="020F0502020204030204" pitchFamily="34" charset="0"/>
                <a:cs typeface="Times New Roman" panose="02020603050405020304" pitchFamily="18" charset="0"/>
              </a:rPr>
              <a:t>are </a:t>
            </a:r>
            <a:r>
              <a:rPr lang="en-US" sz="3200" kern="100" dirty="0">
                <a:latin typeface="Calibri" panose="020F0502020204030204" pitchFamily="34" charset="0"/>
                <a:ea typeface="Calibri" panose="020F0502020204030204" pitchFamily="34" charset="0"/>
                <a:cs typeface="Times New Roman" panose="02020603050405020304" pitchFamily="18" charset="0"/>
              </a:rPr>
              <a:t>related to ensuring a comprehensive and integrated system of social services</a:t>
            </a:r>
            <a:r>
              <a:rPr lang="hr-HR"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kern="100" dirty="0">
                <a:latin typeface="Calibri" panose="020F0502020204030204" pitchFamily="34" charset="0"/>
                <a:ea typeface="Calibri" panose="020F0502020204030204" pitchFamily="34" charset="0"/>
                <a:cs typeface="Times New Roman" panose="02020603050405020304" pitchFamily="18" charset="0"/>
              </a:rPr>
              <a:t>(universal, selective and initiation) in the community in accordance with the needs of children in unfavorable living conditions and their families, as a priority in areas with insufficient social services</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040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datuma 3">
            <a:extLst>
              <a:ext uri="{FF2B5EF4-FFF2-40B4-BE49-F238E27FC236}">
                <a16:creationId xmlns:a16="http://schemas.microsoft.com/office/drawing/2014/main" id="{8CD8FA14-213A-44CD-8B8E-2FCA43568EB3}"/>
              </a:ext>
            </a:extLst>
          </p:cNvPr>
          <p:cNvSpPr>
            <a:spLocks noGrp="1"/>
          </p:cNvSpPr>
          <p:nvPr>
            <p:ph type="dt" sz="half" idx="10"/>
          </p:nvPr>
        </p:nvSpPr>
        <p:spPr>
          <a:xfrm>
            <a:off x="14067103" y="9617429"/>
            <a:ext cx="1367909" cy="547688"/>
          </a:xfrm>
        </p:spPr>
        <p:txBody>
          <a:bodyPr vert="horz" lIns="137160" tIns="68580" rIns="137160" bIns="68580" rtlCol="0" anchor="ctr">
            <a:normAutofit/>
          </a:bodyPr>
          <a:lstStyle/>
          <a:p>
            <a:pPr>
              <a:spcAft>
                <a:spcPts val="900"/>
              </a:spcAft>
            </a:pPr>
            <a:fld id="{6F9314C8-ED56-4756-B0CD-6D712BE27B48}" type="datetime1">
              <a:rPr lang="en-US">
                <a:solidFill>
                  <a:srgbClr val="FFFFFF"/>
                </a:solidFill>
              </a:rPr>
              <a:pPr>
                <a:spcAft>
                  <a:spcPts val="900"/>
                </a:spcAft>
              </a:pPr>
              <a:t>6/6/2023</a:t>
            </a:fld>
            <a:endParaRPr lang="en-US">
              <a:solidFill>
                <a:srgbClr val="FFFFFF"/>
              </a:solidFill>
            </a:endParaRPr>
          </a:p>
        </p:txBody>
      </p:sp>
      <p:pic>
        <p:nvPicPr>
          <p:cNvPr id="3" name="Picture 2" descr="Graphical user interface, text, application&#10;&#10;Description automatically generated with medium confidence">
            <a:extLst>
              <a:ext uri="{FF2B5EF4-FFF2-40B4-BE49-F238E27FC236}">
                <a16:creationId xmlns:a16="http://schemas.microsoft.com/office/drawing/2014/main" id="{2EE09874-A5AB-4181-878B-A0E70F02B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99" y="0"/>
            <a:ext cx="14539403" cy="10287000"/>
          </a:xfrm>
          <a:prstGeom prst="rect">
            <a:avLst/>
          </a:prstGeom>
        </p:spPr>
      </p:pic>
    </p:spTree>
    <p:extLst>
      <p:ext uri="{BB962C8B-B14F-4D97-AF65-F5344CB8AC3E}">
        <p14:creationId xmlns:p14="http://schemas.microsoft.com/office/powerpoint/2010/main" val="17182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9C65AC-666B-4FD4-BF2B-601744C1397B}"/>
              </a:ext>
            </a:extLst>
          </p:cNvPr>
          <p:cNvSpPr/>
          <p:nvPr/>
        </p:nvSpPr>
        <p:spPr>
          <a:xfrm>
            <a:off x="0" y="0"/>
            <a:ext cx="6053958" cy="10287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 name="Naslov 1">
            <a:extLst>
              <a:ext uri="{FF2B5EF4-FFF2-40B4-BE49-F238E27FC236}">
                <a16:creationId xmlns:a16="http://schemas.microsoft.com/office/drawing/2014/main" id="{7B65EDEA-FF11-4C64-A543-01EA9B465316}"/>
              </a:ext>
            </a:extLst>
          </p:cNvPr>
          <p:cNvSpPr>
            <a:spLocks noGrp="1"/>
          </p:cNvSpPr>
          <p:nvPr>
            <p:ph type="title"/>
          </p:nvPr>
        </p:nvSpPr>
        <p:spPr>
          <a:xfrm>
            <a:off x="745900" y="3125288"/>
            <a:ext cx="4562157" cy="4036424"/>
          </a:xfrm>
        </p:spPr>
        <p:txBody>
          <a:bodyPr anchor="t">
            <a:normAutofit fontScale="90000"/>
          </a:bodyPr>
          <a:lstStyle/>
          <a:p>
            <a:r>
              <a:rPr lang="hr-HR" sz="7200" b="1" dirty="0" err="1">
                <a:solidFill>
                  <a:schemeClr val="bg1"/>
                </a:solidFill>
              </a:rPr>
              <a:t>What</a:t>
            </a:r>
            <a:r>
              <a:rPr lang="hr-HR" sz="7200" b="1" dirty="0">
                <a:solidFill>
                  <a:schemeClr val="bg1"/>
                </a:solidFill>
              </a:rPr>
              <a:t> </a:t>
            </a:r>
            <a:r>
              <a:rPr lang="hr-HR" sz="7200" b="1" dirty="0" err="1">
                <a:solidFill>
                  <a:schemeClr val="bg1"/>
                </a:solidFill>
              </a:rPr>
              <a:t>needs</a:t>
            </a:r>
            <a:r>
              <a:rPr lang="hr-HR" sz="7200" b="1" dirty="0">
                <a:solidFill>
                  <a:schemeClr val="bg1"/>
                </a:solidFill>
              </a:rPr>
              <a:t> to </a:t>
            </a:r>
            <a:r>
              <a:rPr lang="hr-HR" sz="7200" b="1" dirty="0" err="1">
                <a:solidFill>
                  <a:schemeClr val="bg1"/>
                </a:solidFill>
              </a:rPr>
              <a:t>be</a:t>
            </a:r>
            <a:r>
              <a:rPr lang="hr-HR" sz="7200" b="1" dirty="0">
                <a:solidFill>
                  <a:schemeClr val="bg1"/>
                </a:solidFill>
              </a:rPr>
              <a:t> </a:t>
            </a:r>
            <a:r>
              <a:rPr lang="hr-HR" sz="7200" b="1" dirty="0" err="1">
                <a:solidFill>
                  <a:schemeClr val="bg1"/>
                </a:solidFill>
              </a:rPr>
              <a:t>ensured</a:t>
            </a:r>
            <a:r>
              <a:rPr lang="hr-HR" sz="7200" b="1" dirty="0">
                <a:solidFill>
                  <a:schemeClr val="bg1"/>
                </a:solidFill>
              </a:rPr>
              <a:t>?</a:t>
            </a:r>
          </a:p>
        </p:txBody>
      </p:sp>
      <p:sp>
        <p:nvSpPr>
          <p:cNvPr id="3" name="Rezervirano mjesto sadržaja 2">
            <a:extLst>
              <a:ext uri="{FF2B5EF4-FFF2-40B4-BE49-F238E27FC236}">
                <a16:creationId xmlns:a16="http://schemas.microsoft.com/office/drawing/2014/main" id="{C7982B84-1662-48D2-AA07-C97FA46CEA25}"/>
              </a:ext>
            </a:extLst>
          </p:cNvPr>
          <p:cNvSpPr>
            <a:spLocks noGrp="1"/>
          </p:cNvSpPr>
          <p:nvPr>
            <p:ph idx="1"/>
          </p:nvPr>
        </p:nvSpPr>
        <p:spPr>
          <a:xfrm>
            <a:off x="6473917" y="2081350"/>
            <a:ext cx="10430871" cy="6984273"/>
          </a:xfrm>
        </p:spPr>
        <p:txBody>
          <a:bodyPr anchor="t">
            <a:normAutofit/>
          </a:bodyPr>
          <a:lstStyle/>
          <a:p>
            <a:r>
              <a:rPr lang="en-US" sz="3300" dirty="0"/>
              <a:t>Residence service</a:t>
            </a:r>
            <a:endParaRPr lang="hr-HR" sz="3300" dirty="0"/>
          </a:p>
          <a:p>
            <a:r>
              <a:rPr lang="en-US" sz="3300" dirty="0"/>
              <a:t>Organized housing service - housing units each with a capacity of 8 users</a:t>
            </a:r>
            <a:endParaRPr lang="hr-HR" sz="3300" dirty="0"/>
          </a:p>
          <a:p>
            <a:r>
              <a:rPr lang="en-US" sz="3300" dirty="0"/>
              <a:t>Psychosocial support service - professional workers + family associates</a:t>
            </a:r>
            <a:endParaRPr lang="hr-HR" sz="3300" dirty="0"/>
          </a:p>
          <a:p>
            <a:r>
              <a:rPr lang="hr-HR" sz="3300" dirty="0" err="1"/>
              <a:t>Expert</a:t>
            </a:r>
            <a:r>
              <a:rPr lang="en-US" sz="3300" dirty="0"/>
              <a:t>s </a:t>
            </a:r>
            <a:r>
              <a:rPr lang="hr-HR" sz="3300" dirty="0" err="1"/>
              <a:t>who</a:t>
            </a:r>
            <a:r>
              <a:rPr lang="hr-HR" sz="3300" dirty="0"/>
              <a:t> </a:t>
            </a:r>
            <a:r>
              <a:rPr lang="hr-HR" sz="3300" dirty="0" err="1"/>
              <a:t>implement</a:t>
            </a:r>
            <a:r>
              <a:rPr lang="hr-HR" sz="3300" dirty="0"/>
              <a:t> </a:t>
            </a:r>
            <a:r>
              <a:rPr lang="en-US" sz="3300" dirty="0"/>
              <a:t>measures of intensive professional assistance and supervision</a:t>
            </a:r>
            <a:endParaRPr lang="hr-HR" sz="3300" dirty="0"/>
          </a:p>
          <a:p>
            <a:r>
              <a:rPr lang="en-US" sz="3300" dirty="0"/>
              <a:t>Early development support and early intervention</a:t>
            </a:r>
            <a:endParaRPr lang="hr-HR" sz="3300" dirty="0"/>
          </a:p>
          <a:p>
            <a:r>
              <a:rPr lang="en-US" sz="3300" dirty="0"/>
              <a:t>Continuous work of interdepartmental teams</a:t>
            </a:r>
            <a:endParaRPr lang="hr-HR" sz="3300" dirty="0"/>
          </a:p>
          <a:p>
            <a:r>
              <a:rPr lang="en-US" sz="3300" dirty="0"/>
              <a:t>Provision of other interdepartmental services</a:t>
            </a:r>
            <a:endParaRPr lang="hr-HR" sz="3300" dirty="0"/>
          </a:p>
        </p:txBody>
      </p:sp>
      <p:sp>
        <p:nvSpPr>
          <p:cNvPr id="4" name="Rezervirano mjesto datuma 3">
            <a:extLst>
              <a:ext uri="{FF2B5EF4-FFF2-40B4-BE49-F238E27FC236}">
                <a16:creationId xmlns:a16="http://schemas.microsoft.com/office/drawing/2014/main" id="{06563BC5-843B-4601-97F8-9ECE98337F5C}"/>
              </a:ext>
            </a:extLst>
          </p:cNvPr>
          <p:cNvSpPr>
            <a:spLocks noGrp="1"/>
          </p:cNvSpPr>
          <p:nvPr>
            <p:ph type="dt" sz="half" idx="10"/>
          </p:nvPr>
        </p:nvSpPr>
        <p:spPr>
          <a:xfrm>
            <a:off x="1257300" y="9738361"/>
            <a:ext cx="4114800" cy="547688"/>
          </a:xfrm>
        </p:spPr>
        <p:txBody>
          <a:bodyPr>
            <a:normAutofit/>
          </a:bodyPr>
          <a:lstStyle/>
          <a:p>
            <a:pPr>
              <a:spcAft>
                <a:spcPts val="900"/>
              </a:spcAft>
            </a:pPr>
            <a:fld id="{6F9314C8-ED56-4756-B0CD-6D712BE27B48}" type="datetime1">
              <a:rPr lang="sr-Latn-RS" smtClean="0"/>
              <a:pPr>
                <a:spcAft>
                  <a:spcPts val="900"/>
                </a:spcAft>
              </a:pPr>
              <a:t>6.6.2023.</a:t>
            </a:fld>
            <a:endParaRPr lang="en-US"/>
          </a:p>
        </p:txBody>
      </p:sp>
    </p:spTree>
    <p:extLst>
      <p:ext uri="{BB962C8B-B14F-4D97-AF65-F5344CB8AC3E}">
        <p14:creationId xmlns:p14="http://schemas.microsoft.com/office/powerpoint/2010/main" val="50889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1632234" y="1577918"/>
            <a:ext cx="14626418" cy="6148350"/>
          </a:xfrm>
          <a:prstGeom prst="rect">
            <a:avLst/>
          </a:prstGeom>
        </p:spPr>
        <p:txBody>
          <a:bodyPr wrap="square" lIns="0" tIns="0" rIns="0" bIns="0" rtlCol="0" anchor="t">
            <a:spAutoFit/>
          </a:bodyPr>
          <a:lstStyle/>
          <a:p>
            <a:pPr algn="ctr">
              <a:lnSpc>
                <a:spcPts val="9817"/>
              </a:lnSpc>
            </a:pPr>
            <a:r>
              <a:rPr lang="hr-HR" sz="5400" dirty="0">
                <a:solidFill>
                  <a:srgbClr val="015C60"/>
                </a:solidFill>
                <a:latin typeface="Open Sans Extra Bold"/>
              </a:rPr>
              <a:t>Croatian National </a:t>
            </a:r>
            <a:r>
              <a:rPr lang="hr-HR" sz="5400" dirty="0" err="1">
                <a:solidFill>
                  <a:srgbClr val="015C60"/>
                </a:solidFill>
                <a:latin typeface="Open Sans Extra Bold"/>
              </a:rPr>
              <a:t>Action</a:t>
            </a:r>
            <a:r>
              <a:rPr lang="hr-HR" sz="5400" dirty="0">
                <a:solidFill>
                  <a:srgbClr val="015C60"/>
                </a:solidFill>
                <a:latin typeface="Open Sans Extra Bold"/>
              </a:rPr>
              <a:t> Plan for </a:t>
            </a:r>
            <a:r>
              <a:rPr lang="hr-HR" sz="5400" dirty="0" err="1">
                <a:solidFill>
                  <a:srgbClr val="015C60"/>
                </a:solidFill>
                <a:latin typeface="Open Sans Extra Bold"/>
              </a:rPr>
              <a:t>the</a:t>
            </a:r>
            <a:r>
              <a:rPr lang="hr-HR" sz="5400" dirty="0">
                <a:solidFill>
                  <a:srgbClr val="015C60"/>
                </a:solidFill>
                <a:latin typeface="Open Sans Extra Bold"/>
              </a:rPr>
              <a:t> </a:t>
            </a:r>
            <a:r>
              <a:rPr lang="hr-HR" sz="5400" dirty="0" err="1">
                <a:solidFill>
                  <a:srgbClr val="015C60"/>
                </a:solidFill>
                <a:latin typeface="Open Sans Extra Bold"/>
              </a:rPr>
              <a:t>Implementation</a:t>
            </a:r>
            <a:r>
              <a:rPr lang="hr-HR" sz="5400" dirty="0">
                <a:solidFill>
                  <a:srgbClr val="015C60"/>
                </a:solidFill>
                <a:latin typeface="Open Sans Extra Bold"/>
              </a:rPr>
              <a:t> </a:t>
            </a:r>
            <a:r>
              <a:rPr lang="hr-HR" sz="5400" dirty="0" err="1">
                <a:solidFill>
                  <a:srgbClr val="015C60"/>
                </a:solidFill>
                <a:latin typeface="Open Sans Extra Bold"/>
              </a:rPr>
              <a:t>of</a:t>
            </a:r>
            <a:r>
              <a:rPr lang="hr-HR" sz="5400" dirty="0">
                <a:solidFill>
                  <a:srgbClr val="015C60"/>
                </a:solidFill>
                <a:latin typeface="Open Sans Extra Bold"/>
              </a:rPr>
              <a:t> </a:t>
            </a:r>
            <a:r>
              <a:rPr lang="hr-HR" sz="5400" dirty="0" err="1">
                <a:solidFill>
                  <a:srgbClr val="015C60"/>
                </a:solidFill>
                <a:latin typeface="Open Sans Extra Bold"/>
              </a:rPr>
              <a:t>the</a:t>
            </a:r>
            <a:r>
              <a:rPr lang="hr-HR" sz="5400" dirty="0">
                <a:solidFill>
                  <a:srgbClr val="015C60"/>
                </a:solidFill>
                <a:latin typeface="Open Sans Extra Bold"/>
              </a:rPr>
              <a:t> </a:t>
            </a:r>
            <a:r>
              <a:rPr lang="hr-HR" sz="5400" dirty="0" err="1">
                <a:solidFill>
                  <a:srgbClr val="015C60"/>
                </a:solidFill>
                <a:latin typeface="Open Sans Extra Bold"/>
              </a:rPr>
              <a:t>Recommendation</a:t>
            </a:r>
            <a:r>
              <a:rPr lang="hr-HR" sz="5400" dirty="0">
                <a:solidFill>
                  <a:srgbClr val="015C60"/>
                </a:solidFill>
                <a:latin typeface="Open Sans Extra Bold"/>
              </a:rPr>
              <a:t> </a:t>
            </a:r>
            <a:r>
              <a:rPr lang="hr-HR" sz="5400" dirty="0" err="1">
                <a:solidFill>
                  <a:srgbClr val="015C60"/>
                </a:solidFill>
                <a:latin typeface="Open Sans Extra Bold"/>
              </a:rPr>
              <a:t>of</a:t>
            </a:r>
            <a:r>
              <a:rPr lang="hr-HR" sz="5400" dirty="0">
                <a:solidFill>
                  <a:srgbClr val="015C60"/>
                </a:solidFill>
                <a:latin typeface="Open Sans Extra Bold"/>
              </a:rPr>
              <a:t> </a:t>
            </a:r>
            <a:r>
              <a:rPr lang="hr-HR" sz="5400" dirty="0" err="1">
                <a:solidFill>
                  <a:srgbClr val="015C60"/>
                </a:solidFill>
                <a:latin typeface="Open Sans Extra Bold"/>
              </a:rPr>
              <a:t>the</a:t>
            </a:r>
            <a:r>
              <a:rPr lang="hr-HR" sz="5400" dirty="0">
                <a:solidFill>
                  <a:srgbClr val="015C60"/>
                </a:solidFill>
                <a:latin typeface="Open Sans Extra Bold"/>
              </a:rPr>
              <a:t> Council </a:t>
            </a:r>
            <a:r>
              <a:rPr lang="hr-HR" sz="5400" dirty="0" err="1">
                <a:solidFill>
                  <a:srgbClr val="015C60"/>
                </a:solidFill>
                <a:latin typeface="Open Sans Extra Bold"/>
              </a:rPr>
              <a:t>of</a:t>
            </a:r>
            <a:r>
              <a:rPr lang="hr-HR" sz="5400" dirty="0">
                <a:solidFill>
                  <a:srgbClr val="015C60"/>
                </a:solidFill>
                <a:latin typeface="Open Sans Extra Bold"/>
              </a:rPr>
              <a:t> </a:t>
            </a:r>
            <a:r>
              <a:rPr lang="hr-HR" sz="5400" dirty="0" err="1">
                <a:solidFill>
                  <a:srgbClr val="015C60"/>
                </a:solidFill>
                <a:latin typeface="Open Sans Extra Bold"/>
              </a:rPr>
              <a:t>the</a:t>
            </a:r>
            <a:r>
              <a:rPr lang="hr-HR" sz="5400" dirty="0">
                <a:solidFill>
                  <a:srgbClr val="015C60"/>
                </a:solidFill>
                <a:latin typeface="Open Sans Extra Bold"/>
              </a:rPr>
              <a:t> </a:t>
            </a:r>
            <a:r>
              <a:rPr lang="hr-HR" sz="5400" dirty="0" err="1">
                <a:solidFill>
                  <a:srgbClr val="015C60"/>
                </a:solidFill>
                <a:latin typeface="Open Sans Extra Bold"/>
              </a:rPr>
              <a:t>Euon</a:t>
            </a:r>
            <a:r>
              <a:rPr lang="hr-HR" sz="5400" dirty="0">
                <a:solidFill>
                  <a:srgbClr val="015C60"/>
                </a:solidFill>
                <a:latin typeface="Open Sans Extra Bold"/>
              </a:rPr>
              <a:t> </a:t>
            </a:r>
            <a:r>
              <a:rPr lang="hr-HR" sz="5400" dirty="0" err="1">
                <a:solidFill>
                  <a:srgbClr val="015C60"/>
                </a:solidFill>
                <a:latin typeface="Open Sans Extra Bold"/>
              </a:rPr>
              <a:t>the</a:t>
            </a:r>
            <a:r>
              <a:rPr lang="hr-HR" sz="5400" dirty="0">
                <a:solidFill>
                  <a:srgbClr val="015C60"/>
                </a:solidFill>
                <a:latin typeface="Open Sans Extra Bold"/>
              </a:rPr>
              <a:t> </a:t>
            </a:r>
            <a:r>
              <a:rPr lang="hr-HR" sz="5400" dirty="0" err="1">
                <a:solidFill>
                  <a:srgbClr val="015C60"/>
                </a:solidFill>
                <a:latin typeface="Open Sans Extra Bold"/>
              </a:rPr>
              <a:t>Establishment</a:t>
            </a:r>
            <a:r>
              <a:rPr lang="hr-HR" sz="5400" dirty="0">
                <a:solidFill>
                  <a:srgbClr val="015C60"/>
                </a:solidFill>
                <a:latin typeface="Open Sans Extra Bold"/>
              </a:rPr>
              <a:t> </a:t>
            </a:r>
            <a:r>
              <a:rPr lang="hr-HR" sz="5400" dirty="0" err="1">
                <a:solidFill>
                  <a:srgbClr val="015C60"/>
                </a:solidFill>
                <a:latin typeface="Open Sans Extra Bold"/>
              </a:rPr>
              <a:t>of</a:t>
            </a:r>
            <a:r>
              <a:rPr lang="hr-HR" sz="5400" dirty="0">
                <a:solidFill>
                  <a:srgbClr val="015C60"/>
                </a:solidFill>
                <a:latin typeface="Open Sans Extra Bold"/>
              </a:rPr>
              <a:t> </a:t>
            </a:r>
            <a:r>
              <a:rPr lang="hr-HR" sz="5400" dirty="0" err="1">
                <a:solidFill>
                  <a:srgbClr val="015C60"/>
                </a:solidFill>
                <a:latin typeface="Open Sans Extra Bold"/>
              </a:rPr>
              <a:t>the</a:t>
            </a:r>
            <a:r>
              <a:rPr lang="hr-HR" sz="5400" dirty="0">
                <a:solidFill>
                  <a:srgbClr val="015C60"/>
                </a:solidFill>
                <a:latin typeface="Open Sans Extra Bold"/>
              </a:rPr>
              <a:t> European </a:t>
            </a:r>
            <a:r>
              <a:rPr lang="hr-HR" sz="5400" dirty="0" err="1">
                <a:solidFill>
                  <a:srgbClr val="015C60"/>
                </a:solidFill>
                <a:latin typeface="Open Sans Extra Bold"/>
              </a:rPr>
              <a:t>Guarantee</a:t>
            </a:r>
            <a:r>
              <a:rPr lang="hr-HR" sz="5400" dirty="0">
                <a:solidFill>
                  <a:srgbClr val="015C60"/>
                </a:solidFill>
                <a:latin typeface="Open Sans Extra Bold"/>
              </a:rPr>
              <a:t> for Children</a:t>
            </a:r>
            <a:endParaRPr lang="en-US" sz="5400" dirty="0">
              <a:solidFill>
                <a:srgbClr val="015C60"/>
              </a:solidFill>
              <a:latin typeface="Open Sans Extra Bold"/>
            </a:endParaRPr>
          </a:p>
        </p:txBody>
      </p:sp>
    </p:spTree>
    <p:extLst>
      <p:ext uri="{BB962C8B-B14F-4D97-AF65-F5344CB8AC3E}">
        <p14:creationId xmlns:p14="http://schemas.microsoft.com/office/powerpoint/2010/main" val="551797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avokutnik: zaobljeni kutovi 9">
            <a:extLst>
              <a:ext uri="{FF2B5EF4-FFF2-40B4-BE49-F238E27FC236}">
                <a16:creationId xmlns:a16="http://schemas.microsoft.com/office/drawing/2014/main" id="{57F297A9-80E9-CE65-3ECD-49667DB74277}"/>
              </a:ext>
            </a:extLst>
          </p:cNvPr>
          <p:cNvSpPr/>
          <p:nvPr/>
        </p:nvSpPr>
        <p:spPr>
          <a:xfrm>
            <a:off x="1136469" y="385349"/>
            <a:ext cx="15766867" cy="9405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Improved access to early and preschool education</a:t>
            </a:r>
            <a:endParaRPr lang="hr-HR" sz="3200" dirty="0"/>
          </a:p>
        </p:txBody>
      </p:sp>
      <p:sp>
        <p:nvSpPr>
          <p:cNvPr id="12" name="Pravokutnik: zaobljeni kutovi 11">
            <a:extLst>
              <a:ext uri="{FF2B5EF4-FFF2-40B4-BE49-F238E27FC236}">
                <a16:creationId xmlns:a16="http://schemas.microsoft.com/office/drawing/2014/main" id="{2CAC68BB-2E94-8D27-5684-AC4A32058C86}"/>
              </a:ext>
            </a:extLst>
          </p:cNvPr>
          <p:cNvSpPr/>
          <p:nvPr/>
        </p:nvSpPr>
        <p:spPr>
          <a:xfrm>
            <a:off x="1136469" y="1721027"/>
            <a:ext cx="15766868" cy="9405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Ensured access to education and support for children at risk of poverty and social exclusion</a:t>
            </a:r>
            <a:endParaRPr lang="hr-HR" sz="3200" dirty="0"/>
          </a:p>
        </p:txBody>
      </p:sp>
      <p:sp>
        <p:nvSpPr>
          <p:cNvPr id="14" name="Pravokutnik: zaobljeni kutovi 13">
            <a:extLst>
              <a:ext uri="{FF2B5EF4-FFF2-40B4-BE49-F238E27FC236}">
                <a16:creationId xmlns:a16="http://schemas.microsoft.com/office/drawing/2014/main" id="{2D71B978-67EF-72ED-8D3D-2DBD3478D0EE}"/>
              </a:ext>
            </a:extLst>
          </p:cNvPr>
          <p:cNvSpPr/>
          <p:nvPr/>
        </p:nvSpPr>
        <p:spPr>
          <a:xfrm>
            <a:off x="1136469" y="3056706"/>
            <a:ext cx="15766868" cy="111687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Ensured access to quality nutrition for children at risk of poverty and social exclusion</a:t>
            </a:r>
            <a:endParaRPr lang="hr-HR" sz="3200" dirty="0"/>
          </a:p>
        </p:txBody>
      </p:sp>
      <p:sp>
        <p:nvSpPr>
          <p:cNvPr id="15" name="Pravokutnik: zaobljeni kutovi 14">
            <a:extLst>
              <a:ext uri="{FF2B5EF4-FFF2-40B4-BE49-F238E27FC236}">
                <a16:creationId xmlns:a16="http://schemas.microsoft.com/office/drawing/2014/main" id="{F49D42BB-185B-215D-73DE-86444E7BC842}"/>
              </a:ext>
            </a:extLst>
          </p:cNvPr>
          <p:cNvSpPr/>
          <p:nvPr/>
        </p:nvSpPr>
        <p:spPr>
          <a:xfrm>
            <a:off x="1136469" y="4653649"/>
            <a:ext cx="15766868" cy="11168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t>Ensured access to health services for children at risk of poverty and social exclusion</a:t>
            </a:r>
            <a:endParaRPr lang="hr-HR" sz="3200" dirty="0"/>
          </a:p>
        </p:txBody>
      </p:sp>
      <p:sp>
        <p:nvSpPr>
          <p:cNvPr id="16" name="Pravokutnik: zaobljeni kutovi 15">
            <a:extLst>
              <a:ext uri="{FF2B5EF4-FFF2-40B4-BE49-F238E27FC236}">
                <a16:creationId xmlns:a16="http://schemas.microsoft.com/office/drawing/2014/main" id="{FD14920A-5243-1147-0F74-B5F509785A61}"/>
              </a:ext>
            </a:extLst>
          </p:cNvPr>
          <p:cNvSpPr/>
          <p:nvPr/>
        </p:nvSpPr>
        <p:spPr>
          <a:xfrm>
            <a:off x="1136469" y="6230986"/>
            <a:ext cx="15766868" cy="11168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Ensured access to adequate housing for children at risk of poverty and social exclusion</a:t>
            </a:r>
            <a:endParaRPr lang="hr-HR" sz="3200" dirty="0"/>
          </a:p>
        </p:txBody>
      </p:sp>
      <p:sp>
        <p:nvSpPr>
          <p:cNvPr id="17" name="Pravokutnik: zaobljeni kutovi 16">
            <a:extLst>
              <a:ext uri="{FF2B5EF4-FFF2-40B4-BE49-F238E27FC236}">
                <a16:creationId xmlns:a16="http://schemas.microsoft.com/office/drawing/2014/main" id="{E0CD601F-4BA9-A088-C79D-6D23BAAB7DB9}"/>
              </a:ext>
            </a:extLst>
          </p:cNvPr>
          <p:cNvSpPr/>
          <p:nvPr/>
        </p:nvSpPr>
        <p:spPr>
          <a:xfrm>
            <a:off x="1136469" y="7831185"/>
            <a:ext cx="15766868" cy="13911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t>Improved availability of social services in the community aimed at children at risk of poverty and social exclusion</a:t>
            </a:r>
            <a:endParaRPr lang="hr-HR" sz="3200" dirty="0"/>
          </a:p>
        </p:txBody>
      </p:sp>
    </p:spTree>
    <p:extLst>
      <p:ext uri="{BB962C8B-B14F-4D97-AF65-F5344CB8AC3E}">
        <p14:creationId xmlns:p14="http://schemas.microsoft.com/office/powerpoint/2010/main" val="1604895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414BDC8B-3C4C-400A-94D7-5E32EC94BB6B}"/>
              </a:ext>
            </a:extLst>
          </p:cNvPr>
          <p:cNvSpPr>
            <a:spLocks noGrp="1"/>
          </p:cNvSpPr>
          <p:nvPr>
            <p:ph idx="1"/>
          </p:nvPr>
        </p:nvSpPr>
        <p:spPr>
          <a:xfrm>
            <a:off x="6335486" y="1145858"/>
            <a:ext cx="10980247" cy="8585972"/>
          </a:xfrm>
        </p:spPr>
        <p:txBody>
          <a:bodyPr anchor="t">
            <a:normAutofit/>
          </a:bodyPr>
          <a:lstStyle/>
          <a:p>
            <a:pPr marL="514350" indent="-514350" algn="just">
              <a:buAutoNum type="arabicPeriod"/>
            </a:pPr>
            <a:r>
              <a:rPr lang="en-US" sz="2700" dirty="0"/>
              <a:t>Develop a comprehensive and integrated system of social services in the community in accordance with the needs of children in unfavorable living conditions and their families</a:t>
            </a:r>
            <a:endParaRPr lang="hr-HR" sz="2700" dirty="0"/>
          </a:p>
          <a:p>
            <a:pPr marL="514350" indent="-514350" algn="just">
              <a:buAutoNum type="arabicPeriod"/>
            </a:pPr>
            <a:r>
              <a:rPr lang="en-US" sz="2700" dirty="0"/>
              <a:t>Expanding the network of social services for children and youth at risk of poverty and social exclusion in areas with insufficient services and a low development index</a:t>
            </a:r>
            <a:endParaRPr lang="hr-HR" sz="2700" dirty="0"/>
          </a:p>
          <a:p>
            <a:pPr marL="514350" indent="-514350" algn="just">
              <a:buAutoNum type="arabicPeriod"/>
            </a:pPr>
            <a:r>
              <a:rPr lang="en-US" sz="2700" dirty="0"/>
              <a:t>Development of local communication strategies to promote positive behaviors within social services in the community</a:t>
            </a:r>
            <a:endParaRPr lang="hr-HR" sz="2700" dirty="0"/>
          </a:p>
          <a:p>
            <a:pPr marL="514350" indent="-514350" algn="just">
              <a:buAutoNum type="arabicPeriod"/>
            </a:pPr>
            <a:r>
              <a:rPr lang="en-US" sz="2700" dirty="0"/>
              <a:t>Development and availability of parenting support programs</a:t>
            </a:r>
            <a:endParaRPr lang="hr-HR" sz="2700" dirty="0"/>
          </a:p>
          <a:p>
            <a:pPr marL="514350" indent="-514350" algn="just">
              <a:buAutoNum type="arabicPeriod"/>
            </a:pPr>
            <a:r>
              <a:rPr lang="en-US" sz="2700" dirty="0"/>
              <a:t>Improving the implementation of family legal protection measures</a:t>
            </a:r>
            <a:endParaRPr lang="hr-HR" sz="2700" dirty="0"/>
          </a:p>
          <a:p>
            <a:pPr marL="514350" indent="-514350" algn="just">
              <a:buAutoNum type="arabicPeriod"/>
            </a:pPr>
            <a:r>
              <a:rPr lang="en-US" sz="2700" dirty="0"/>
              <a:t>Develop and implement a comprehensive model of support for children whose parents are in prison</a:t>
            </a:r>
            <a:endParaRPr lang="hr-HR" sz="2700" dirty="0"/>
          </a:p>
          <a:p>
            <a:pPr marL="514350" indent="-514350" algn="just">
              <a:buAutoNum type="arabicPeriod"/>
            </a:pPr>
            <a:r>
              <a:rPr lang="en-US" sz="2700" dirty="0"/>
              <a:t>Expand the network of foster care in the Republic of Croatia by ensuring a spatially evenly spread network and ensure quality support for foster parents for children</a:t>
            </a:r>
            <a:endParaRPr lang="hr-HR" sz="2700" dirty="0"/>
          </a:p>
          <a:p>
            <a:pPr marL="514350" indent="-514350" algn="just">
              <a:buAutoNum type="arabicPeriod"/>
            </a:pPr>
            <a:r>
              <a:rPr lang="en-US" sz="2700" dirty="0"/>
              <a:t>Improve existing and develop new social support services for children leaving care</a:t>
            </a:r>
            <a:endParaRPr lang="hr-HR" sz="2700" dirty="0"/>
          </a:p>
          <a:p>
            <a:pPr marL="0" indent="0">
              <a:buNone/>
            </a:pPr>
            <a:endParaRPr lang="hr-HR" sz="1350" dirty="0"/>
          </a:p>
        </p:txBody>
      </p:sp>
      <p:sp>
        <p:nvSpPr>
          <p:cNvPr id="13" name="Rectangle 12">
            <a:extLst>
              <a:ext uri="{FF2B5EF4-FFF2-40B4-BE49-F238E27FC236}">
                <a16:creationId xmlns:a16="http://schemas.microsoft.com/office/drawing/2014/main" id="{16D407CA-D910-4382-A209-EABE77B3AC7C}"/>
              </a:ext>
            </a:extLst>
          </p:cNvPr>
          <p:cNvSpPr/>
          <p:nvPr/>
        </p:nvSpPr>
        <p:spPr>
          <a:xfrm>
            <a:off x="378372" y="300445"/>
            <a:ext cx="5337090" cy="97293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Naslov 1">
            <a:extLst>
              <a:ext uri="{FF2B5EF4-FFF2-40B4-BE49-F238E27FC236}">
                <a16:creationId xmlns:a16="http://schemas.microsoft.com/office/drawing/2014/main" id="{7147023F-A32B-42CD-BAFC-9983EA88FA07}"/>
              </a:ext>
            </a:extLst>
          </p:cNvPr>
          <p:cNvSpPr>
            <a:spLocks noGrp="1"/>
          </p:cNvSpPr>
          <p:nvPr>
            <p:ph type="title"/>
          </p:nvPr>
        </p:nvSpPr>
        <p:spPr>
          <a:xfrm>
            <a:off x="841639" y="2136511"/>
            <a:ext cx="4344315" cy="6013978"/>
          </a:xfrm>
        </p:spPr>
        <p:txBody>
          <a:bodyPr>
            <a:normAutofit/>
          </a:bodyPr>
          <a:lstStyle/>
          <a:p>
            <a:r>
              <a:rPr lang="en-US" sz="3600" b="1" dirty="0">
                <a:solidFill>
                  <a:schemeClr val="bg1"/>
                </a:solidFill>
              </a:rPr>
              <a:t>Social services in the community aimed at children at risk of poverty and social exclusion</a:t>
            </a:r>
            <a:endParaRPr lang="hr-HR" sz="3600" b="1" dirty="0">
              <a:solidFill>
                <a:schemeClr val="bg1"/>
              </a:solidFill>
            </a:endParaRPr>
          </a:p>
        </p:txBody>
      </p:sp>
    </p:spTree>
    <p:extLst>
      <p:ext uri="{BB962C8B-B14F-4D97-AF65-F5344CB8AC3E}">
        <p14:creationId xmlns:p14="http://schemas.microsoft.com/office/powerpoint/2010/main" val="3684525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a 17">
            <a:extLst>
              <a:ext uri="{FF2B5EF4-FFF2-40B4-BE49-F238E27FC236}">
                <a16:creationId xmlns:a16="http://schemas.microsoft.com/office/drawing/2014/main" id="{69623AE1-1286-4C37-917F-560D2FE35EE0}"/>
              </a:ext>
            </a:extLst>
          </p:cNvPr>
          <p:cNvSpPr/>
          <p:nvPr/>
        </p:nvSpPr>
        <p:spPr>
          <a:xfrm>
            <a:off x="6785727" y="2644565"/>
            <a:ext cx="4671555" cy="459447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5400" dirty="0" err="1"/>
              <a:t>Child</a:t>
            </a:r>
            <a:endParaRPr lang="hr-HR" sz="5400" dirty="0"/>
          </a:p>
          <a:p>
            <a:pPr algn="ctr"/>
            <a:r>
              <a:rPr lang="hr-HR" sz="5400" dirty="0" err="1"/>
              <a:t>Parents</a:t>
            </a:r>
            <a:endParaRPr lang="hr-HR" sz="5400" dirty="0"/>
          </a:p>
          <a:p>
            <a:pPr algn="ctr"/>
            <a:r>
              <a:rPr lang="hr-HR" sz="5400" dirty="0" err="1"/>
              <a:t>Guardians</a:t>
            </a:r>
            <a:endParaRPr lang="hr-HR" sz="5400" dirty="0"/>
          </a:p>
        </p:txBody>
      </p:sp>
      <p:sp>
        <p:nvSpPr>
          <p:cNvPr id="19" name="Elipsa 18">
            <a:extLst>
              <a:ext uri="{FF2B5EF4-FFF2-40B4-BE49-F238E27FC236}">
                <a16:creationId xmlns:a16="http://schemas.microsoft.com/office/drawing/2014/main" id="{C6B21FAE-20F8-448D-A336-131A11EC428A}"/>
              </a:ext>
            </a:extLst>
          </p:cNvPr>
          <p:cNvSpPr/>
          <p:nvPr/>
        </p:nvSpPr>
        <p:spPr>
          <a:xfrm>
            <a:off x="4556144" y="1004133"/>
            <a:ext cx="2569026" cy="234635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700" dirty="0"/>
              <a:t>Justice System</a:t>
            </a:r>
          </a:p>
        </p:txBody>
      </p:sp>
      <p:sp>
        <p:nvSpPr>
          <p:cNvPr id="20" name="Elipsa 19">
            <a:extLst>
              <a:ext uri="{FF2B5EF4-FFF2-40B4-BE49-F238E27FC236}">
                <a16:creationId xmlns:a16="http://schemas.microsoft.com/office/drawing/2014/main" id="{DD138297-E48D-4C2E-BB1A-AF4DE77A9883}"/>
              </a:ext>
            </a:extLst>
          </p:cNvPr>
          <p:cNvSpPr/>
          <p:nvPr/>
        </p:nvSpPr>
        <p:spPr>
          <a:xfrm>
            <a:off x="2548853" y="3233390"/>
            <a:ext cx="3535833" cy="310571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Work and employment</a:t>
            </a:r>
            <a:endParaRPr lang="hr-HR" sz="2400" dirty="0"/>
          </a:p>
          <a:p>
            <a:pPr algn="ctr"/>
            <a:r>
              <a:rPr lang="en-US" dirty="0"/>
              <a:t>Employment Office, unemployment benefits, community service, public works</a:t>
            </a:r>
            <a:endParaRPr lang="hr-HR" sz="1400" dirty="0"/>
          </a:p>
        </p:txBody>
      </p:sp>
      <p:sp>
        <p:nvSpPr>
          <p:cNvPr id="21" name="Elipsa 20">
            <a:extLst>
              <a:ext uri="{FF2B5EF4-FFF2-40B4-BE49-F238E27FC236}">
                <a16:creationId xmlns:a16="http://schemas.microsoft.com/office/drawing/2014/main" id="{4A1E87D6-97E7-42E6-9CFC-0DB00A4B9865}"/>
              </a:ext>
            </a:extLst>
          </p:cNvPr>
          <p:cNvSpPr/>
          <p:nvPr/>
        </p:nvSpPr>
        <p:spPr>
          <a:xfrm>
            <a:off x="7826211" y="56396"/>
            <a:ext cx="2646765" cy="242833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t>Local</a:t>
            </a:r>
            <a:r>
              <a:rPr lang="hr-HR" dirty="0"/>
              <a:t> </a:t>
            </a:r>
            <a:r>
              <a:rPr lang="hr-HR" dirty="0" err="1"/>
              <a:t>comunity</a:t>
            </a:r>
            <a:endParaRPr lang="hr-HR" dirty="0"/>
          </a:p>
          <a:p>
            <a:pPr algn="ctr"/>
            <a:r>
              <a:rPr lang="hr-HR" dirty="0" err="1"/>
              <a:t>Medjimurje</a:t>
            </a:r>
            <a:r>
              <a:rPr lang="hr-HR" dirty="0"/>
              <a:t> </a:t>
            </a:r>
            <a:r>
              <a:rPr lang="hr-HR" dirty="0" err="1"/>
              <a:t>County</a:t>
            </a:r>
            <a:endParaRPr lang="hr-HR" dirty="0"/>
          </a:p>
        </p:txBody>
      </p:sp>
      <p:sp>
        <p:nvSpPr>
          <p:cNvPr id="22" name="Elipsa 21">
            <a:extLst>
              <a:ext uri="{FF2B5EF4-FFF2-40B4-BE49-F238E27FC236}">
                <a16:creationId xmlns:a16="http://schemas.microsoft.com/office/drawing/2014/main" id="{C1757DB0-0359-4AAD-BBEF-181DFCB4EF24}"/>
              </a:ext>
            </a:extLst>
          </p:cNvPr>
          <p:cNvSpPr/>
          <p:nvPr/>
        </p:nvSpPr>
        <p:spPr>
          <a:xfrm>
            <a:off x="11199338" y="1004134"/>
            <a:ext cx="2646765" cy="222925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t>Police</a:t>
            </a:r>
          </a:p>
        </p:txBody>
      </p:sp>
      <p:sp>
        <p:nvSpPr>
          <p:cNvPr id="23" name="Elipsa 22">
            <a:extLst>
              <a:ext uri="{FF2B5EF4-FFF2-40B4-BE49-F238E27FC236}">
                <a16:creationId xmlns:a16="http://schemas.microsoft.com/office/drawing/2014/main" id="{71A02A66-B22A-4813-87BA-EBCE22DDE8AA}"/>
              </a:ext>
            </a:extLst>
          </p:cNvPr>
          <p:cNvSpPr/>
          <p:nvPr/>
        </p:nvSpPr>
        <p:spPr>
          <a:xfrm>
            <a:off x="12622382" y="3137792"/>
            <a:ext cx="3492996" cy="32013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t>Social </a:t>
            </a:r>
            <a:r>
              <a:rPr lang="hr-HR" sz="2400" dirty="0" err="1"/>
              <a:t>welfare</a:t>
            </a:r>
            <a:endParaRPr lang="hr-HR" sz="2400" dirty="0"/>
          </a:p>
          <a:p>
            <a:pPr algn="ctr"/>
            <a:r>
              <a:rPr lang="hr-HR" dirty="0" err="1"/>
              <a:t>Centers</a:t>
            </a:r>
            <a:r>
              <a:rPr lang="hr-HR" dirty="0"/>
              <a:t>: </a:t>
            </a:r>
            <a:r>
              <a:rPr lang="en-US" dirty="0"/>
              <a:t>monetary benefits, family-legal protection</a:t>
            </a:r>
            <a:r>
              <a:rPr lang="hr-HR" dirty="0"/>
              <a:t> -</a:t>
            </a:r>
            <a:r>
              <a:rPr lang="en-US" dirty="0"/>
              <a:t> Family Center, Center for Special Custody, Providers of services for children; foster parents, </a:t>
            </a:r>
            <a:r>
              <a:rPr lang="hr-HR" dirty="0" err="1"/>
              <a:t>cooperation</a:t>
            </a:r>
            <a:r>
              <a:rPr lang="hr-HR" dirty="0"/>
              <a:t> </a:t>
            </a:r>
            <a:r>
              <a:rPr lang="hr-HR" dirty="0" err="1"/>
              <a:t>with</a:t>
            </a:r>
            <a:r>
              <a:rPr lang="hr-HR" dirty="0"/>
              <a:t> </a:t>
            </a:r>
            <a:r>
              <a:rPr lang="hr-HR" dirty="0" err="1"/>
              <a:t>NGOs</a:t>
            </a:r>
            <a:endParaRPr lang="hr-HR" dirty="0"/>
          </a:p>
        </p:txBody>
      </p:sp>
      <p:sp>
        <p:nvSpPr>
          <p:cNvPr id="24" name="Elipsa 23">
            <a:extLst>
              <a:ext uri="{FF2B5EF4-FFF2-40B4-BE49-F238E27FC236}">
                <a16:creationId xmlns:a16="http://schemas.microsoft.com/office/drawing/2014/main" id="{B1AABB47-D0AD-47F3-91AE-210714DB4926}"/>
              </a:ext>
            </a:extLst>
          </p:cNvPr>
          <p:cNvSpPr/>
          <p:nvPr/>
        </p:nvSpPr>
        <p:spPr>
          <a:xfrm>
            <a:off x="3695263" y="6694146"/>
            <a:ext cx="2976005" cy="27017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Civil society associations</a:t>
            </a:r>
            <a:endParaRPr lang="hr-HR" sz="2000" dirty="0"/>
          </a:p>
          <a:p>
            <a:pPr algn="ctr"/>
            <a:r>
              <a:rPr lang="en-US" dirty="0"/>
              <a:t>Roma associations, Red Cross,</a:t>
            </a:r>
            <a:r>
              <a:rPr lang="hr-HR" dirty="0"/>
              <a:t> </a:t>
            </a:r>
            <a:r>
              <a:rPr lang="en-US" dirty="0"/>
              <a:t>Center for early intervention in childhood</a:t>
            </a:r>
            <a:endParaRPr lang="hr-HR" sz="1400" dirty="0"/>
          </a:p>
        </p:txBody>
      </p:sp>
      <p:sp>
        <p:nvSpPr>
          <p:cNvPr id="25" name="Elipsa 24">
            <a:extLst>
              <a:ext uri="{FF2B5EF4-FFF2-40B4-BE49-F238E27FC236}">
                <a16:creationId xmlns:a16="http://schemas.microsoft.com/office/drawing/2014/main" id="{9C0623B1-5616-4865-8B3B-E491BEC88BD0}"/>
              </a:ext>
            </a:extLst>
          </p:cNvPr>
          <p:cNvSpPr/>
          <p:nvPr/>
        </p:nvSpPr>
        <p:spPr>
          <a:xfrm>
            <a:off x="7577204" y="7341521"/>
            <a:ext cx="3133593" cy="284299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t>Health System</a:t>
            </a:r>
          </a:p>
          <a:p>
            <a:pPr algn="ctr"/>
            <a:r>
              <a:rPr lang="en-US" dirty="0"/>
              <a:t>patronage, family doctors, pediatricians, Institute of Public Health</a:t>
            </a:r>
            <a:endParaRPr lang="hr-HR" dirty="0"/>
          </a:p>
        </p:txBody>
      </p:sp>
      <p:sp>
        <p:nvSpPr>
          <p:cNvPr id="26" name="Elipsa 25">
            <a:extLst>
              <a:ext uri="{FF2B5EF4-FFF2-40B4-BE49-F238E27FC236}">
                <a16:creationId xmlns:a16="http://schemas.microsoft.com/office/drawing/2014/main" id="{75767FFD-3804-475F-8B80-0B50FD2F23EB}"/>
              </a:ext>
            </a:extLst>
          </p:cNvPr>
          <p:cNvSpPr/>
          <p:nvPr/>
        </p:nvSpPr>
        <p:spPr>
          <a:xfrm>
            <a:off x="11473153" y="6694147"/>
            <a:ext cx="2895728" cy="295605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err="1"/>
              <a:t>Education</a:t>
            </a:r>
            <a:endParaRPr lang="hr-HR" sz="2400" dirty="0"/>
          </a:p>
          <a:p>
            <a:pPr algn="ctr"/>
            <a:r>
              <a:rPr lang="en-US" dirty="0"/>
              <a:t>kindergartens, primary and secondary schools, Training Center, Open University </a:t>
            </a:r>
            <a:r>
              <a:rPr lang="en-US" dirty="0" err="1"/>
              <a:t>Čakovec</a:t>
            </a:r>
            <a:endParaRPr lang="hr-HR" dirty="0"/>
          </a:p>
        </p:txBody>
      </p:sp>
      <p:sp>
        <p:nvSpPr>
          <p:cNvPr id="8" name="TekstniOkvir 7">
            <a:extLst>
              <a:ext uri="{FF2B5EF4-FFF2-40B4-BE49-F238E27FC236}">
                <a16:creationId xmlns:a16="http://schemas.microsoft.com/office/drawing/2014/main" id="{FF6EF675-73C1-43DF-9D49-1ED6E2352C9B}"/>
              </a:ext>
            </a:extLst>
          </p:cNvPr>
          <p:cNvSpPr txBox="1"/>
          <p:nvPr/>
        </p:nvSpPr>
        <p:spPr>
          <a:xfrm>
            <a:off x="530912" y="171098"/>
            <a:ext cx="7295299" cy="646331"/>
          </a:xfrm>
          <a:prstGeom prst="rect">
            <a:avLst/>
          </a:prstGeom>
          <a:noFill/>
        </p:spPr>
        <p:txBody>
          <a:bodyPr wrap="square" rtlCol="0">
            <a:spAutoFit/>
          </a:bodyPr>
          <a:lstStyle/>
          <a:p>
            <a:r>
              <a:rPr lang="en-US" sz="3600" dirty="0">
                <a:solidFill>
                  <a:srgbClr val="15C2FF"/>
                </a:solidFill>
              </a:rPr>
              <a:t>Integrated services in the community</a:t>
            </a:r>
            <a:endParaRPr lang="hr-HR" sz="3600" dirty="0">
              <a:solidFill>
                <a:srgbClr val="15C2FF"/>
              </a:solidFill>
            </a:endParaRPr>
          </a:p>
        </p:txBody>
      </p:sp>
      <p:sp>
        <p:nvSpPr>
          <p:cNvPr id="2" name="TekstniOkvir 1">
            <a:extLst>
              <a:ext uri="{FF2B5EF4-FFF2-40B4-BE49-F238E27FC236}">
                <a16:creationId xmlns:a16="http://schemas.microsoft.com/office/drawing/2014/main" id="{1C6FBA04-AA0B-5E98-DC5B-ABC3113FBE83}"/>
              </a:ext>
            </a:extLst>
          </p:cNvPr>
          <p:cNvSpPr txBox="1"/>
          <p:nvPr/>
        </p:nvSpPr>
        <p:spPr>
          <a:xfrm>
            <a:off x="11473153" y="171097"/>
            <a:ext cx="6532943" cy="646331"/>
          </a:xfrm>
          <a:prstGeom prst="rect">
            <a:avLst/>
          </a:prstGeom>
          <a:noFill/>
        </p:spPr>
        <p:txBody>
          <a:bodyPr wrap="square" rtlCol="0">
            <a:spAutoFit/>
          </a:bodyPr>
          <a:lstStyle/>
          <a:p>
            <a:pPr algn="r"/>
            <a:r>
              <a:rPr lang="en-US" sz="3600" dirty="0" err="1">
                <a:solidFill>
                  <a:srgbClr val="15C2FF"/>
                </a:solidFill>
              </a:rPr>
              <a:t>Inte</a:t>
            </a:r>
            <a:r>
              <a:rPr lang="hr-HR" sz="3600" dirty="0" err="1">
                <a:solidFill>
                  <a:srgbClr val="15C2FF"/>
                </a:solidFill>
              </a:rPr>
              <a:t>rdepartmental</a:t>
            </a:r>
            <a:r>
              <a:rPr lang="hr-HR" sz="3600" dirty="0">
                <a:solidFill>
                  <a:srgbClr val="15C2FF"/>
                </a:solidFill>
              </a:rPr>
              <a:t> </a:t>
            </a:r>
            <a:r>
              <a:rPr lang="hr-HR" sz="3600" dirty="0" err="1">
                <a:solidFill>
                  <a:srgbClr val="15C2FF"/>
                </a:solidFill>
              </a:rPr>
              <a:t>cooperation</a:t>
            </a:r>
            <a:endParaRPr lang="hr-HR" sz="3600" dirty="0">
              <a:solidFill>
                <a:srgbClr val="15C2FF"/>
              </a:solidFill>
            </a:endParaRPr>
          </a:p>
        </p:txBody>
      </p:sp>
    </p:spTree>
    <p:extLst>
      <p:ext uri="{BB962C8B-B14F-4D97-AF65-F5344CB8AC3E}">
        <p14:creationId xmlns:p14="http://schemas.microsoft.com/office/powerpoint/2010/main" val="1370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678309" y="1800633"/>
            <a:ext cx="8752114" cy="2378087"/>
          </a:xfrm>
          <a:prstGeom prst="rect">
            <a:avLst/>
          </a:prstGeom>
        </p:spPr>
        <p:txBody>
          <a:bodyPr wrap="square" lIns="0" tIns="0" rIns="0" bIns="0" rtlCol="0" anchor="t">
            <a:spAutoFit/>
          </a:bodyPr>
          <a:lstStyle/>
          <a:p>
            <a:pPr algn="ctr">
              <a:lnSpc>
                <a:spcPts val="9817"/>
              </a:lnSpc>
            </a:pPr>
            <a:r>
              <a:rPr lang="hr-HR" sz="5400" i="1" dirty="0" err="1">
                <a:solidFill>
                  <a:srgbClr val="015C60"/>
                </a:solidFill>
                <a:latin typeface="Open Sans Extra Bold"/>
              </a:rPr>
              <a:t>Let’s</a:t>
            </a:r>
            <a:r>
              <a:rPr lang="hr-HR" sz="5400" i="1" dirty="0">
                <a:solidFill>
                  <a:srgbClr val="015C60"/>
                </a:solidFill>
                <a:latin typeface="Open Sans Extra Bold"/>
              </a:rPr>
              <a:t> </a:t>
            </a:r>
            <a:r>
              <a:rPr lang="hr-HR" sz="5400" i="1" dirty="0" err="1">
                <a:solidFill>
                  <a:srgbClr val="015C60"/>
                </a:solidFill>
                <a:latin typeface="Open Sans Extra Bold"/>
              </a:rPr>
              <a:t>eradicate</a:t>
            </a:r>
            <a:r>
              <a:rPr lang="hr-HR" sz="5400" i="1" dirty="0">
                <a:solidFill>
                  <a:srgbClr val="015C60"/>
                </a:solidFill>
                <a:latin typeface="Open Sans Extra Bold"/>
              </a:rPr>
              <a:t> </a:t>
            </a:r>
            <a:r>
              <a:rPr lang="hr-HR" sz="5400" i="1" dirty="0" err="1">
                <a:solidFill>
                  <a:srgbClr val="015C60"/>
                </a:solidFill>
                <a:latin typeface="Open Sans Extra Bold"/>
              </a:rPr>
              <a:t>poverty</a:t>
            </a:r>
            <a:endParaRPr lang="en-US" sz="5400" i="1" dirty="0">
              <a:solidFill>
                <a:srgbClr val="015C60"/>
              </a:solidFill>
              <a:latin typeface="Open Sans Extra Bold"/>
            </a:endParaRPr>
          </a:p>
          <a:p>
            <a:pPr algn="ctr">
              <a:lnSpc>
                <a:spcPts val="9817"/>
              </a:lnSpc>
            </a:pPr>
            <a:r>
              <a:rPr lang="hr-HR" sz="5400" i="1" dirty="0" err="1">
                <a:solidFill>
                  <a:srgbClr val="015C60"/>
                </a:solidFill>
                <a:latin typeface="Open Sans Extra Bold"/>
              </a:rPr>
              <a:t>Let’s</a:t>
            </a:r>
            <a:r>
              <a:rPr lang="hr-HR" sz="5400" i="1" dirty="0">
                <a:solidFill>
                  <a:srgbClr val="015C60"/>
                </a:solidFill>
                <a:latin typeface="Open Sans Extra Bold"/>
              </a:rPr>
              <a:t> break </a:t>
            </a:r>
            <a:r>
              <a:rPr lang="hr-HR" sz="5400" i="1" dirty="0" err="1">
                <a:solidFill>
                  <a:srgbClr val="015C60"/>
                </a:solidFill>
                <a:latin typeface="Open Sans Extra Bold"/>
              </a:rPr>
              <a:t>the</a:t>
            </a:r>
            <a:r>
              <a:rPr lang="hr-HR" sz="5400" i="1" dirty="0">
                <a:solidFill>
                  <a:srgbClr val="015C60"/>
                </a:solidFill>
                <a:latin typeface="Open Sans Extra Bold"/>
              </a:rPr>
              <a:t> </a:t>
            </a:r>
            <a:r>
              <a:rPr lang="hr-HR" sz="5400" i="1" dirty="0" err="1">
                <a:solidFill>
                  <a:srgbClr val="015C60"/>
                </a:solidFill>
                <a:latin typeface="Open Sans Extra Bold"/>
              </a:rPr>
              <a:t>cycle</a:t>
            </a:r>
            <a:endParaRPr lang="hr-HR" sz="5400" i="1" dirty="0">
              <a:solidFill>
                <a:srgbClr val="015C60"/>
              </a:solidFill>
              <a:latin typeface="Open Sans Extra Bold"/>
            </a:endParaRPr>
          </a:p>
        </p:txBody>
      </p:sp>
      <p:pic>
        <p:nvPicPr>
          <p:cNvPr id="13" name="Slika 12">
            <a:extLst>
              <a:ext uri="{FF2B5EF4-FFF2-40B4-BE49-F238E27FC236}">
                <a16:creationId xmlns:a16="http://schemas.microsoft.com/office/drawing/2014/main" id="{AAD25C55-9DAB-35C5-608B-55F636980CA3}"/>
              </a:ext>
            </a:extLst>
          </p:cNvPr>
          <p:cNvPicPr>
            <a:picLocks noChangeAspect="1"/>
          </p:cNvPicPr>
          <p:nvPr/>
        </p:nvPicPr>
        <p:blipFill>
          <a:blip r:embed="rId7"/>
          <a:stretch>
            <a:fillRect/>
          </a:stretch>
        </p:blipFill>
        <p:spPr>
          <a:xfrm>
            <a:off x="10051166" y="1047895"/>
            <a:ext cx="5198473" cy="3883565"/>
          </a:xfrm>
          <a:prstGeom prst="rect">
            <a:avLst/>
          </a:prstGeom>
        </p:spPr>
      </p:pic>
      <p:sp>
        <p:nvSpPr>
          <p:cNvPr id="14" name="TextBox 10">
            <a:extLst>
              <a:ext uri="{FF2B5EF4-FFF2-40B4-BE49-F238E27FC236}">
                <a16:creationId xmlns:a16="http://schemas.microsoft.com/office/drawing/2014/main" id="{779EC836-2473-11B4-5398-9A5E01E359E9}"/>
              </a:ext>
            </a:extLst>
          </p:cNvPr>
          <p:cNvSpPr txBox="1"/>
          <p:nvPr/>
        </p:nvSpPr>
        <p:spPr>
          <a:xfrm>
            <a:off x="1552840" y="6513326"/>
            <a:ext cx="15182317" cy="1088247"/>
          </a:xfrm>
          <a:prstGeom prst="rect">
            <a:avLst/>
          </a:prstGeom>
        </p:spPr>
        <p:txBody>
          <a:bodyPr wrap="square" lIns="0" tIns="0" rIns="0" bIns="0" rtlCol="0" anchor="t">
            <a:spAutoFit/>
          </a:bodyPr>
          <a:lstStyle/>
          <a:p>
            <a:pPr algn="ctr">
              <a:lnSpc>
                <a:spcPts val="9817"/>
              </a:lnSpc>
            </a:pPr>
            <a:r>
              <a:rPr lang="hr-HR" sz="4400" i="1" dirty="0" err="1">
                <a:solidFill>
                  <a:srgbClr val="015C60"/>
                </a:solidFill>
                <a:latin typeface="Open Sans Extra Bold"/>
              </a:rPr>
              <a:t>Thank</a:t>
            </a:r>
            <a:r>
              <a:rPr lang="hr-HR" sz="4400" i="1" dirty="0">
                <a:solidFill>
                  <a:srgbClr val="015C60"/>
                </a:solidFill>
                <a:latin typeface="Open Sans Extra Bold"/>
              </a:rPr>
              <a:t> </a:t>
            </a:r>
            <a:r>
              <a:rPr lang="hr-HR" sz="4400" i="1" dirty="0" err="1">
                <a:solidFill>
                  <a:srgbClr val="015C60"/>
                </a:solidFill>
                <a:latin typeface="Open Sans Extra Bold"/>
              </a:rPr>
              <a:t>you</a:t>
            </a:r>
            <a:r>
              <a:rPr lang="hr-HR" sz="4400" i="1" dirty="0">
                <a:solidFill>
                  <a:srgbClr val="015C60"/>
                </a:solidFill>
                <a:latin typeface="Open Sans Extra Bold"/>
              </a:rPr>
              <a:t> for </a:t>
            </a:r>
            <a:r>
              <a:rPr lang="hr-HR" sz="4400" i="1" dirty="0" err="1">
                <a:solidFill>
                  <a:srgbClr val="015C60"/>
                </a:solidFill>
                <a:latin typeface="Open Sans Extra Bold"/>
              </a:rPr>
              <a:t>your</a:t>
            </a:r>
            <a:r>
              <a:rPr lang="hr-HR" sz="4400" i="1" dirty="0">
                <a:solidFill>
                  <a:srgbClr val="015C60"/>
                </a:solidFill>
                <a:latin typeface="Open Sans Extra Bold"/>
              </a:rPr>
              <a:t> </a:t>
            </a:r>
            <a:r>
              <a:rPr lang="hr-HR" sz="4400" i="1" dirty="0" err="1">
                <a:solidFill>
                  <a:srgbClr val="015C60"/>
                </a:solidFill>
                <a:latin typeface="Open Sans Extra Bold"/>
              </a:rPr>
              <a:t>attention</a:t>
            </a:r>
            <a:r>
              <a:rPr lang="hr-HR" sz="4400" i="1" dirty="0">
                <a:solidFill>
                  <a:srgbClr val="015C60"/>
                </a:solidFill>
                <a:latin typeface="Open Sans Extra Bold"/>
              </a:rPr>
              <a:t>!</a:t>
            </a:r>
            <a:endParaRPr lang="en-US" sz="4400" i="1" dirty="0">
              <a:solidFill>
                <a:srgbClr val="015C60"/>
              </a:solidFill>
              <a:latin typeface="Open Sans Extra Bold"/>
            </a:endParaRPr>
          </a:p>
        </p:txBody>
      </p:sp>
    </p:spTree>
    <p:extLst>
      <p:ext uri="{BB962C8B-B14F-4D97-AF65-F5344CB8AC3E}">
        <p14:creationId xmlns:p14="http://schemas.microsoft.com/office/powerpoint/2010/main" val="2240973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1031006" y="523566"/>
            <a:ext cx="12867718" cy="1161087"/>
          </a:xfrm>
          <a:prstGeom prst="rect">
            <a:avLst/>
          </a:prstGeom>
        </p:spPr>
        <p:txBody>
          <a:bodyPr wrap="square" lIns="0" tIns="0" rIns="0" bIns="0" rtlCol="0" anchor="t">
            <a:spAutoFit/>
          </a:bodyPr>
          <a:lstStyle/>
          <a:p>
            <a:pPr>
              <a:lnSpc>
                <a:spcPts val="9817"/>
              </a:lnSpc>
            </a:pPr>
            <a:r>
              <a:rPr lang="en-US" sz="6600" dirty="0">
                <a:solidFill>
                  <a:srgbClr val="015C60"/>
                </a:solidFill>
                <a:latin typeface="Open Sans Extra Bold"/>
              </a:rPr>
              <a:t>The well-being of children</a:t>
            </a:r>
          </a:p>
        </p:txBody>
      </p:sp>
      <p:sp>
        <p:nvSpPr>
          <p:cNvPr id="11" name="TextBox 11"/>
          <p:cNvSpPr txBox="1"/>
          <p:nvPr/>
        </p:nvSpPr>
        <p:spPr>
          <a:xfrm>
            <a:off x="1789359" y="2077459"/>
            <a:ext cx="15205418" cy="7699993"/>
          </a:xfrm>
          <a:prstGeom prst="rect">
            <a:avLst/>
          </a:prstGeom>
        </p:spPr>
        <p:txBody>
          <a:bodyPr wrap="square" lIns="0" tIns="0" rIns="0" bIns="0" rtlCol="0" anchor="t">
            <a:spAutoFit/>
          </a:bodyPr>
          <a:lstStyle/>
          <a:p>
            <a:pPr algn="ctr">
              <a:lnSpc>
                <a:spcPts val="5151"/>
              </a:lnSpc>
            </a:pPr>
            <a:r>
              <a:rPr lang="en-US" sz="3679" i="1" dirty="0">
                <a:solidFill>
                  <a:schemeClr val="accent2">
                    <a:lumMod val="75000"/>
                  </a:schemeClr>
                </a:solidFill>
                <a:latin typeface="Lato"/>
              </a:rPr>
              <a:t>The well-being of children is the focus of all activities and a shared responsibility</a:t>
            </a:r>
            <a:endParaRPr lang="hr-HR" sz="3679" i="1" dirty="0">
              <a:solidFill>
                <a:schemeClr val="accent2">
                  <a:lumMod val="75000"/>
                </a:schemeClr>
              </a:solidFill>
              <a:latin typeface="Lato"/>
            </a:endParaRPr>
          </a:p>
          <a:p>
            <a:pPr>
              <a:lnSpc>
                <a:spcPts val="5151"/>
              </a:lnSpc>
            </a:pPr>
            <a:endParaRPr lang="hr-HR" sz="3200" dirty="0">
              <a:solidFill>
                <a:srgbClr val="000000"/>
              </a:solidFill>
              <a:latin typeface="Lato"/>
            </a:endParaRPr>
          </a:p>
          <a:p>
            <a:pPr>
              <a:lnSpc>
                <a:spcPts val="5151"/>
              </a:lnSpc>
            </a:pPr>
            <a:r>
              <a:rPr lang="hr-HR" sz="3200" dirty="0">
                <a:solidFill>
                  <a:srgbClr val="000000"/>
                </a:solidFill>
                <a:latin typeface="Lato"/>
              </a:rPr>
              <a:t>      </a:t>
            </a:r>
            <a:r>
              <a:rPr lang="en-US" sz="3200" dirty="0">
                <a:solidFill>
                  <a:srgbClr val="000000"/>
                </a:solidFill>
                <a:latin typeface="Lato"/>
              </a:rPr>
              <a:t>EU member states guarantee access to the key services</a:t>
            </a:r>
            <a:r>
              <a:rPr lang="hr-HR" sz="3200" dirty="0">
                <a:solidFill>
                  <a:srgbClr val="000000"/>
                </a:solidFill>
                <a:latin typeface="Lato"/>
              </a:rPr>
              <a:t>, </a:t>
            </a:r>
          </a:p>
          <a:p>
            <a:pPr>
              <a:lnSpc>
                <a:spcPct val="150000"/>
              </a:lnSpc>
            </a:pPr>
            <a:r>
              <a:rPr lang="hr-HR" sz="3200" dirty="0">
                <a:solidFill>
                  <a:srgbClr val="000000"/>
                </a:solidFill>
                <a:latin typeface="Lato"/>
              </a:rPr>
              <a:t>      </a:t>
            </a:r>
            <a:r>
              <a:rPr lang="hr-HR" sz="3200" dirty="0" err="1">
                <a:solidFill>
                  <a:srgbClr val="000000"/>
                </a:solidFill>
                <a:latin typeface="Lato"/>
              </a:rPr>
              <a:t>through</a:t>
            </a:r>
            <a:r>
              <a:rPr lang="hr-HR" sz="3200" dirty="0">
                <a:solidFill>
                  <a:srgbClr val="000000"/>
                </a:solidFill>
                <a:latin typeface="Lato"/>
              </a:rPr>
              <a:t> </a:t>
            </a:r>
            <a:r>
              <a:rPr lang="hr-HR" sz="3200" dirty="0" err="1">
                <a:solidFill>
                  <a:srgbClr val="000000"/>
                </a:solidFill>
                <a:latin typeface="Lato"/>
              </a:rPr>
              <a:t>the</a:t>
            </a:r>
            <a:r>
              <a:rPr lang="hr-HR" sz="3200" dirty="0">
                <a:solidFill>
                  <a:srgbClr val="000000"/>
                </a:solidFill>
                <a:latin typeface="Lato"/>
              </a:rPr>
              <a:t> </a:t>
            </a:r>
            <a:r>
              <a:rPr lang="hr-HR" sz="3200" dirty="0" err="1">
                <a:solidFill>
                  <a:srgbClr val="000000"/>
                </a:solidFill>
                <a:latin typeface="Lato"/>
              </a:rPr>
              <a:t>Child</a:t>
            </a:r>
            <a:r>
              <a:rPr lang="hr-HR" sz="3200" dirty="0">
                <a:solidFill>
                  <a:srgbClr val="000000"/>
                </a:solidFill>
                <a:latin typeface="Lato"/>
              </a:rPr>
              <a:t> </a:t>
            </a:r>
            <a:r>
              <a:rPr lang="hr-HR" sz="3200" dirty="0" err="1">
                <a:solidFill>
                  <a:srgbClr val="000000"/>
                </a:solidFill>
                <a:latin typeface="Lato"/>
              </a:rPr>
              <a:t>Guarantee</a:t>
            </a:r>
            <a:r>
              <a:rPr lang="hr-HR" sz="3200" dirty="0">
                <a:solidFill>
                  <a:srgbClr val="000000"/>
                </a:solidFill>
                <a:latin typeface="Lato"/>
              </a:rPr>
              <a:t> instrument:</a:t>
            </a:r>
          </a:p>
          <a:p>
            <a:pPr>
              <a:lnSpc>
                <a:spcPct val="150000"/>
              </a:lnSpc>
            </a:pPr>
            <a:endParaRPr lang="hr-HR" sz="3200" dirty="0">
              <a:solidFill>
                <a:srgbClr val="000000"/>
              </a:solidFill>
              <a:latin typeface="Lato"/>
            </a:endParaRPr>
          </a:p>
          <a:p>
            <a:pPr algn="l">
              <a:buFont typeface="Arial" panose="020B0604020202020204" pitchFamily="34" charset="0"/>
              <a:buChar char="•"/>
            </a:pPr>
            <a:r>
              <a:rPr lang="hr-HR" sz="3200" b="0" i="0" dirty="0">
                <a:effectLst/>
              </a:rPr>
              <a:t>  </a:t>
            </a:r>
            <a:r>
              <a:rPr lang="en-US" sz="3200" b="0" i="0" dirty="0">
                <a:effectLst/>
              </a:rPr>
              <a:t>free early childhood education and care</a:t>
            </a:r>
          </a:p>
          <a:p>
            <a:pPr algn="l">
              <a:buFont typeface="Arial" panose="020B0604020202020204" pitchFamily="34" charset="0"/>
              <a:buChar char="•"/>
            </a:pPr>
            <a:r>
              <a:rPr lang="hr-HR" sz="3200" b="0" i="0" dirty="0">
                <a:effectLst/>
              </a:rPr>
              <a:t>  </a:t>
            </a:r>
            <a:r>
              <a:rPr lang="en-US" sz="3200" b="0" i="0" dirty="0">
                <a:effectLst/>
              </a:rPr>
              <a:t>free education (including school-based activities and at least one healthy meal </a:t>
            </a:r>
            <a:r>
              <a:rPr lang="hr-HR" sz="3200" b="0" i="0" dirty="0">
                <a:effectLst/>
              </a:rPr>
              <a:t>per</a:t>
            </a:r>
            <a:r>
              <a:rPr lang="en-US" sz="3200" b="0" i="0" dirty="0">
                <a:effectLst/>
              </a:rPr>
              <a:t> day)</a:t>
            </a:r>
          </a:p>
          <a:p>
            <a:pPr algn="l">
              <a:buFont typeface="Arial" panose="020B0604020202020204" pitchFamily="34" charset="0"/>
              <a:buChar char="•"/>
            </a:pPr>
            <a:r>
              <a:rPr lang="hr-HR" sz="3200" b="0" i="0" dirty="0">
                <a:effectLst/>
              </a:rPr>
              <a:t>  </a:t>
            </a:r>
            <a:r>
              <a:rPr lang="en-US" sz="3200" b="0" i="0" dirty="0">
                <a:effectLst/>
              </a:rPr>
              <a:t>free healthcare</a:t>
            </a:r>
          </a:p>
          <a:p>
            <a:pPr algn="l">
              <a:buFont typeface="Arial" panose="020B0604020202020204" pitchFamily="34" charset="0"/>
              <a:buChar char="•"/>
            </a:pPr>
            <a:r>
              <a:rPr lang="hr-HR" sz="3200" b="0" i="0" dirty="0">
                <a:effectLst/>
              </a:rPr>
              <a:t>  </a:t>
            </a:r>
            <a:r>
              <a:rPr lang="en-US" sz="3200" b="0" i="0" dirty="0">
                <a:effectLst/>
              </a:rPr>
              <a:t>healthy nutrition</a:t>
            </a:r>
            <a:endParaRPr lang="hr-HR" sz="3200" b="0" i="0" dirty="0">
              <a:effectLst/>
            </a:endParaRPr>
          </a:p>
          <a:p>
            <a:pPr algn="l">
              <a:buFont typeface="Arial" panose="020B0604020202020204" pitchFamily="34" charset="0"/>
              <a:buChar char="•"/>
            </a:pPr>
            <a:r>
              <a:rPr lang="hr-HR" sz="3200" b="0" i="0" dirty="0">
                <a:effectLst/>
              </a:rPr>
              <a:t>  </a:t>
            </a:r>
            <a:r>
              <a:rPr lang="en-US" sz="3200" b="0" i="0" dirty="0">
                <a:effectLst/>
              </a:rPr>
              <a:t>adequate housing</a:t>
            </a:r>
            <a:endParaRPr lang="hr-HR" sz="3200" b="0" i="0" dirty="0">
              <a:effectLst/>
            </a:endParaRPr>
          </a:p>
          <a:p>
            <a:pPr algn="l">
              <a:buFont typeface="Arial" panose="020B0604020202020204" pitchFamily="34" charset="0"/>
              <a:buChar char="•"/>
            </a:pPr>
            <a:r>
              <a:rPr lang="hr-HR" sz="3200" b="0" i="0" dirty="0">
                <a:effectLst/>
              </a:rPr>
              <a:t>  i</a:t>
            </a:r>
            <a:r>
              <a:rPr lang="en-US" sz="3200" b="0" i="0" dirty="0" err="1">
                <a:effectLst/>
              </a:rPr>
              <a:t>mproved</a:t>
            </a:r>
            <a:r>
              <a:rPr lang="en-US" sz="3200" b="0" i="0" dirty="0">
                <a:effectLst/>
              </a:rPr>
              <a:t> availability of social services</a:t>
            </a:r>
          </a:p>
          <a:p>
            <a:pPr marL="571500" indent="-571500">
              <a:lnSpc>
                <a:spcPts val="5151"/>
              </a:lnSpc>
              <a:buFont typeface="Arial" panose="020B0604020202020204" pitchFamily="34" charset="0"/>
              <a:buChar char="•"/>
            </a:pPr>
            <a:endParaRPr lang="en-US" sz="3679" dirty="0">
              <a:solidFill>
                <a:srgbClr val="000000"/>
              </a:solidFill>
              <a:latin typeface="Lato"/>
            </a:endParaRPr>
          </a:p>
        </p:txBody>
      </p:sp>
    </p:spTree>
    <p:extLst>
      <p:ext uri="{BB962C8B-B14F-4D97-AF65-F5344CB8AC3E}">
        <p14:creationId xmlns:p14="http://schemas.microsoft.com/office/powerpoint/2010/main" val="383765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1371600" y="567542"/>
            <a:ext cx="12867718" cy="1161087"/>
          </a:xfrm>
          <a:prstGeom prst="rect">
            <a:avLst/>
          </a:prstGeom>
        </p:spPr>
        <p:txBody>
          <a:bodyPr wrap="square" lIns="0" tIns="0" rIns="0" bIns="0" rtlCol="0" anchor="t">
            <a:spAutoFit/>
          </a:bodyPr>
          <a:lstStyle/>
          <a:p>
            <a:pPr>
              <a:lnSpc>
                <a:spcPts val="9817"/>
              </a:lnSpc>
            </a:pPr>
            <a:r>
              <a:rPr lang="en-US" sz="6600" dirty="0">
                <a:solidFill>
                  <a:srgbClr val="015C60"/>
                </a:solidFill>
                <a:latin typeface="Open Sans Extra Bold"/>
              </a:rPr>
              <a:t>The well-being of children</a:t>
            </a:r>
          </a:p>
        </p:txBody>
      </p:sp>
      <p:sp>
        <p:nvSpPr>
          <p:cNvPr id="11" name="TextBox 11"/>
          <p:cNvSpPr txBox="1"/>
          <p:nvPr/>
        </p:nvSpPr>
        <p:spPr>
          <a:xfrm>
            <a:off x="1371600" y="2459384"/>
            <a:ext cx="15119526" cy="5289974"/>
          </a:xfrm>
          <a:prstGeom prst="rect">
            <a:avLst/>
          </a:prstGeom>
        </p:spPr>
        <p:txBody>
          <a:bodyPr wrap="square" lIns="0" tIns="0" rIns="0" bIns="0" rtlCol="0" anchor="t">
            <a:spAutoFit/>
          </a:bodyPr>
          <a:lstStyle/>
          <a:p>
            <a:pPr marL="571500" indent="-571500">
              <a:lnSpc>
                <a:spcPts val="5151"/>
              </a:lnSpc>
              <a:buFont typeface="Arial" panose="020B0604020202020204" pitchFamily="34" charset="0"/>
              <a:buChar char="•"/>
            </a:pPr>
            <a:r>
              <a:rPr lang="hr-HR" sz="3600" dirty="0">
                <a:solidFill>
                  <a:srgbClr val="000000"/>
                </a:solidFill>
              </a:rPr>
              <a:t>C</a:t>
            </a:r>
            <a:r>
              <a:rPr lang="en-US" sz="3600" dirty="0" err="1">
                <a:solidFill>
                  <a:srgbClr val="000000"/>
                </a:solidFill>
              </a:rPr>
              <a:t>hildren</a:t>
            </a:r>
            <a:r>
              <a:rPr lang="en-US" sz="3600" dirty="0">
                <a:solidFill>
                  <a:srgbClr val="000000"/>
                </a:solidFill>
              </a:rPr>
              <a:t> at risk of poverty or social exclusion</a:t>
            </a:r>
            <a:r>
              <a:rPr lang="hr-HR" sz="3600" dirty="0">
                <a:solidFill>
                  <a:srgbClr val="000000"/>
                </a:solidFill>
              </a:rPr>
              <a:t>: </a:t>
            </a:r>
          </a:p>
          <a:p>
            <a:pPr>
              <a:lnSpc>
                <a:spcPts val="5151"/>
              </a:lnSpc>
            </a:pPr>
            <a:r>
              <a:rPr lang="hr-HR" sz="3600" dirty="0">
                <a:solidFill>
                  <a:srgbClr val="000000"/>
                </a:solidFill>
              </a:rPr>
              <a:t>      </a:t>
            </a:r>
            <a:r>
              <a:rPr lang="hr-HR" sz="3600" dirty="0" err="1">
                <a:solidFill>
                  <a:srgbClr val="000000"/>
                </a:solidFill>
              </a:rPr>
              <a:t>in</a:t>
            </a:r>
            <a:r>
              <a:rPr lang="hr-HR" sz="3600" dirty="0">
                <a:solidFill>
                  <a:srgbClr val="000000"/>
                </a:solidFill>
              </a:rPr>
              <a:t> Croatia </a:t>
            </a:r>
            <a:r>
              <a:rPr lang="en-US" sz="3600" kern="1200" dirty="0">
                <a:ea typeface="+mj-ea"/>
                <a:cs typeface="+mj-cs"/>
              </a:rPr>
              <a:t>20,3 – 22,3%</a:t>
            </a:r>
            <a:r>
              <a:rPr lang="hr-HR" sz="3600" dirty="0"/>
              <a:t> (EU 22,2%)</a:t>
            </a:r>
          </a:p>
          <a:p>
            <a:pPr marL="571500" indent="-571500">
              <a:lnSpc>
                <a:spcPts val="5151"/>
              </a:lnSpc>
              <a:buFont typeface="Arial" panose="020B0604020202020204" pitchFamily="34" charset="0"/>
              <a:buChar char="•"/>
            </a:pPr>
            <a:r>
              <a:rPr lang="hr-HR" sz="3600" dirty="0"/>
              <a:t>Target </a:t>
            </a:r>
            <a:r>
              <a:rPr lang="hr-HR" sz="3600" dirty="0" err="1"/>
              <a:t>groups</a:t>
            </a:r>
            <a:r>
              <a:rPr lang="hr-HR" sz="3600" dirty="0"/>
              <a:t>: children </a:t>
            </a:r>
            <a:r>
              <a:rPr lang="hr-HR" sz="3600" dirty="0" err="1"/>
              <a:t>in</a:t>
            </a:r>
            <a:r>
              <a:rPr lang="hr-HR" sz="3600" dirty="0"/>
              <a:t> </a:t>
            </a:r>
            <a:r>
              <a:rPr lang="hr-HR" sz="3600" dirty="0" err="1"/>
              <a:t>need</a:t>
            </a:r>
            <a:endParaRPr lang="en-US" sz="3600" dirty="0"/>
          </a:p>
          <a:p>
            <a:pPr marL="571500" indent="-571500">
              <a:lnSpc>
                <a:spcPts val="5151"/>
              </a:lnSpc>
              <a:buFont typeface="Arial" panose="020B0604020202020204" pitchFamily="34" charset="0"/>
              <a:buChar char="•"/>
            </a:pPr>
            <a:r>
              <a:rPr lang="en-US" sz="3600" dirty="0"/>
              <a:t>Who are children in need? </a:t>
            </a:r>
            <a:endParaRPr lang="hr-HR" sz="3600" dirty="0"/>
          </a:p>
          <a:p>
            <a:pPr>
              <a:lnSpc>
                <a:spcPts val="5151"/>
              </a:lnSpc>
            </a:pPr>
            <a:r>
              <a:rPr lang="hr-HR" sz="3600" dirty="0"/>
              <a:t>Pe</a:t>
            </a:r>
            <a:r>
              <a:rPr lang="en-US" sz="3600" dirty="0" err="1"/>
              <a:t>rsons</a:t>
            </a:r>
            <a:r>
              <a:rPr lang="en-US" sz="3600" dirty="0"/>
              <a:t> under the age of 18 who are at risk of poverty and social exclusion</a:t>
            </a:r>
            <a:r>
              <a:rPr lang="hr-HR" sz="3600" dirty="0"/>
              <a:t>,</a:t>
            </a:r>
            <a:r>
              <a:rPr lang="en-US" sz="3600" dirty="0"/>
              <a:t> i.e. children who live in households that are at risk of poverty and social exclusion and who are exposed to significant material and social deprivation and with very low work intensity</a:t>
            </a:r>
            <a:r>
              <a:rPr lang="hr-HR" sz="3600" dirty="0"/>
              <a:t> + </a:t>
            </a:r>
            <a:r>
              <a:rPr lang="hr-HR" sz="3600" dirty="0" err="1"/>
              <a:t>refugee</a:t>
            </a:r>
            <a:r>
              <a:rPr lang="hr-HR" sz="3600" dirty="0"/>
              <a:t> children (</a:t>
            </a:r>
            <a:r>
              <a:rPr lang="hr-HR" sz="3600" dirty="0" err="1"/>
              <a:t>Ukraine</a:t>
            </a:r>
            <a:r>
              <a:rPr lang="hr-HR" sz="3600" dirty="0"/>
              <a:t>)</a:t>
            </a:r>
          </a:p>
        </p:txBody>
      </p:sp>
    </p:spTree>
    <p:extLst>
      <p:ext uri="{BB962C8B-B14F-4D97-AF65-F5344CB8AC3E}">
        <p14:creationId xmlns:p14="http://schemas.microsoft.com/office/powerpoint/2010/main" val="421001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1957253" y="524521"/>
            <a:ext cx="12867718" cy="1161087"/>
          </a:xfrm>
          <a:prstGeom prst="rect">
            <a:avLst/>
          </a:prstGeom>
        </p:spPr>
        <p:txBody>
          <a:bodyPr wrap="square" lIns="0" tIns="0" rIns="0" bIns="0" rtlCol="0" anchor="t">
            <a:spAutoFit/>
          </a:bodyPr>
          <a:lstStyle/>
          <a:p>
            <a:pPr>
              <a:lnSpc>
                <a:spcPts val="9817"/>
              </a:lnSpc>
            </a:pPr>
            <a:r>
              <a:rPr lang="en-US" sz="6600" dirty="0">
                <a:solidFill>
                  <a:srgbClr val="015C60"/>
                </a:solidFill>
                <a:latin typeface="Open Sans Extra Bold"/>
              </a:rPr>
              <a:t>The well-being of children</a:t>
            </a:r>
          </a:p>
        </p:txBody>
      </p:sp>
      <p:sp>
        <p:nvSpPr>
          <p:cNvPr id="11" name="TextBox 11"/>
          <p:cNvSpPr txBox="1"/>
          <p:nvPr/>
        </p:nvSpPr>
        <p:spPr>
          <a:xfrm>
            <a:off x="1957254" y="1793299"/>
            <a:ext cx="14214564" cy="7930248"/>
          </a:xfrm>
          <a:prstGeom prst="rect">
            <a:avLst/>
          </a:prstGeom>
        </p:spPr>
        <p:txBody>
          <a:bodyPr wrap="square" lIns="0" tIns="0" rIns="0" bIns="0" rtlCol="0" anchor="t">
            <a:spAutoFit/>
          </a:bodyPr>
          <a:lstStyle/>
          <a:p>
            <a:pPr>
              <a:lnSpc>
                <a:spcPts val="5151"/>
              </a:lnSpc>
            </a:pPr>
            <a:r>
              <a:rPr lang="en-US" sz="3200" i="1" dirty="0">
                <a:solidFill>
                  <a:srgbClr val="000000"/>
                </a:solidFill>
              </a:rPr>
              <a:t>States have the autonomy to more precisely define groups at risk</a:t>
            </a:r>
            <a:endParaRPr lang="hr-HR" sz="3200" i="1" dirty="0">
              <a:solidFill>
                <a:srgbClr val="000000"/>
              </a:solidFill>
            </a:endParaRPr>
          </a:p>
          <a:p>
            <a:pPr>
              <a:lnSpc>
                <a:spcPts val="5151"/>
              </a:lnSpc>
            </a:pPr>
            <a:r>
              <a:rPr lang="hr-HR" sz="3200" u="sng" dirty="0">
                <a:solidFill>
                  <a:srgbClr val="000000"/>
                </a:solidFill>
              </a:rPr>
              <a:t>G</a:t>
            </a:r>
            <a:r>
              <a:rPr lang="en-US" sz="3200" u="sng" dirty="0" err="1">
                <a:solidFill>
                  <a:srgbClr val="000000"/>
                </a:solidFill>
              </a:rPr>
              <a:t>roups</a:t>
            </a:r>
            <a:r>
              <a:rPr lang="en-US" sz="3200" u="sng" dirty="0">
                <a:solidFill>
                  <a:srgbClr val="000000"/>
                </a:solidFill>
              </a:rPr>
              <a:t> of children at risk</a:t>
            </a:r>
            <a:r>
              <a:rPr lang="hr-HR" sz="3200" u="sng" dirty="0">
                <a:solidFill>
                  <a:srgbClr val="000000"/>
                </a:solidFill>
              </a:rPr>
              <a:t> </a:t>
            </a:r>
            <a:r>
              <a:rPr lang="hr-HR" sz="3200" u="sng" dirty="0" err="1">
                <a:solidFill>
                  <a:srgbClr val="000000"/>
                </a:solidFill>
              </a:rPr>
              <a:t>in</a:t>
            </a:r>
            <a:r>
              <a:rPr lang="hr-HR" sz="3200" u="sng" dirty="0">
                <a:solidFill>
                  <a:srgbClr val="000000"/>
                </a:solidFill>
              </a:rPr>
              <a:t> Croatia</a:t>
            </a:r>
            <a:r>
              <a:rPr lang="en-US" sz="3200" dirty="0">
                <a:solidFill>
                  <a:srgbClr val="000000"/>
                </a:solidFill>
              </a:rPr>
              <a:t>:</a:t>
            </a:r>
            <a:endParaRPr lang="hr-HR" sz="3200" dirty="0">
              <a:solidFill>
                <a:srgbClr val="000000"/>
              </a:solidFill>
            </a:endParaRPr>
          </a:p>
          <a:p>
            <a:pPr marL="571500" indent="-571500">
              <a:lnSpc>
                <a:spcPts val="5151"/>
              </a:lnSpc>
              <a:buFont typeface="Arial" panose="020B0604020202020204" pitchFamily="34" charset="0"/>
              <a:buChar char="•"/>
            </a:pPr>
            <a:r>
              <a:rPr lang="en-US" sz="2600" dirty="0">
                <a:solidFill>
                  <a:srgbClr val="000000"/>
                </a:solidFill>
              </a:rPr>
              <a:t>Children growing up in single-parent families/families with three or more children</a:t>
            </a:r>
            <a:endParaRPr lang="hr-HR" sz="2600" dirty="0">
              <a:solidFill>
                <a:srgbClr val="000000"/>
              </a:solidFill>
            </a:endParaRPr>
          </a:p>
          <a:p>
            <a:pPr marL="571500" indent="-571500">
              <a:lnSpc>
                <a:spcPts val="5151"/>
              </a:lnSpc>
              <a:buFont typeface="Arial" panose="020B0604020202020204" pitchFamily="34" charset="0"/>
              <a:buChar char="•"/>
            </a:pPr>
            <a:r>
              <a:rPr lang="en-US" sz="2600" dirty="0">
                <a:solidFill>
                  <a:srgbClr val="000000"/>
                </a:solidFill>
              </a:rPr>
              <a:t>Children growing up in households with low work intensity</a:t>
            </a:r>
            <a:endParaRPr lang="hr-HR" sz="2600" dirty="0">
              <a:solidFill>
                <a:srgbClr val="000000"/>
              </a:solidFill>
            </a:endParaRPr>
          </a:p>
          <a:p>
            <a:pPr marL="571500" indent="-571500">
              <a:lnSpc>
                <a:spcPts val="5151"/>
              </a:lnSpc>
              <a:buFont typeface="Arial" panose="020B0604020202020204" pitchFamily="34" charset="0"/>
              <a:buChar char="•"/>
            </a:pPr>
            <a:r>
              <a:rPr lang="en-US" sz="2600" dirty="0">
                <a:solidFill>
                  <a:srgbClr val="000000"/>
                </a:solidFill>
              </a:rPr>
              <a:t>Older children (12-17)</a:t>
            </a:r>
            <a:endParaRPr lang="hr-HR" sz="2600" dirty="0">
              <a:solidFill>
                <a:srgbClr val="000000"/>
              </a:solidFill>
            </a:endParaRPr>
          </a:p>
          <a:p>
            <a:pPr marL="571500" indent="-571500">
              <a:lnSpc>
                <a:spcPts val="5151"/>
              </a:lnSpc>
              <a:buFont typeface="Arial" panose="020B0604020202020204" pitchFamily="34" charset="0"/>
              <a:buChar char="•"/>
            </a:pPr>
            <a:r>
              <a:rPr lang="en-US" sz="2600" dirty="0">
                <a:solidFill>
                  <a:srgbClr val="000000"/>
                </a:solidFill>
              </a:rPr>
              <a:t>Children belonging to the Roma national minority</a:t>
            </a:r>
            <a:endParaRPr lang="hr-HR" sz="2600" dirty="0">
              <a:solidFill>
                <a:srgbClr val="000000"/>
              </a:solidFill>
            </a:endParaRPr>
          </a:p>
          <a:p>
            <a:pPr marL="571500" indent="-571500">
              <a:lnSpc>
                <a:spcPts val="5151"/>
              </a:lnSpc>
              <a:buFont typeface="Arial" panose="020B0604020202020204" pitchFamily="34" charset="0"/>
              <a:buChar char="•"/>
            </a:pPr>
            <a:r>
              <a:rPr lang="en-US" sz="2600" dirty="0">
                <a:solidFill>
                  <a:srgbClr val="000000"/>
                </a:solidFill>
              </a:rPr>
              <a:t>Child beneficiaries of guaranteed minimum benefit in the social welfare system</a:t>
            </a:r>
            <a:endParaRPr lang="hr-HR" sz="2600" dirty="0">
              <a:solidFill>
                <a:srgbClr val="000000"/>
              </a:solidFill>
            </a:endParaRPr>
          </a:p>
          <a:p>
            <a:pPr marL="571500" indent="-571500">
              <a:lnSpc>
                <a:spcPts val="5151"/>
              </a:lnSpc>
              <a:buFont typeface="Arial" panose="020B0604020202020204" pitchFamily="34" charset="0"/>
              <a:buChar char="•"/>
            </a:pPr>
            <a:r>
              <a:rPr lang="en-US" sz="2600" dirty="0">
                <a:solidFill>
                  <a:srgbClr val="000000"/>
                </a:solidFill>
              </a:rPr>
              <a:t>Children in less developed, especially rural areas</a:t>
            </a:r>
            <a:endParaRPr lang="hr-HR" sz="2600" dirty="0">
              <a:solidFill>
                <a:srgbClr val="000000"/>
              </a:solidFill>
            </a:endParaRPr>
          </a:p>
          <a:p>
            <a:pPr marL="571500" indent="-571500">
              <a:lnSpc>
                <a:spcPts val="5151"/>
              </a:lnSpc>
              <a:buFont typeface="Arial" panose="020B0604020202020204" pitchFamily="34" charset="0"/>
              <a:buChar char="•"/>
            </a:pPr>
            <a:r>
              <a:rPr lang="en-US" sz="2600" dirty="0">
                <a:solidFill>
                  <a:srgbClr val="000000"/>
                </a:solidFill>
              </a:rPr>
              <a:t>Children with developmental disabilities</a:t>
            </a:r>
            <a:endParaRPr lang="hr-HR" sz="2600" dirty="0">
              <a:solidFill>
                <a:srgbClr val="000000"/>
              </a:solidFill>
            </a:endParaRPr>
          </a:p>
          <a:p>
            <a:pPr marL="571500" indent="-571500">
              <a:lnSpc>
                <a:spcPts val="5151"/>
              </a:lnSpc>
              <a:buFont typeface="Arial" panose="020B0604020202020204" pitchFamily="34" charset="0"/>
              <a:buChar char="•"/>
            </a:pPr>
            <a:r>
              <a:rPr lang="en-US" sz="2600" dirty="0">
                <a:solidFill>
                  <a:srgbClr val="000000"/>
                </a:solidFill>
              </a:rPr>
              <a:t>Migrant children (asylum seekers, unaccompanied children, under international protection)</a:t>
            </a:r>
            <a:endParaRPr lang="hr-HR" sz="2600" dirty="0">
              <a:solidFill>
                <a:srgbClr val="000000"/>
              </a:solidFill>
            </a:endParaRPr>
          </a:p>
          <a:p>
            <a:pPr marL="571500" indent="-571500">
              <a:lnSpc>
                <a:spcPts val="5151"/>
              </a:lnSpc>
              <a:buFont typeface="Arial" panose="020B0604020202020204" pitchFamily="34" charset="0"/>
              <a:buChar char="•"/>
            </a:pPr>
            <a:r>
              <a:rPr lang="en-US" sz="2600" dirty="0">
                <a:solidFill>
                  <a:srgbClr val="000000"/>
                </a:solidFill>
              </a:rPr>
              <a:t>Children in alternative care</a:t>
            </a:r>
            <a:endParaRPr lang="hr-HR" sz="2600" dirty="0">
              <a:solidFill>
                <a:srgbClr val="000000"/>
              </a:solidFill>
            </a:endParaRPr>
          </a:p>
          <a:p>
            <a:pPr marL="571500" indent="-571500">
              <a:lnSpc>
                <a:spcPts val="5151"/>
              </a:lnSpc>
              <a:buFont typeface="Arial" panose="020B0604020202020204" pitchFamily="34" charset="0"/>
              <a:buChar char="•"/>
            </a:pPr>
            <a:r>
              <a:rPr lang="en-US" sz="2600" dirty="0">
                <a:solidFill>
                  <a:srgbClr val="000000"/>
                </a:solidFill>
              </a:rPr>
              <a:t>Children displaced from Ukraine</a:t>
            </a:r>
            <a:endParaRPr lang="en-US" sz="2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1957253" y="524521"/>
            <a:ext cx="12867718" cy="1161087"/>
          </a:xfrm>
          <a:prstGeom prst="rect">
            <a:avLst/>
          </a:prstGeom>
        </p:spPr>
        <p:txBody>
          <a:bodyPr wrap="square" lIns="0" tIns="0" rIns="0" bIns="0" rtlCol="0" anchor="t">
            <a:spAutoFit/>
          </a:bodyPr>
          <a:lstStyle/>
          <a:p>
            <a:pPr>
              <a:lnSpc>
                <a:spcPts val="9817"/>
              </a:lnSpc>
            </a:pPr>
            <a:r>
              <a:rPr lang="hr-HR" sz="6600" dirty="0" err="1">
                <a:solidFill>
                  <a:srgbClr val="015C60"/>
                </a:solidFill>
                <a:latin typeface="Open Sans Extra Bold"/>
              </a:rPr>
              <a:t>Child</a:t>
            </a:r>
            <a:r>
              <a:rPr lang="hr-HR" sz="6600" dirty="0">
                <a:solidFill>
                  <a:srgbClr val="015C60"/>
                </a:solidFill>
                <a:latin typeface="Open Sans Extra Bold"/>
              </a:rPr>
              <a:t> </a:t>
            </a:r>
            <a:r>
              <a:rPr lang="hr-HR" sz="6600" dirty="0" err="1">
                <a:solidFill>
                  <a:srgbClr val="015C60"/>
                </a:solidFill>
                <a:latin typeface="Open Sans Extra Bold"/>
              </a:rPr>
              <a:t>Guarantee</a:t>
            </a:r>
            <a:r>
              <a:rPr lang="hr-HR" sz="6600" dirty="0">
                <a:solidFill>
                  <a:srgbClr val="015C60"/>
                </a:solidFill>
                <a:latin typeface="Open Sans Extra Bold"/>
              </a:rPr>
              <a:t> pilot </a:t>
            </a:r>
            <a:r>
              <a:rPr lang="hr-HR" sz="6600" dirty="0" err="1">
                <a:solidFill>
                  <a:srgbClr val="015C60"/>
                </a:solidFill>
                <a:latin typeface="Open Sans Extra Bold"/>
              </a:rPr>
              <a:t>project</a:t>
            </a:r>
            <a:endParaRPr lang="en-US" sz="6600" dirty="0">
              <a:solidFill>
                <a:srgbClr val="015C60"/>
              </a:solidFill>
              <a:latin typeface="Open Sans Extra Bold"/>
            </a:endParaRPr>
          </a:p>
        </p:txBody>
      </p:sp>
      <p:sp>
        <p:nvSpPr>
          <p:cNvPr id="11" name="TextBox 11"/>
          <p:cNvSpPr txBox="1"/>
          <p:nvPr/>
        </p:nvSpPr>
        <p:spPr>
          <a:xfrm>
            <a:off x="1811614" y="2036417"/>
            <a:ext cx="14214564" cy="6710299"/>
          </a:xfrm>
          <a:prstGeom prst="rect">
            <a:avLst/>
          </a:prstGeom>
        </p:spPr>
        <p:txBody>
          <a:bodyPr wrap="square" lIns="0" tIns="0" rIns="0" bIns="0" rtlCol="0" anchor="t">
            <a:spAutoFit/>
          </a:bodyPr>
          <a:lstStyle/>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EU-UNICEF partnership</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24-month pilot project testing innovative approaches (Croatia, Bulgaria, Greece, Italy) - </a:t>
            </a:r>
            <a:r>
              <a:rPr lang="en-US" sz="3200" i="1" kern="100" dirty="0">
                <a:effectLst/>
                <a:latin typeface="Calibri" panose="020F0502020204030204" pitchFamily="34" charset="0"/>
                <a:ea typeface="Calibri" panose="020F0502020204030204" pitchFamily="34" charset="0"/>
                <a:cs typeface="Times New Roman" panose="02020603050405020304" pitchFamily="18" charset="0"/>
              </a:rPr>
              <a:t>supporting the development of national action plans</a:t>
            </a:r>
            <a:endParaRPr lang="hr-HR" sz="32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u="sng" kern="100" dirty="0">
                <a:effectLst/>
                <a:latin typeface="Calibri" panose="020F0502020204030204" pitchFamily="34" charset="0"/>
                <a:ea typeface="Calibri" panose="020F0502020204030204" pitchFamily="34" charset="0"/>
                <a:cs typeface="Times New Roman" panose="02020603050405020304" pitchFamily="18" charset="0"/>
              </a:rPr>
              <a:t>Phase III EU Guarantees for every child</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Implementation of pilot projects and evaluation of innovative models of evidence-based services and interventions and development of concrete strategies for access to the most vulnerable children</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Collection of information for the implementation of the Guarantee for every child at the EU level through recommendations and experience gained in the activities of the pilot program</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In-depth analysis of children in the most disadvantaged position who need effective access to key services and proposal of indicators for monitoring and evaluation of implementation</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08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1957253" y="524521"/>
            <a:ext cx="12867718" cy="1161087"/>
          </a:xfrm>
          <a:prstGeom prst="rect">
            <a:avLst/>
          </a:prstGeom>
        </p:spPr>
        <p:txBody>
          <a:bodyPr wrap="square" lIns="0" tIns="0" rIns="0" bIns="0" rtlCol="0" anchor="t">
            <a:spAutoFit/>
          </a:bodyPr>
          <a:lstStyle/>
          <a:p>
            <a:pPr>
              <a:lnSpc>
                <a:spcPts val="9817"/>
              </a:lnSpc>
            </a:pPr>
            <a:r>
              <a:rPr lang="hr-HR" sz="6600" dirty="0" err="1">
                <a:solidFill>
                  <a:srgbClr val="015C60"/>
                </a:solidFill>
                <a:latin typeface="Open Sans Extra Bold"/>
              </a:rPr>
              <a:t>Child</a:t>
            </a:r>
            <a:r>
              <a:rPr lang="hr-HR" sz="6600" dirty="0">
                <a:solidFill>
                  <a:srgbClr val="015C60"/>
                </a:solidFill>
                <a:latin typeface="Open Sans Extra Bold"/>
              </a:rPr>
              <a:t> </a:t>
            </a:r>
            <a:r>
              <a:rPr lang="hr-HR" sz="6600" dirty="0" err="1">
                <a:solidFill>
                  <a:srgbClr val="015C60"/>
                </a:solidFill>
                <a:latin typeface="Open Sans Extra Bold"/>
              </a:rPr>
              <a:t>Guarantee</a:t>
            </a:r>
            <a:r>
              <a:rPr lang="hr-HR" sz="6600" dirty="0">
                <a:solidFill>
                  <a:srgbClr val="015C60"/>
                </a:solidFill>
                <a:latin typeface="Open Sans Extra Bold"/>
              </a:rPr>
              <a:t> pilot </a:t>
            </a:r>
            <a:r>
              <a:rPr lang="hr-HR" sz="6600" dirty="0" err="1">
                <a:solidFill>
                  <a:srgbClr val="015C60"/>
                </a:solidFill>
                <a:latin typeface="Open Sans Extra Bold"/>
              </a:rPr>
              <a:t>project</a:t>
            </a:r>
            <a:endParaRPr lang="en-US" sz="6600" dirty="0">
              <a:solidFill>
                <a:srgbClr val="015C60"/>
              </a:solidFill>
              <a:latin typeface="Open Sans Extra Bold"/>
            </a:endParaRPr>
          </a:p>
        </p:txBody>
      </p:sp>
      <p:sp>
        <p:nvSpPr>
          <p:cNvPr id="11" name="TextBox 11"/>
          <p:cNvSpPr txBox="1"/>
          <p:nvPr/>
        </p:nvSpPr>
        <p:spPr>
          <a:xfrm>
            <a:off x="1811614" y="2315340"/>
            <a:ext cx="14214564" cy="5964197"/>
          </a:xfrm>
          <a:prstGeom prst="rect">
            <a:avLst/>
          </a:prstGeom>
        </p:spPr>
        <p:txBody>
          <a:bodyPr wrap="square" lIns="0" tIns="0" rIns="0" bIns="0" rtlCol="0" anchor="t">
            <a:spAutoFit/>
          </a:bodyPr>
          <a:lstStyle/>
          <a:p>
            <a:pPr algn="just">
              <a:lnSpc>
                <a:spcPct val="107000"/>
              </a:lnSpc>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Pilot project in Croatia</a:t>
            </a:r>
            <a:endParaRPr lang="hr-HR"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Goal</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an integrated multidisciplinary approach to appropriate services in the community</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Međimurje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County: the area with the highest percentage of users of the guaranteed minimum compensation and poor accessibility to services for child protection and family support</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Three components of the project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Access to child protection services and family support</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Access to early preschool education</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Access to early intervention services for children with developmental disabilities</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335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1957253" y="524521"/>
            <a:ext cx="12867718" cy="1161087"/>
          </a:xfrm>
          <a:prstGeom prst="rect">
            <a:avLst/>
          </a:prstGeom>
        </p:spPr>
        <p:txBody>
          <a:bodyPr wrap="square" lIns="0" tIns="0" rIns="0" bIns="0" rtlCol="0" anchor="t">
            <a:spAutoFit/>
          </a:bodyPr>
          <a:lstStyle/>
          <a:p>
            <a:pPr>
              <a:lnSpc>
                <a:spcPts val="9817"/>
              </a:lnSpc>
            </a:pPr>
            <a:r>
              <a:rPr lang="hr-HR" sz="6600" dirty="0" err="1">
                <a:solidFill>
                  <a:srgbClr val="015C60"/>
                </a:solidFill>
                <a:latin typeface="Open Sans Extra Bold"/>
              </a:rPr>
              <a:t>Child</a:t>
            </a:r>
            <a:r>
              <a:rPr lang="hr-HR" sz="6600" dirty="0">
                <a:solidFill>
                  <a:srgbClr val="015C60"/>
                </a:solidFill>
                <a:latin typeface="Open Sans Extra Bold"/>
              </a:rPr>
              <a:t> </a:t>
            </a:r>
            <a:r>
              <a:rPr lang="hr-HR" sz="6600" dirty="0" err="1">
                <a:solidFill>
                  <a:srgbClr val="015C60"/>
                </a:solidFill>
                <a:latin typeface="Open Sans Extra Bold"/>
              </a:rPr>
              <a:t>Guarantee</a:t>
            </a:r>
            <a:r>
              <a:rPr lang="hr-HR" sz="6600" dirty="0">
                <a:solidFill>
                  <a:srgbClr val="015C60"/>
                </a:solidFill>
                <a:latin typeface="Open Sans Extra Bold"/>
              </a:rPr>
              <a:t> pilot </a:t>
            </a:r>
            <a:r>
              <a:rPr lang="hr-HR" sz="6600" dirty="0" err="1">
                <a:solidFill>
                  <a:srgbClr val="015C60"/>
                </a:solidFill>
                <a:latin typeface="Open Sans Extra Bold"/>
              </a:rPr>
              <a:t>project</a:t>
            </a:r>
            <a:endParaRPr lang="en-US" sz="6600" dirty="0">
              <a:solidFill>
                <a:srgbClr val="015C60"/>
              </a:solidFill>
              <a:latin typeface="Open Sans Extra Bold"/>
            </a:endParaRPr>
          </a:p>
        </p:txBody>
      </p:sp>
      <p:sp>
        <p:nvSpPr>
          <p:cNvPr id="11" name="TextBox 11"/>
          <p:cNvSpPr txBox="1"/>
          <p:nvPr/>
        </p:nvSpPr>
        <p:spPr>
          <a:xfrm>
            <a:off x="1811614" y="2315340"/>
            <a:ext cx="14214564" cy="3870419"/>
          </a:xfrm>
          <a:prstGeom prst="rect">
            <a:avLst/>
          </a:prstGeom>
        </p:spPr>
        <p:txBody>
          <a:bodyPr wrap="square" lIns="0" tIns="0" rIns="0" bIns="0" rtlCol="0" anchor="t">
            <a:spAutoFit/>
          </a:bodyPr>
          <a:lstStyle/>
          <a:p>
            <a:pPr marL="457200" indent="-457200" algn="just">
              <a:lnSpc>
                <a:spcPct val="107000"/>
              </a:lnSpc>
              <a:spcAft>
                <a:spcPts val="8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38.7% of the total Roma population in the Republic of Croatia live in Me</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dj</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imurje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County</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Me</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dj</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imurje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County is the only county besides Lika-</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Senj</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that does not have a provider for children without adequate parental care and children with children with behavioral problems</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High concentrations of children and families at risk</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more than 2,200 children at risk of abuse, neglect, poverty and social exclusion</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580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918382" y="524521"/>
            <a:ext cx="14626418" cy="1161087"/>
          </a:xfrm>
          <a:prstGeom prst="rect">
            <a:avLst/>
          </a:prstGeom>
        </p:spPr>
        <p:txBody>
          <a:bodyPr wrap="square" lIns="0" tIns="0" rIns="0" bIns="0" rtlCol="0" anchor="t">
            <a:spAutoFit/>
          </a:bodyPr>
          <a:lstStyle/>
          <a:p>
            <a:pPr>
              <a:lnSpc>
                <a:spcPts val="9817"/>
              </a:lnSpc>
            </a:pPr>
            <a:r>
              <a:rPr lang="hr-HR" sz="6600" dirty="0" err="1">
                <a:solidFill>
                  <a:srgbClr val="015C60"/>
                </a:solidFill>
                <a:latin typeface="Open Sans Extra Bold"/>
              </a:rPr>
              <a:t>Interdepartmental</a:t>
            </a:r>
            <a:r>
              <a:rPr lang="hr-HR" sz="6600" dirty="0">
                <a:solidFill>
                  <a:srgbClr val="015C60"/>
                </a:solidFill>
                <a:latin typeface="Open Sans Extra Bold"/>
              </a:rPr>
              <a:t> </a:t>
            </a:r>
            <a:r>
              <a:rPr lang="hr-HR" sz="6600" dirty="0" err="1">
                <a:solidFill>
                  <a:srgbClr val="015C60"/>
                </a:solidFill>
                <a:latin typeface="Open Sans Extra Bold"/>
              </a:rPr>
              <a:t>cooperation</a:t>
            </a:r>
            <a:endParaRPr lang="en-US" sz="6600" dirty="0">
              <a:solidFill>
                <a:srgbClr val="015C60"/>
              </a:solidFill>
              <a:latin typeface="Open Sans Extra Bold"/>
            </a:endParaRPr>
          </a:p>
        </p:txBody>
      </p:sp>
      <p:sp>
        <p:nvSpPr>
          <p:cNvPr id="11" name="TextBox 11"/>
          <p:cNvSpPr txBox="1"/>
          <p:nvPr/>
        </p:nvSpPr>
        <p:spPr>
          <a:xfrm>
            <a:off x="1811614" y="2315340"/>
            <a:ext cx="14214564" cy="6066789"/>
          </a:xfrm>
          <a:prstGeom prst="rect">
            <a:avLst/>
          </a:prstGeom>
        </p:spPr>
        <p:txBody>
          <a:bodyPr wrap="square" lIns="0" tIns="0" rIns="0" bIns="0" rtlCol="0" anchor="t">
            <a:spAutoFit/>
          </a:bodyPr>
          <a:lstStyle/>
          <a:p>
            <a:pPr algn="just">
              <a:lnSpc>
                <a:spcPct val="107000"/>
              </a:lnSpc>
              <a:spcAft>
                <a:spcPts val="800"/>
              </a:spcAft>
            </a:pPr>
            <a:r>
              <a:rPr lang="hr-HR" sz="3200" kern="100" dirty="0" err="1">
                <a:latin typeface="Calibri" panose="020F0502020204030204" pitchFamily="34" charset="0"/>
                <a:ea typeface="Calibri" panose="020F0502020204030204" pitchFamily="34" charset="0"/>
                <a:cs typeface="Times New Roman" panose="02020603050405020304" pitchFamily="18" charset="0"/>
              </a:rPr>
              <a:t>Within</a:t>
            </a:r>
            <a:r>
              <a:rPr lang="hr-HR"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kern="100" dirty="0">
                <a:latin typeface="Calibri" panose="020F0502020204030204" pitchFamily="34" charset="0"/>
                <a:ea typeface="Calibri" panose="020F0502020204030204" pitchFamily="34" charset="0"/>
                <a:cs typeface="Times New Roman" panose="02020603050405020304" pitchFamily="18" charset="0"/>
              </a:rPr>
              <a:t>the pilot program, 3 work models were developed:</a:t>
            </a:r>
            <a:endParaRPr lang="hr-HR"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hr-HR"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3200" b="1" kern="100" dirty="0">
                <a:latin typeface="Calibri" panose="020F0502020204030204" pitchFamily="34" charset="0"/>
                <a:ea typeface="Calibri" panose="020F0502020204030204" pitchFamily="34" charset="0"/>
                <a:cs typeface="Times New Roman" panose="02020603050405020304" pitchFamily="18" charset="0"/>
              </a:rPr>
              <a:t>1. I</a:t>
            </a:r>
            <a:r>
              <a:rPr lang="en-US" sz="3200" b="1" kern="100" dirty="0" err="1">
                <a:effectLst/>
                <a:latin typeface="Calibri" panose="020F0502020204030204" pitchFamily="34" charset="0"/>
                <a:ea typeface="Calibri" panose="020F0502020204030204" pitchFamily="34" charset="0"/>
                <a:cs typeface="Times New Roman" panose="02020603050405020304" pitchFamily="18" charset="0"/>
              </a:rPr>
              <a:t>ntegrated</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 approach and services</a:t>
            </a:r>
            <a:endParaRPr lang="hr-HR"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"responsibility" for the situation of children growing up in poverty goes beyond the social welfare system</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integrated</a:t>
            </a:r>
            <a:r>
              <a:rPr lang="hr-HR" sz="32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approach</a:t>
            </a:r>
            <a:r>
              <a:rPr lang="hr-HR" sz="32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3200" i="1"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1 </a:t>
            </a:r>
            <a:r>
              <a:rPr lang="hr-HR" sz="3200" i="1"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child</a:t>
            </a:r>
            <a:r>
              <a:rPr lang="hr-HR" sz="3200" i="1"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1 plan</a:t>
            </a:r>
            <a:endParaRPr lang="hr-HR" sz="32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hr-HR"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2. Quality preschool and school education</a:t>
            </a:r>
            <a:endParaRPr lang="hr-HR"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hr-HR"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3200" b="1" kern="100" dirty="0">
                <a:effectLst/>
                <a:latin typeface="Calibri" panose="020F0502020204030204" pitchFamily="34" charset="0"/>
                <a:ea typeface="Calibri" panose="020F0502020204030204" pitchFamily="34" charset="0"/>
                <a:cs typeface="Times New Roman" panose="02020603050405020304" pitchFamily="18" charset="0"/>
              </a:rPr>
              <a:t>3.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Integrated and coordinated early intervention services (health)</a:t>
            </a:r>
            <a:endParaRPr lang="hr-HR"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hr-HR"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946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918382" y="524521"/>
            <a:ext cx="14626418" cy="1161087"/>
          </a:xfrm>
          <a:prstGeom prst="rect">
            <a:avLst/>
          </a:prstGeom>
        </p:spPr>
        <p:txBody>
          <a:bodyPr wrap="square" lIns="0" tIns="0" rIns="0" bIns="0" rtlCol="0" anchor="t">
            <a:spAutoFit/>
          </a:bodyPr>
          <a:lstStyle/>
          <a:p>
            <a:pPr>
              <a:lnSpc>
                <a:spcPts val="9817"/>
              </a:lnSpc>
            </a:pPr>
            <a:r>
              <a:rPr lang="hr-HR" sz="6600" dirty="0" err="1">
                <a:solidFill>
                  <a:srgbClr val="015C60"/>
                </a:solidFill>
                <a:latin typeface="Open Sans Extra Bold"/>
              </a:rPr>
              <a:t>Interdepartmental</a:t>
            </a:r>
            <a:r>
              <a:rPr lang="hr-HR" sz="6600" dirty="0">
                <a:solidFill>
                  <a:srgbClr val="015C60"/>
                </a:solidFill>
                <a:latin typeface="Open Sans Extra Bold"/>
              </a:rPr>
              <a:t> </a:t>
            </a:r>
            <a:r>
              <a:rPr lang="hr-HR" sz="6600" dirty="0" err="1">
                <a:solidFill>
                  <a:srgbClr val="015C60"/>
                </a:solidFill>
                <a:latin typeface="Open Sans Extra Bold"/>
              </a:rPr>
              <a:t>cooperation</a:t>
            </a:r>
            <a:endParaRPr lang="en-US" sz="6600" dirty="0">
              <a:solidFill>
                <a:srgbClr val="015C60"/>
              </a:solidFill>
              <a:latin typeface="Open Sans Extra Bold"/>
            </a:endParaRPr>
          </a:p>
        </p:txBody>
      </p:sp>
      <p:sp>
        <p:nvSpPr>
          <p:cNvPr id="11" name="TextBox 11"/>
          <p:cNvSpPr txBox="1"/>
          <p:nvPr/>
        </p:nvSpPr>
        <p:spPr>
          <a:xfrm>
            <a:off x="1916117" y="2090503"/>
            <a:ext cx="14214564" cy="7428444"/>
          </a:xfrm>
          <a:prstGeom prst="rect">
            <a:avLst/>
          </a:prstGeom>
        </p:spPr>
        <p:txBody>
          <a:bodyPr wrap="square" lIns="0" tIns="0" rIns="0" bIns="0" rtlCol="0" anchor="t">
            <a:spAutoFit/>
          </a:bodyPr>
          <a:lstStyle/>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Interdepartmental cooperation and monitoring</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3200" b="1" u="sng" kern="100" dirty="0">
                <a:effectLst/>
                <a:latin typeface="Calibri" panose="020F0502020204030204" pitchFamily="34" charset="0"/>
                <a:ea typeface="Calibri" panose="020F0502020204030204" pitchFamily="34" charset="0"/>
                <a:cs typeface="Times New Roman" panose="02020603050405020304" pitchFamily="18" charset="0"/>
              </a:rPr>
              <a:t>Key challenges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improve interdepartmental cooperation</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develop a monitoring and evaluation system</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remove institutional obstacles to implementation</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3200" b="1" u="sng" kern="100" dirty="0" err="1">
                <a:effectLst/>
                <a:latin typeface="Calibri" panose="020F0502020204030204" pitchFamily="34" charset="0"/>
                <a:ea typeface="Calibri" panose="020F0502020204030204" pitchFamily="34" charset="0"/>
                <a:cs typeface="Times New Roman" panose="02020603050405020304" pitchFamily="18" charset="0"/>
              </a:rPr>
              <a:t>Results</a:t>
            </a:r>
            <a:r>
              <a:rPr lang="hr-HR" sz="3200" b="1"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Financially and spatially available quality services</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 package of basic services available to every child</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Expanding the network and ensuring free access</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r-HR" sz="3200" kern="100" dirty="0">
                <a:latin typeface="Calibri" panose="020F0502020204030204" pitchFamily="34" charset="0"/>
                <a:ea typeface="Calibri" panose="020F0502020204030204" pitchFamily="34" charset="0"/>
                <a:cs typeface="Times New Roman" panose="02020603050405020304" pitchFamily="18" charset="0"/>
              </a:rPr>
              <a:t>R</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emove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hidden" costs</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Child-sensitive" data collection and monitoring system </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Including planning, evaluation and review of services/interventions</a:t>
            </a:r>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3833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6FFE54-CEBE-47BF-88A2-8DEEBC3BC5E5}">
  <ds:schemaRefs>
    <ds:schemaRef ds:uri="http://purl.org/dc/elements/1.1/"/>
    <ds:schemaRef ds:uri="http://schemas.microsoft.com/office/2006/metadata/properties"/>
    <ds:schemaRef ds:uri="http://schemas.microsoft.com/office/infopath/2007/PartnerControls"/>
    <ds:schemaRef ds:uri="http://purl.org/dc/terms/"/>
    <ds:schemaRef ds:uri="cae8c1b8-3cee-434b-8da9-32960356a7de"/>
    <ds:schemaRef ds:uri="http://schemas.openxmlformats.org/package/2006/metadata/core-properties"/>
    <ds:schemaRef ds:uri="http://schemas.microsoft.com/office/2006/documentManagement/types"/>
    <ds:schemaRef ds:uri="0b4e6542-4a28-464b-916a-ac287e1e15ef"/>
    <ds:schemaRef ds:uri="http://www.w3.org/XML/1998/namespace"/>
    <ds:schemaRef ds:uri="http://purl.org/dc/dcmitype/"/>
  </ds:schemaRefs>
</ds:datastoreItem>
</file>

<file path=customXml/itemProps2.xml><?xml version="1.0" encoding="utf-8"?>
<ds:datastoreItem xmlns:ds="http://schemas.openxmlformats.org/officeDocument/2006/customXml" ds:itemID="{12112DF7-C1A8-4BC6-9536-E00A7B922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e6542-4a28-464b-916a-ac287e1e15ef"/>
    <ds:schemaRef ds:uri="cae8c1b8-3cee-434b-8da9-32960356a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792304-F52A-42B6-9B6D-647BBE12D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TotalTime>
  <Words>1446</Words>
  <Application>Microsoft Office PowerPoint</Application>
  <PresentationFormat>Prilagođeno</PresentationFormat>
  <Paragraphs>154</Paragraphs>
  <Slides>19</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19</vt:i4>
      </vt:variant>
    </vt:vector>
  </HeadingPairs>
  <TitlesOfParts>
    <vt:vector size="27" baseType="lpstr">
      <vt:lpstr>Open Sans Extra Bold</vt:lpstr>
      <vt:lpstr>Arial</vt:lpstr>
      <vt:lpstr>Open Sans Bold Bold</vt:lpstr>
      <vt:lpstr>Calibri</vt:lpstr>
      <vt:lpstr>Roboto Condensed</vt:lpstr>
      <vt:lpstr>Open Sans</vt:lpstr>
      <vt:lpstr>Lato</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What needs to be ensured?</vt:lpstr>
      <vt:lpstr>PowerPoint prezentacija</vt:lpstr>
      <vt:lpstr>PowerPoint prezentacija</vt:lpstr>
      <vt:lpstr>Social services in the community aimed at children at risk of poverty and social exclusion</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ECI Conference Albania presentation</dc:title>
  <dc:creator>Monika Begović</dc:creator>
  <cp:lastModifiedBy>Monika Begović</cp:lastModifiedBy>
  <cp:revision>40</cp:revision>
  <cp:lastPrinted>2023-06-06T06:13:21Z</cp:lastPrinted>
  <dcterms:created xsi:type="dcterms:W3CDTF">2006-08-16T00:00:00Z</dcterms:created>
  <dcterms:modified xsi:type="dcterms:W3CDTF">2023-06-06T06:46:41Z</dcterms:modified>
  <dc:identifier>DAFdWBxvyms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y fmtid="{D5CDD505-2E9C-101B-9397-08002B2CF9AE}" pid="3" name="MediaServiceImageTags">
    <vt:lpwstr/>
  </property>
</Properties>
</file>