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85" r:id="rId6"/>
    <p:sldId id="257" r:id="rId7"/>
    <p:sldId id="258" r:id="rId8"/>
    <p:sldId id="284" r:id="rId9"/>
    <p:sldId id="259" r:id="rId10"/>
    <p:sldId id="260" r:id="rId11"/>
    <p:sldId id="261" r:id="rId12"/>
    <p:sldId id="262" r:id="rId13"/>
    <p:sldId id="263" r:id="rId14"/>
    <p:sldId id="287" r:id="rId15"/>
    <p:sldId id="288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6" r:id="rId24"/>
    <p:sldId id="277" r:id="rId25"/>
    <p:sldId id="279" r:id="rId26"/>
    <p:sldId id="278" r:id="rId27"/>
    <p:sldId id="289" r:id="rId28"/>
    <p:sldId id="290" r:id="rId29"/>
    <p:sldId id="282" r:id="rId30"/>
    <p:sldId id="283" r:id="rId31"/>
  </p:sldIdLst>
  <p:sldSz cx="18288000" cy="10287000"/>
  <p:notesSz cx="6858000" cy="9144000"/>
  <p:embeddedFontLst>
    <p:embeddedFont>
      <p:font typeface="Bahnschrift" panose="020B0502040204020203" pitchFamily="34" charset="0"/>
      <p:regular r:id="rId33"/>
      <p:bold r:id="rId34"/>
    </p:embeddedFont>
    <p:embeddedFont>
      <p:font typeface="Britannic Bold" panose="020B0903060703020204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 Extra Bold" panose="020B0906030804020204" pitchFamily="34" charset="0"/>
      <p:regular r:id="rId40"/>
      <p:bold r:id="rId41"/>
    </p:embeddedFont>
    <p:embeddedFont>
      <p:font typeface="Poppins" pitchFamily="2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Roboto Condensed" panose="020F0502020204030204" pitchFamily="34" charset="0"/>
      <p:regular r:id="rId50"/>
      <p:bold r:id="rId51"/>
      <p:italic r:id="rId52"/>
      <p:boldItalic r:id="rId53"/>
    </p:embeddedFont>
    <p:embeddedFont>
      <p:font typeface="Source Sans Pro" panose="020B0503030403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F8B"/>
    <a:srgbClr val="F7AF2A"/>
    <a:srgbClr val="003E57"/>
    <a:srgbClr val="EBB000"/>
    <a:srgbClr val="BEA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3" autoAdjust="0"/>
    <p:restoredTop sz="94697" autoAdjust="0"/>
  </p:normalViewPr>
  <p:slideViewPr>
    <p:cSldViewPr>
      <p:cViewPr varScale="1">
        <p:scale>
          <a:sx n="72" d="100"/>
          <a:sy n="72" d="100"/>
        </p:scale>
        <p:origin x="8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D2E39-B717-428B-9D1A-40F584B1470C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DB54-A307-416A-AD3A-1CA109B1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findings suggest that culture has a major impact on parental burnout and that parents from individualistic countries seem particularly exposed.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3DB54-A307-416A-AD3A-1CA109B16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3DB54-A307-416A-AD3A-1CA109B168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olcb8Gz0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burnoutfreeproject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facebook.com/burnoutfree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hyperlink" Target="https://www.burnoutfree.eu/" TargetMode="External"/><Relationship Id="rId4" Type="http://schemas.openxmlformats.org/officeDocument/2006/relationships/image" Target="../media/image14.svg"/><Relationship Id="rId9" Type="http://schemas.openxmlformats.org/officeDocument/2006/relationships/hyperlink" Target="https://www.linkedin.com/in/burnout-free-project-44906623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726199" y="3471363"/>
            <a:ext cx="5954109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3E57"/>
                </a:solidFill>
                <a:latin typeface="Bahnschrift" panose="020B0502040204020203" pitchFamily="34" charset="0"/>
              </a:rPr>
              <a:t>WORKSHOP:</a:t>
            </a:r>
          </a:p>
          <a:p>
            <a:pPr algn="l"/>
            <a:r>
              <a:rPr lang="en" sz="2400" b="1" i="0" dirty="0">
                <a:solidFill>
                  <a:srgbClr val="2B2B2B"/>
                </a:solidFill>
                <a:effectLst/>
                <a:latin typeface="Source Sans Pro" panose="020B0503030403020204" pitchFamily="34" charset="0"/>
              </a:rPr>
              <a:t>Parental and ECI professional burnout:</a:t>
            </a:r>
          </a:p>
          <a:p>
            <a:pPr algn="l"/>
            <a:r>
              <a:rPr lang="en" sz="2400" b="1" i="0" dirty="0">
                <a:solidFill>
                  <a:srgbClr val="2B2B2B"/>
                </a:solidFill>
                <a:effectLst/>
                <a:latin typeface="Source Sans Pro" panose="020B0503030403020204" pitchFamily="34" charset="0"/>
              </a:rPr>
              <a:t> Definition and strategies for preventing it</a:t>
            </a:r>
            <a:endParaRPr lang="en" sz="2400" b="0" i="0" dirty="0">
              <a:solidFill>
                <a:srgbClr val="2B2B2B"/>
              </a:solidFill>
              <a:effectLst/>
              <a:latin typeface="Source Sans Pro" panose="020B0503030403020204" pitchFamily="34" charset="0"/>
            </a:endParaRPr>
          </a:p>
          <a:p>
            <a:br>
              <a:rPr lang="en" sz="2400" dirty="0"/>
            </a:br>
            <a:endParaRPr lang="en-US" sz="2400" dirty="0">
              <a:solidFill>
                <a:srgbClr val="003E57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6917D9-FFB7-FF67-4D4B-9C4676F26143}"/>
              </a:ext>
            </a:extLst>
          </p:cNvPr>
          <p:cNvSpPr txBox="1"/>
          <p:nvPr/>
        </p:nvSpPr>
        <p:spPr>
          <a:xfrm>
            <a:off x="4334162" y="5153891"/>
            <a:ext cx="10688782" cy="169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000" b="1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Moderator:  </a:t>
            </a:r>
            <a:r>
              <a:rPr lang="it-IT" sz="20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Agapi </a:t>
            </a:r>
            <a:r>
              <a:rPr lang="it-IT" sz="2000" i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Papadaki</a:t>
            </a:r>
            <a:r>
              <a:rPr lang="it-IT" sz="20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i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Amimoni</a:t>
            </a:r>
            <a:endParaRPr lang="el-GR" sz="2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b="1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Speakers: </a:t>
            </a:r>
            <a:endParaRPr lang="el-GR" sz="2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Vicky </a:t>
            </a:r>
            <a:r>
              <a:rPr lang="it-IT" sz="2000" i="1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t-IT" sz="2000" i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rokou</a:t>
            </a:r>
            <a:r>
              <a:rPr lang="it-IT" sz="20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i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Amimoni</a:t>
            </a:r>
            <a:endParaRPr lang="el-GR" sz="2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Nikos </a:t>
            </a:r>
            <a:r>
              <a:rPr lang="en-GB" sz="2000" i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Papastamatiou</a:t>
            </a:r>
            <a:r>
              <a:rPr lang="en-GB" sz="20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i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Omegatech</a:t>
            </a:r>
            <a:endParaRPr lang="el-GR" sz="2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B9612-9B68-A1AE-9B83-206AF91B0299}"/>
              </a:ext>
            </a:extLst>
          </p:cNvPr>
          <p:cNvSpPr txBox="1"/>
          <p:nvPr/>
        </p:nvSpPr>
        <p:spPr>
          <a:xfrm>
            <a:off x="6934089" y="7511365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2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June 2023, Tirana</a:t>
            </a:r>
            <a:endParaRPr lang="el-G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995" y="1016268"/>
            <a:ext cx="1469941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Activities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317812-1B91-4E47-95D8-2EE1C3B10EA1}"/>
              </a:ext>
            </a:extLst>
          </p:cNvPr>
          <p:cNvSpPr/>
          <p:nvPr/>
        </p:nvSpPr>
        <p:spPr>
          <a:xfrm>
            <a:off x="3048000" y="3238499"/>
            <a:ext cx="12344400" cy="251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ACTIVITY 2: MENTIMETER</a:t>
            </a:r>
          </a:p>
          <a:p>
            <a:pPr lvl="0"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“IDEAS ON HOW TO PREVENT PROFESSIONAL BURNOUT”</a:t>
            </a:r>
            <a:endParaRPr lang="el-GR" sz="2800" dirty="0"/>
          </a:p>
          <a:p>
            <a:pPr algn="ctr"/>
            <a:endParaRPr lang="en-US" dirty="0"/>
          </a:p>
        </p:txBody>
      </p:sp>
      <p:pic>
        <p:nvPicPr>
          <p:cNvPr id="2050" name="Picture 2" descr="https://o.remove.bg/downloads/8876fa92-0cf9-46a5-833d-12fdae86ae61/8841-removebg-preview.png">
            <a:extLst>
              <a:ext uri="{FF2B5EF4-FFF2-40B4-BE49-F238E27FC236}">
                <a16:creationId xmlns:a16="http://schemas.microsoft.com/office/drawing/2014/main" id="{710A2094-8B89-4E56-8E01-36363BEE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98666"/>
            <a:ext cx="1490789" cy="14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995" y="1016268"/>
            <a:ext cx="1469941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Activities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317812-1B91-4E47-95D8-2EE1C3B10EA1}"/>
              </a:ext>
            </a:extLst>
          </p:cNvPr>
          <p:cNvSpPr/>
          <p:nvPr/>
        </p:nvSpPr>
        <p:spPr>
          <a:xfrm>
            <a:off x="3048000" y="2469005"/>
            <a:ext cx="12344400" cy="259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ACTIVITY 3: MENTIMETER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“</a:t>
            </a:r>
            <a:r>
              <a:rPr lang="en-US" sz="2800" dirty="0">
                <a:solidFill>
                  <a:srgbClr val="002060"/>
                </a:solidFill>
              </a:rPr>
              <a:t>IDEAS ON HOW TO PREVENT PARENTAL BURNOUT</a:t>
            </a:r>
            <a:r>
              <a:rPr lang="en-US" sz="2800" b="1" dirty="0">
                <a:solidFill>
                  <a:srgbClr val="002060"/>
                </a:solidFill>
              </a:rPr>
              <a:t>”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https://o.remove.bg/downloads/8876fa92-0cf9-46a5-833d-12fdae86ae61/8841-removebg-preview.png">
            <a:extLst>
              <a:ext uri="{FF2B5EF4-FFF2-40B4-BE49-F238E27FC236}">
                <a16:creationId xmlns:a16="http://schemas.microsoft.com/office/drawing/2014/main" id="{710A2094-8B89-4E56-8E01-36363BEE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98666"/>
            <a:ext cx="1490789" cy="14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995" y="1016268"/>
            <a:ext cx="1469941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6000" b="1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algn="ctr"/>
            <a:endParaRPr lang="en-US" sz="6000" b="1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algn="ctr"/>
            <a:endParaRPr lang="en-US" sz="6000" b="1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The Burnout FREE ECI Project 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in a nutshell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6674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24173" y="814200"/>
            <a:ext cx="151571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Partners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B12E-34F7-4DF0-AC59-2EE1FF452704}"/>
              </a:ext>
            </a:extLst>
          </p:cNvPr>
          <p:cNvSpPr txBox="1"/>
          <p:nvPr/>
        </p:nvSpPr>
        <p:spPr>
          <a:xfrm>
            <a:off x="2224932" y="2150363"/>
            <a:ext cx="144261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Burnout Free ECI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consortium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consists of 1O Partners &amp; 1 Associated Partner from 8 different countries. </a:t>
            </a:r>
          </a:p>
          <a:p>
            <a:endParaRPr lang="en-US" sz="2400" dirty="0">
              <a:solidFill>
                <a:srgbClr val="7D229A"/>
              </a:solidFill>
            </a:endParaRPr>
          </a:p>
          <a:p>
            <a:r>
              <a:rPr lang="en-US" sz="2400" u="sng" dirty="0">
                <a:solidFill>
                  <a:srgbClr val="002060"/>
                </a:solidFill>
                <a:latin typeface="Bahnschrift" panose="020B0502040204020203" pitchFamily="34" charset="0"/>
              </a:rPr>
              <a:t>In specific, the following partners compose the consortium of this project:</a:t>
            </a:r>
          </a:p>
          <a:p>
            <a:endParaRPr lang="en-US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AMIMONI - Panhellenic Association of parents and friends of visually impaired people with additional handicaps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Coordinator - Greece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SVEUCILISTE U ZAGREBU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Croatia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UNIVERSITATEA BABES BOLYAI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Romania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UNIVERSITY OF THESSALY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Greece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EUROPEAN ASSOCIATION OF SERVICE PROVIDERS FOR PERSONS WITH DISABILITIES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MALI DOM - Zagreb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dnevni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centar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za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rehabilitaciju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djece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mladezi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Croatia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C.E.C.D. MIRA SINTRA - CENTRO DE EDUCACAO PARA O CIDADAO COM DEFICIENCIA CRL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Portugal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KARIN DOM Foundation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Bulgaria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THEOFANIS ALEXANDRIDIS KAI SIA EE (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Omegatech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Greece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KYPRIAKI ETAIREIA PISTOPOIISIS LIMITED (CCC)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Cyprus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Down Syndrome Albania Foundation “DSA” 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/ Associated Partner-Albania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75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034033-391A-4D5C-90B0-989BE69664F5}"/>
              </a:ext>
            </a:extLst>
          </p:cNvPr>
          <p:cNvSpPr/>
          <p:nvPr/>
        </p:nvSpPr>
        <p:spPr>
          <a:xfrm>
            <a:off x="1962661" y="1121324"/>
            <a:ext cx="14282466" cy="18229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B24E2-DB68-4E22-B4D9-CDC688C719C5}"/>
              </a:ext>
            </a:extLst>
          </p:cNvPr>
          <p:cNvSpPr txBox="1"/>
          <p:nvPr/>
        </p:nvSpPr>
        <p:spPr>
          <a:xfrm>
            <a:off x="2309402" y="1510382"/>
            <a:ext cx="13528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The Burnout FREE ECI project addresses the tremendously serious issue of professionals’ and parents’ burnout on the family centered Early Child Intervention.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4B5ED4-997B-41EF-88D8-819FA16D2080}"/>
              </a:ext>
            </a:extLst>
          </p:cNvPr>
          <p:cNvSpPr/>
          <p:nvPr/>
        </p:nvSpPr>
        <p:spPr>
          <a:xfrm>
            <a:off x="1962661" y="3970177"/>
            <a:ext cx="14282466" cy="2158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BEC04C-CFD7-4231-B051-0DB0A52AE8D2}"/>
              </a:ext>
            </a:extLst>
          </p:cNvPr>
          <p:cNvSpPr txBox="1"/>
          <p:nvPr/>
        </p:nvSpPr>
        <p:spPr>
          <a:xfrm>
            <a:off x="1789359" y="4572257"/>
            <a:ext cx="1415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It aims to </a:t>
            </a:r>
            <a:r>
              <a:rPr lang="en-US" sz="2800" b="1" dirty="0">
                <a:solidFill>
                  <a:srgbClr val="5AAF8B"/>
                </a:solidFill>
                <a:latin typeface="Bahnschrift" panose="020B0502040204020203" pitchFamily="34" charset="0"/>
              </a:rPr>
              <a:t>enhance the protective factors </a:t>
            </a: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and </a:t>
            </a:r>
            <a:r>
              <a:rPr lang="en-US" sz="2800" b="1" dirty="0">
                <a:solidFill>
                  <a:srgbClr val="F7AF2A"/>
                </a:solidFill>
                <a:latin typeface="Bahnschrift" panose="020B0502040204020203" pitchFamily="34" charset="0"/>
              </a:rPr>
              <a:t>reduce the burnout risk factors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for family and ECI professionals . </a:t>
            </a:r>
          </a:p>
        </p:txBody>
      </p:sp>
    </p:spTree>
    <p:extLst>
      <p:ext uri="{BB962C8B-B14F-4D97-AF65-F5344CB8AC3E}">
        <p14:creationId xmlns:p14="http://schemas.microsoft.com/office/powerpoint/2010/main" val="420406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66B07-FB92-4FF4-8C38-85874A9D27ED}"/>
              </a:ext>
            </a:extLst>
          </p:cNvPr>
          <p:cNvSpPr txBox="1"/>
          <p:nvPr/>
        </p:nvSpPr>
        <p:spPr>
          <a:xfrm>
            <a:off x="864198" y="767343"/>
            <a:ext cx="16397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respond to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Parents’ with children with disabilities and Professionals’ needs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applies an Innovative Burnout Free approach in ECI services and attempts to :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214A6B-DA50-4C1B-9DBD-8A4D89875DB1}"/>
              </a:ext>
            </a:extLst>
          </p:cNvPr>
          <p:cNvSpPr/>
          <p:nvPr/>
        </p:nvSpPr>
        <p:spPr>
          <a:xfrm>
            <a:off x="1094506" y="2279814"/>
            <a:ext cx="5133041" cy="68891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DED4C9-DC77-49AF-8C23-34DD970126C7}"/>
              </a:ext>
            </a:extLst>
          </p:cNvPr>
          <p:cNvSpPr/>
          <p:nvPr/>
        </p:nvSpPr>
        <p:spPr>
          <a:xfrm>
            <a:off x="11792209" y="2279813"/>
            <a:ext cx="4819391" cy="68891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16D1B7-586E-4900-B1DD-6E2DBABCA5BF}"/>
              </a:ext>
            </a:extLst>
          </p:cNvPr>
          <p:cNvSpPr/>
          <p:nvPr/>
        </p:nvSpPr>
        <p:spPr>
          <a:xfrm>
            <a:off x="6610609" y="2204536"/>
            <a:ext cx="4819391" cy="69775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E929A-15EE-4895-A4A0-F6C2FD765CA8}"/>
              </a:ext>
            </a:extLst>
          </p:cNvPr>
          <p:cNvSpPr txBox="1"/>
          <p:nvPr/>
        </p:nvSpPr>
        <p:spPr>
          <a:xfrm>
            <a:off x="1405341" y="2829255"/>
            <a:ext cx="4477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2060"/>
                </a:solidFill>
                <a:latin typeface="Bahnschrift" panose="020B0502040204020203" pitchFamily="34" charset="0"/>
              </a:rPr>
              <a:t>foster </a:t>
            </a:r>
            <a:r>
              <a:rPr lang="en-US" sz="3000" dirty="0">
                <a:solidFill>
                  <a:srgbClr val="5AAF8B"/>
                </a:solidFill>
                <a:latin typeface="Bahnschrift" panose="020B0502040204020203" pitchFamily="34" charset="0"/>
              </a:rPr>
              <a:t>positive connections</a:t>
            </a:r>
            <a:r>
              <a:rPr lang="en-US" sz="3000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2060"/>
                </a:solidFill>
                <a:latin typeface="Bahnschrift" panose="020B0502040204020203" pitchFamily="34" charset="0"/>
              </a:rPr>
              <a:t>develop the skills for </a:t>
            </a:r>
            <a:r>
              <a:rPr lang="en-US" sz="3000" dirty="0">
                <a:solidFill>
                  <a:srgbClr val="5AAF8B"/>
                </a:solidFill>
                <a:latin typeface="Bahnschrift" panose="020B0502040204020203" pitchFamily="34" charset="0"/>
              </a:rPr>
              <a:t>effective parenting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2060"/>
                </a:solidFill>
                <a:latin typeface="Bahnschrift" panose="020B0502040204020203" pitchFamily="34" charset="0"/>
              </a:rPr>
              <a:t>Develop skills for effective </a:t>
            </a:r>
            <a:r>
              <a:rPr lang="en-US" sz="3000" dirty="0">
                <a:solidFill>
                  <a:srgbClr val="5AAF8B"/>
                </a:solidFill>
                <a:latin typeface="Bahnschrift" panose="020B0502040204020203" pitchFamily="34" charset="0"/>
              </a:rPr>
              <a:t>professional role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3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8CAA0D-BB30-459C-A185-4541FD77C395}"/>
              </a:ext>
            </a:extLst>
          </p:cNvPr>
          <p:cNvSpPr txBox="1"/>
          <p:nvPr/>
        </p:nvSpPr>
        <p:spPr>
          <a:xfrm>
            <a:off x="7067544" y="2839281"/>
            <a:ext cx="39356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 improve </a:t>
            </a:r>
            <a:r>
              <a:rPr lang="en-US" sz="3200" dirty="0">
                <a:solidFill>
                  <a:srgbClr val="5AAF8B"/>
                </a:solidFill>
                <a:latin typeface="Bahnschrift" panose="020B0502040204020203" pitchFamily="34" charset="0"/>
              </a:rPr>
              <a:t>self-awareness</a:t>
            </a: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enhance their </a:t>
            </a:r>
            <a:r>
              <a:rPr lang="en-US" sz="3200" dirty="0">
                <a:solidFill>
                  <a:srgbClr val="5AAF8B"/>
                </a:solidFill>
                <a:latin typeface="Bahnschrift" panose="020B0502040204020203" pitchFamily="34" charset="0"/>
              </a:rPr>
              <a:t>resilience</a:t>
            </a: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improve their </a:t>
            </a:r>
            <a:r>
              <a:rPr lang="en-US" sz="3200" dirty="0">
                <a:solidFill>
                  <a:srgbClr val="5AAF8B"/>
                </a:solidFill>
                <a:latin typeface="Bahnschrift" panose="020B0502040204020203" pitchFamily="34" charset="0"/>
              </a:rPr>
              <a:t>well-being</a:t>
            </a: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 and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engage in </a:t>
            </a:r>
            <a:r>
              <a:rPr lang="en-US" sz="3200" dirty="0">
                <a:solidFill>
                  <a:srgbClr val="5AAF8B"/>
                </a:solidFill>
                <a:latin typeface="Bahnschrift" panose="020B0502040204020203" pitchFamily="34" charset="0"/>
              </a:rPr>
              <a:t>social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AF758-D5DE-4593-A8D9-F6A307089E59}"/>
              </a:ext>
            </a:extLst>
          </p:cNvPr>
          <p:cNvSpPr txBox="1"/>
          <p:nvPr/>
        </p:nvSpPr>
        <p:spPr>
          <a:xfrm>
            <a:off x="12286117" y="2839281"/>
            <a:ext cx="3831573" cy="499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en-GB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Provide access to </a:t>
            </a:r>
            <a:r>
              <a:rPr lang="en-GB" sz="3200" dirty="0">
                <a:solidFill>
                  <a:srgbClr val="F7AF2A"/>
                </a:solidFill>
                <a:latin typeface="Bahnschrift" panose="020B0502040204020203" pitchFamily="34" charset="0"/>
              </a:rPr>
              <a:t>meaningful learning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6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3200" dirty="0">
                <a:solidFill>
                  <a:srgbClr val="002060"/>
                </a:solidFill>
                <a:latin typeface="Bahnschrift" panose="020B0502040204020203" pitchFamily="34" charset="0"/>
              </a:rPr>
              <a:t>for self-empowerment and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6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3200" dirty="0">
                <a:solidFill>
                  <a:srgbClr val="002060"/>
                </a:solidFill>
                <a:latin typeface="Bahnschrift" panose="020B0502040204020203" pitchFamily="34" charset="0"/>
              </a:rPr>
              <a:t>for effectively supporting children with disabilities</a:t>
            </a:r>
            <a:endParaRPr lang="el-GR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9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66B07-FB92-4FF4-8C38-85874A9D27ED}"/>
              </a:ext>
            </a:extLst>
          </p:cNvPr>
          <p:cNvSpPr txBox="1"/>
          <p:nvPr/>
        </p:nvSpPr>
        <p:spPr>
          <a:xfrm>
            <a:off x="940432" y="1050656"/>
            <a:ext cx="1639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The project will also address the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Organizations’ needs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and attempts to: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214A6B-DA50-4C1B-9DBD-8A4D89875DB1}"/>
              </a:ext>
            </a:extLst>
          </p:cNvPr>
          <p:cNvSpPr/>
          <p:nvPr/>
        </p:nvSpPr>
        <p:spPr>
          <a:xfrm>
            <a:off x="2590800" y="2597314"/>
            <a:ext cx="14097000" cy="6248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E929A-15EE-4895-A4A0-F6C2FD765CA8}"/>
              </a:ext>
            </a:extLst>
          </p:cNvPr>
          <p:cNvSpPr txBox="1"/>
          <p:nvPr/>
        </p:nvSpPr>
        <p:spPr>
          <a:xfrm>
            <a:off x="10735730" y="3206111"/>
            <a:ext cx="459943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build connected and dedicated teams </a:t>
            </a:r>
          </a:p>
          <a:p>
            <a:endParaRPr lang="en-US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create a positive culture of </a:t>
            </a:r>
            <a:r>
              <a:rPr lang="en-US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resilience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AF758-D5DE-4593-A8D9-F6A307089E59}"/>
              </a:ext>
            </a:extLst>
          </p:cNvPr>
          <p:cNvSpPr txBox="1"/>
          <p:nvPr/>
        </p:nvSpPr>
        <p:spPr>
          <a:xfrm>
            <a:off x="3303018" y="3682487"/>
            <a:ext cx="5061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detect the risk factors for burnout</a:t>
            </a:r>
          </a:p>
          <a:p>
            <a:endParaRPr lang="en-US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apply effective leadership approaches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E929A-15EE-4895-A4A0-F6C2FD765CA8}"/>
              </a:ext>
            </a:extLst>
          </p:cNvPr>
          <p:cNvSpPr txBox="1"/>
          <p:nvPr/>
        </p:nvSpPr>
        <p:spPr>
          <a:xfrm>
            <a:off x="8001000" y="6393191"/>
            <a:ext cx="4599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3200" dirty="0">
                <a:solidFill>
                  <a:srgbClr val="5AAF8B"/>
                </a:solidFill>
                <a:latin typeface="Bahnschrift" panose="020B0502040204020203" pitchFamily="34" charset="0"/>
              </a:rPr>
              <a:t>increase the </a:t>
            </a:r>
            <a:r>
              <a:rPr lang="en-US" sz="3200" b="1" dirty="0">
                <a:solidFill>
                  <a:srgbClr val="5AAF8B"/>
                </a:solidFill>
                <a:latin typeface="Bahnschrift" panose="020B0502040204020203" pitchFamily="34" charset="0"/>
              </a:rPr>
              <a:t>quality of services </a:t>
            </a:r>
            <a:r>
              <a:rPr lang="en-US" sz="3200" dirty="0">
                <a:solidFill>
                  <a:srgbClr val="5AAF8B"/>
                </a:solidFill>
                <a:latin typeface="Bahnschrift" panose="020B0502040204020203" pitchFamily="34" charset="0"/>
              </a:rPr>
              <a:t>offered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Δεξί βέλος 4"/>
          <p:cNvSpPr/>
          <p:nvPr/>
        </p:nvSpPr>
        <p:spPr>
          <a:xfrm>
            <a:off x="5486400" y="7322205"/>
            <a:ext cx="2117020" cy="493798"/>
          </a:xfrm>
          <a:prstGeom prst="rightArrow">
            <a:avLst/>
          </a:prstGeom>
          <a:solidFill>
            <a:srgbClr val="5AA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76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87B12E-34F7-4DF0-AC59-2EE1FF452704}"/>
              </a:ext>
            </a:extLst>
          </p:cNvPr>
          <p:cNvSpPr txBox="1"/>
          <p:nvPr/>
        </p:nvSpPr>
        <p:spPr>
          <a:xfrm>
            <a:off x="1524000" y="3848100"/>
            <a:ext cx="9564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The </a:t>
            </a:r>
            <a:r>
              <a:rPr lang="en-US" sz="4000" b="1" dirty="0">
                <a:solidFill>
                  <a:srgbClr val="5AAF8B"/>
                </a:solidFill>
                <a:latin typeface="Bahnschrift" panose="020B0502040204020203" pitchFamily="34" charset="0"/>
              </a:rPr>
              <a:t>ultimate aim</a:t>
            </a:r>
            <a:r>
              <a:rPr lang="en-US" sz="4000" dirty="0">
                <a:solidFill>
                  <a:srgbClr val="5AAF8B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of the project is to meet the </a:t>
            </a:r>
            <a:r>
              <a:rPr lang="en-US" sz="4000" b="1" dirty="0">
                <a:solidFill>
                  <a:srgbClr val="5AAF8B"/>
                </a:solidFill>
                <a:latin typeface="Bahnschrift" panose="020B0502040204020203" pitchFamily="34" charset="0"/>
              </a:rPr>
              <a:t>needs of children with disabilities 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in order to have better quality of care and support, maximizing their strengths and potentials </a:t>
            </a:r>
          </a:p>
        </p:txBody>
      </p:sp>
      <p:pic>
        <p:nvPicPr>
          <p:cNvPr id="12" name="Picture 2" descr="https://o.remove.bg/downloads/a9124676-4cbb-4499-8a2c-ad586337062c/free-goal-and-target-icon-2854-thumb-removebg-preview.png">
            <a:extLst>
              <a:ext uri="{FF2B5EF4-FFF2-40B4-BE49-F238E27FC236}">
                <a16:creationId xmlns:a16="http://schemas.microsoft.com/office/drawing/2014/main" id="{4CD71AB5-B3E2-426D-AE6F-A5EB7705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978" y="2418679"/>
            <a:ext cx="5449641" cy="54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5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1600200" y="2551609"/>
            <a:ext cx="9372600" cy="60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7D518B-EC4D-4EEA-8AEC-505DAA092BEC}"/>
              </a:ext>
            </a:extLst>
          </p:cNvPr>
          <p:cNvSpPr txBox="1"/>
          <p:nvPr/>
        </p:nvSpPr>
        <p:spPr>
          <a:xfrm>
            <a:off x="3045309" y="814200"/>
            <a:ext cx="12197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</a:rPr>
              <a:t>Throughout its three-year duration, the ‘Burnout FREE ECI Project aims to develop </a:t>
            </a:r>
            <a:r>
              <a:rPr lang="en-US" sz="32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6 project results</a:t>
            </a:r>
            <a:r>
              <a:rPr lang="en-US" sz="3200" u="sng" dirty="0">
                <a:solidFill>
                  <a:srgbClr val="002060"/>
                </a:solidFill>
                <a:latin typeface="Bahnschrift" panose="020B0502040204020203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2438400" y="2551609"/>
            <a:ext cx="758189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All you need to know </a:t>
            </a:r>
          </a:p>
          <a:p>
            <a:pPr lvl="0"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on Burnout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:</a:t>
            </a: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An overview of Literature and scientific research on burnout in European countries and beyond</a:t>
            </a:r>
            <a:endParaRPr lang="el-GR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endParaRPr lang="el-GR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Α</a:t>
            </a: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 survey on needs of more than 284  parents and 227 professionals in more than  8 European countries regarding burnout prevention </a:t>
            </a:r>
          </a:p>
          <a:p>
            <a:pPr lvl="0"/>
            <a:endParaRPr lang="en-US" dirty="0"/>
          </a:p>
        </p:txBody>
      </p:sp>
      <p:pic>
        <p:nvPicPr>
          <p:cNvPr id="22" name="Εικόνα 4">
            <a:extLst>
              <a:ext uri="{FF2B5EF4-FFF2-40B4-BE49-F238E27FC236}">
                <a16:creationId xmlns:a16="http://schemas.microsoft.com/office/drawing/2014/main" id="{3A8EC362-299D-49A1-8FC0-3428319B3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4898" y="2555296"/>
            <a:ext cx="4953000" cy="609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6CE9F26-ADE3-4E0E-8F5E-8C3F749BF372}"/>
              </a:ext>
            </a:extLst>
          </p:cNvPr>
          <p:cNvSpPr/>
          <p:nvPr/>
        </p:nvSpPr>
        <p:spPr>
          <a:xfrm>
            <a:off x="1172212" y="2018209"/>
            <a:ext cx="1075688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PR1</a:t>
            </a:r>
          </a:p>
        </p:txBody>
      </p:sp>
    </p:spTree>
    <p:extLst>
      <p:ext uri="{BB962C8B-B14F-4D97-AF65-F5344CB8AC3E}">
        <p14:creationId xmlns:p14="http://schemas.microsoft.com/office/powerpoint/2010/main" val="88251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1971416" y="1333500"/>
            <a:ext cx="11363584" cy="655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2135104" y="1333500"/>
            <a:ext cx="10632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Burnout Free ECI Training Material for Professionals and Parents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C17B4-6344-497A-9216-083ED02721D0}"/>
              </a:ext>
            </a:extLst>
          </p:cNvPr>
          <p:cNvSpPr txBox="1"/>
          <p:nvPr/>
        </p:nvSpPr>
        <p:spPr>
          <a:xfrm>
            <a:off x="2830285" y="3848100"/>
            <a:ext cx="10632592" cy="303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This Training material consists of: </a:t>
            </a:r>
          </a:p>
          <a:p>
            <a:endParaRPr lang="en-US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1. Trainer’s manual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2. Workbook for Professionals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3. Workbook for Parents</a:t>
            </a:r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AFF50F-AE3C-49EF-BB67-219FF112691B}"/>
              </a:ext>
            </a:extLst>
          </p:cNvPr>
          <p:cNvSpPr/>
          <p:nvPr/>
        </p:nvSpPr>
        <p:spPr>
          <a:xfrm>
            <a:off x="1570696" y="994165"/>
            <a:ext cx="801441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AA8F7D-4BA8-448D-8EA3-750FBC3F1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4810" y="3848100"/>
            <a:ext cx="7264259" cy="7041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56C99-1459-4190-933B-6DF5B743031F}"/>
              </a:ext>
            </a:extLst>
          </p:cNvPr>
          <p:cNvSpPr txBox="1"/>
          <p:nvPr/>
        </p:nvSpPr>
        <p:spPr>
          <a:xfrm>
            <a:off x="11747381" y="6060694"/>
            <a:ext cx="3799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User friendly and easy to follow Training material on Burnout Free practices for professionals and parents with children with disabilities participating in Early Intervention programs (ECI)</a:t>
            </a:r>
          </a:p>
        </p:txBody>
      </p:sp>
    </p:spTree>
    <p:extLst>
      <p:ext uri="{BB962C8B-B14F-4D97-AF65-F5344CB8AC3E}">
        <p14:creationId xmlns:p14="http://schemas.microsoft.com/office/powerpoint/2010/main" val="185106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6704932" y="1930949"/>
            <a:ext cx="595410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3E57"/>
                </a:solidFill>
                <a:latin typeface="Bahnschrift" panose="020B0502040204020203" pitchFamily="34" charset="0"/>
              </a:rPr>
              <a:t>Burnout of Professionals and Parents with Children with Disabilities: </a:t>
            </a:r>
          </a:p>
          <a:p>
            <a:r>
              <a:rPr lang="en-US" sz="2400" dirty="0">
                <a:solidFill>
                  <a:srgbClr val="003E57"/>
                </a:solidFill>
                <a:latin typeface="Bahnschrift" panose="020B0502040204020203" pitchFamily="34" charset="0"/>
              </a:rPr>
              <a:t>Prevention, common challenges and mutually empowering methodologies and practices in Early Child Intervention Services</a:t>
            </a:r>
          </a:p>
        </p:txBody>
      </p:sp>
      <p:sp>
        <p:nvSpPr>
          <p:cNvPr id="19" name="TextBox 19"/>
          <p:cNvSpPr txBox="1"/>
          <p:nvPr/>
        </p:nvSpPr>
        <p:spPr>
          <a:xfrm rot="10800000" flipV="1">
            <a:off x="6704932" y="5662704"/>
            <a:ext cx="649437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15C60"/>
                </a:solidFill>
                <a:latin typeface="Bahnschrift" panose="020B0502040204020203" pitchFamily="34" charset="0"/>
              </a:rPr>
              <a:t>                   Vicky </a:t>
            </a:r>
            <a:r>
              <a:rPr lang="en-US" sz="3200" b="1" dirty="0" err="1">
                <a:solidFill>
                  <a:srgbClr val="015C60"/>
                </a:solidFill>
                <a:latin typeface="Bahnschrift" panose="020B0502040204020203" pitchFamily="34" charset="0"/>
              </a:rPr>
              <a:t>Krokou</a:t>
            </a:r>
            <a:endParaRPr lang="en-US" sz="3200" b="1" dirty="0">
              <a:solidFill>
                <a:srgbClr val="015C60"/>
              </a:solidFill>
              <a:latin typeface="Bahnschrift" panose="020B0502040204020203" pitchFamily="34" charset="0"/>
            </a:endParaRPr>
          </a:p>
        </p:txBody>
      </p:sp>
      <p:pic>
        <p:nvPicPr>
          <p:cNvPr id="21" name="Εικόνα 20" descr="Εικόνα που περιέχει γραφικά, κύκλος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94AB578D-31E1-4F5E-8252-8D8B045FC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04136"/>
            <a:ext cx="3231975" cy="3439364"/>
          </a:xfrm>
          <a:prstGeom prst="rect">
            <a:avLst/>
          </a:prstGeom>
        </p:spPr>
      </p:pic>
      <p:grpSp>
        <p:nvGrpSpPr>
          <p:cNvPr id="20" name="Group 7">
            <a:extLst>
              <a:ext uri="{FF2B5EF4-FFF2-40B4-BE49-F238E27FC236}">
                <a16:creationId xmlns:a16="http://schemas.microsoft.com/office/drawing/2014/main" id="{C9A7187E-2A76-31DC-C81F-069E5DED899B}"/>
              </a:ext>
            </a:extLst>
          </p:cNvPr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7F59A3B-9DE5-1F49-EEB4-F185778A68CA}"/>
                </a:ext>
              </a:extLst>
            </p:cNvPr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7" name="Picture 2" descr="https://o.remove.bg/downloads/77cd22fd-c85b-42de-8145-ce37fd2fa884/thumbnail_11-removebg-preview.png">
            <a:extLst>
              <a:ext uri="{FF2B5EF4-FFF2-40B4-BE49-F238E27FC236}">
                <a16:creationId xmlns:a16="http://schemas.microsoft.com/office/drawing/2014/main" id="{409C8558-09C9-4FDA-8EBF-40594D280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/>
          <a:stretch/>
        </p:blipFill>
        <p:spPr bwMode="auto">
          <a:xfrm>
            <a:off x="914400" y="3933085"/>
            <a:ext cx="5323257" cy="23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Αμυμώνη - Πανελλήνιος Σύλλογος Γονέων, Κηδεμόνων και Φίλων Ατόμων με  Προβλήματα Όρασης και Πρόσθετες Αναπηρίες">
            <a:extLst>
              <a:ext uri="{FF2B5EF4-FFF2-40B4-BE49-F238E27FC236}">
                <a16:creationId xmlns:a16="http://schemas.microsoft.com/office/drawing/2014/main" id="{A0D7B6A3-317B-4FC0-AE79-F9F28EB1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991169"/>
            <a:ext cx="2074108" cy="18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6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1845808" y="1172985"/>
            <a:ext cx="11211184" cy="624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3193051" y="1000310"/>
            <a:ext cx="85166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Pilot implementation of Burnout Free ECI Techniques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C17B4-6344-497A-9216-083ED02721D0}"/>
              </a:ext>
            </a:extLst>
          </p:cNvPr>
          <p:cNvSpPr txBox="1"/>
          <p:nvPr/>
        </p:nvSpPr>
        <p:spPr>
          <a:xfrm>
            <a:off x="3726450" y="3128361"/>
            <a:ext cx="7449897" cy="414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Design of Pilot </a:t>
            </a:r>
          </a:p>
          <a:p>
            <a:pPr marL="342900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Webinar</a:t>
            </a:r>
          </a:p>
          <a:p>
            <a:pPr marL="342900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Pilot implementation phase </a:t>
            </a:r>
          </a:p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Data analysis and creation of the Burnout Free ECI Pilot Report </a:t>
            </a:r>
            <a:endParaRPr lang="en-US" sz="2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79C923-1AAE-4E84-9D97-A4B5B606C054}"/>
              </a:ext>
            </a:extLst>
          </p:cNvPr>
          <p:cNvSpPr/>
          <p:nvPr/>
        </p:nvSpPr>
        <p:spPr>
          <a:xfrm>
            <a:off x="1393964" y="768053"/>
            <a:ext cx="867856" cy="809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F0575C-9D5E-483B-91B5-8D30CF20D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4169" y="4148387"/>
            <a:ext cx="7109334" cy="68910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FCB165-DAB0-413E-97E6-2C1C21CCD73F}"/>
              </a:ext>
            </a:extLst>
          </p:cNvPr>
          <p:cNvSpPr/>
          <p:nvPr/>
        </p:nvSpPr>
        <p:spPr>
          <a:xfrm>
            <a:off x="11838345" y="6102627"/>
            <a:ext cx="3340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Methodology guide and tools for applying burnout free practices in Early Intervention programs and respective report after a pilot implementation from ECI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88900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1996173" y="1333500"/>
            <a:ext cx="11567427" cy="662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2189405" y="1307533"/>
            <a:ext cx="10632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E-Learning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game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C17B4-6344-497A-9216-083ED02721D0}"/>
              </a:ext>
            </a:extLst>
          </p:cNvPr>
          <p:cNvSpPr txBox="1"/>
          <p:nvPr/>
        </p:nvSpPr>
        <p:spPr>
          <a:xfrm>
            <a:off x="3124201" y="3525300"/>
            <a:ext cx="8763000" cy="2604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Game for professionals and parents with examples of everyday life challenging situations and easy-to-use practices for burnout prevention.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Freely available for IOs and Android devices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95F4DC-8AE0-4941-ADFD-04FFB8FE3B19}"/>
              </a:ext>
            </a:extLst>
          </p:cNvPr>
          <p:cNvSpPr/>
          <p:nvPr/>
        </p:nvSpPr>
        <p:spPr>
          <a:xfrm>
            <a:off x="1567364" y="914400"/>
            <a:ext cx="857617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1C3AE8-C101-458C-8181-BD3464F06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801" y="3980790"/>
            <a:ext cx="7239000" cy="7016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C9DE6A-E11C-446F-B185-C1AD32128276}"/>
              </a:ext>
            </a:extLst>
          </p:cNvPr>
          <p:cNvSpPr/>
          <p:nvPr/>
        </p:nvSpPr>
        <p:spPr>
          <a:xfrm>
            <a:off x="11887201" y="5979493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Burnout Free E-learning game for parents and professionals, simulating interactive daily stressful situations, and suggesting easy-to-use practices for increased self-awareness, and professional &amp; personal well-being. </a:t>
            </a:r>
          </a:p>
        </p:txBody>
      </p:sp>
    </p:spTree>
    <p:extLst>
      <p:ext uri="{BB962C8B-B14F-4D97-AF65-F5344CB8AC3E}">
        <p14:creationId xmlns:p14="http://schemas.microsoft.com/office/powerpoint/2010/main" val="380378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2362200" y="1333500"/>
            <a:ext cx="11201400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5293208" y="2054326"/>
            <a:ext cx="1063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Certified knowledge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C17B4-6344-497A-9216-083ED02721D0}"/>
              </a:ext>
            </a:extLst>
          </p:cNvPr>
          <p:cNvSpPr txBox="1"/>
          <p:nvPr/>
        </p:nvSpPr>
        <p:spPr>
          <a:xfrm>
            <a:off x="2514600" y="2767913"/>
            <a:ext cx="10345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 algn="ctr" fontAlgn="auto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I. Certification of the Train the Trainers Course</a:t>
            </a:r>
          </a:p>
          <a:p>
            <a:pPr lvl="0" algn="ctr" fontAlgn="auto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II.     Certification of Professionals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02B6E1-B617-4BE1-9D45-959E4D385F8C}"/>
              </a:ext>
            </a:extLst>
          </p:cNvPr>
          <p:cNvSpPr/>
          <p:nvPr/>
        </p:nvSpPr>
        <p:spPr>
          <a:xfrm>
            <a:off x="1924102" y="935529"/>
            <a:ext cx="870163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64BCB3-6D9B-4A74-A9BE-F264737D7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655" y="3881547"/>
            <a:ext cx="7297278" cy="70732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A073B8-1B46-4EEA-B5B8-6DE55D6C4CB1}"/>
              </a:ext>
            </a:extLst>
          </p:cNvPr>
          <p:cNvSpPr/>
          <p:nvPr/>
        </p:nvSpPr>
        <p:spPr>
          <a:xfrm>
            <a:off x="12356660" y="6291821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Certified Burnout FREE Train the Trainers program for ECI professionals leading to     in-depth knowledge of practices for burnout free prevention and enhanced certified professional skills. </a:t>
            </a:r>
          </a:p>
        </p:txBody>
      </p:sp>
    </p:spTree>
    <p:extLst>
      <p:ext uri="{BB962C8B-B14F-4D97-AF65-F5344CB8AC3E}">
        <p14:creationId xmlns:p14="http://schemas.microsoft.com/office/powerpoint/2010/main" val="367672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2514601" y="1828800"/>
            <a:ext cx="11049000" cy="567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3657600" y="2631286"/>
            <a:ext cx="1063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Digital toolkit and replication methodology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B4BC5-D9FA-4224-AA28-43540E5E7324}"/>
              </a:ext>
            </a:extLst>
          </p:cNvPr>
          <p:cNvSpPr txBox="1"/>
          <p:nvPr/>
        </p:nvSpPr>
        <p:spPr>
          <a:xfrm>
            <a:off x="2819401" y="4224558"/>
            <a:ext cx="10439400" cy="195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I. A Digital Toolkit 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II. Replication strategy for disseminating knowledge on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Burnout prevention techniques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1804CC-DADB-474E-ABD9-BC0D2B18A784}"/>
              </a:ext>
            </a:extLst>
          </p:cNvPr>
          <p:cNvSpPr/>
          <p:nvPr/>
        </p:nvSpPr>
        <p:spPr>
          <a:xfrm>
            <a:off x="2057401" y="1415529"/>
            <a:ext cx="914400" cy="899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8F873-F8C5-4235-8A89-E73504C52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2143" y="4435229"/>
            <a:ext cx="7297278" cy="70732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357096-DAA8-4031-98A5-04ABB55049DD}"/>
              </a:ext>
            </a:extLst>
          </p:cNvPr>
          <p:cNvSpPr/>
          <p:nvPr/>
        </p:nvSpPr>
        <p:spPr>
          <a:xfrm>
            <a:off x="12171482" y="6545209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Creation of a Digital toolkit with burnout free material, freely accessible to an engaged and empowered community of professionals and parents with children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119057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lh3.googleusercontent.com/osRAkYgAb-oAPsrVpeDLk7MN8I6hZEmiappafN_ynMchI2g9vRQkbQxVFATNMoSC_M7jcYzD__BiQzSOY89sr2AbBSk0HmLOK7dUVE7egcR_y8g9CzK0oCxKEPYZQ0owogvfPAPA9LcRVJutN_u0nNbuDIMrb71p=s20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t="19259" r="34708" b="5185"/>
          <a:stretch/>
        </p:blipFill>
        <p:spPr bwMode="auto">
          <a:xfrm>
            <a:off x="11277600" y="2171700"/>
            <a:ext cx="6400799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66B07-FB92-4FF4-8C38-85874A9D27ED}"/>
              </a:ext>
            </a:extLst>
          </p:cNvPr>
          <p:cNvSpPr txBox="1"/>
          <p:nvPr/>
        </p:nvSpPr>
        <p:spPr>
          <a:xfrm>
            <a:off x="940432" y="1050656"/>
            <a:ext cx="1639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Activity 4: one page profile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Εικόνα 13" descr="Εικόνα που περιέχει γραφικά, κύκλος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36CE9D3D-5623-B1B4-27EF-433BF861F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00" y="2352445"/>
            <a:ext cx="1474520" cy="147223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6079883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l-GR" altLang="el-GR" sz="6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6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kumimoji="0" lang="el-GR" altLang="el-GR" sz="36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36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kumimoji="0" lang="el-GR" altLang="el-GR" sz="36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36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Person-Centred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Symbol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Symbol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Symbol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appreciate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 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Symbol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in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4A856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kumimoji="0" lang="el-GR" altLang="el-G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2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66B07-FB92-4FF4-8C38-85874A9D27ED}"/>
              </a:ext>
            </a:extLst>
          </p:cNvPr>
          <p:cNvSpPr txBox="1"/>
          <p:nvPr/>
        </p:nvSpPr>
        <p:spPr>
          <a:xfrm>
            <a:off x="940432" y="1050656"/>
            <a:ext cx="1639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One page profile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Εικόνα 13" descr="Εικόνα που περιέχει γραφικά, κύκλος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36CE9D3D-5623-B1B4-27EF-433BF861F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994" y="1191995"/>
            <a:ext cx="1474520" cy="1472238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11249" y="5088609"/>
            <a:ext cx="2215671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l-GR" altLang="el-GR" sz="5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l-GR" altLang="el-GR" sz="2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lh6.googleusercontent.com/wImo6GikseDizPOa3LwsIeU49paPlCa6oJrWY5vixqVIvmg21DcVciZkh3QmW4Ve7iKMViS8aHY93XevlY_RiR2wQIBGhE4sKvFShvbSNG_yhPwO71456Kw_oBTPhhZeFnYOHkj578zN9dcFVOUiB7CACSK_z6Cf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06" y="1833999"/>
            <a:ext cx="5772150" cy="81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5.googleusercontent.com/sCPnK4t9XyuqX9-x9vT_ESfVPCIh9JR-vgEiPHnLo4XrPYVkYwxjDeWL9J1wjyMWQ4piVmgf7wuKbrHbtmA0EGikmrTkPIVhy1re0Nf-vP9fMTampXU6eDtK1_VambJMJGsQJ2-UMdaZ-m5buOdSgzYdx9pLjkEv=s2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68" y="1881653"/>
            <a:ext cx="7232626" cy="41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8096514" y="6115441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This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is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a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one-page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profile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created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by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Alex’s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mother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. </a:t>
            </a:r>
            <a:endParaRPr lang="el-GR" altLang="el-GR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Take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a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few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moments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to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think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how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this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profile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can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used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in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order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to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make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the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child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with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disability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visible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to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others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?</a:t>
            </a:r>
            <a:endParaRPr lang="el-GR" altLang="el-GR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To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whom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can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this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addressed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?</a:t>
            </a:r>
            <a:endParaRPr lang="el-GR" altLang="el-GR" dirty="0">
              <a:solidFill>
                <a:srgbClr val="000000"/>
              </a:solidFill>
              <a:latin typeface="Noto Sans Symbol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By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whom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can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this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completed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?</a:t>
            </a:r>
            <a:endParaRPr lang="el-GR" altLang="el-GR" dirty="0">
              <a:solidFill>
                <a:srgbClr val="000000"/>
              </a:solidFill>
              <a:latin typeface="Noto Sans Symbol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How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can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this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useful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?</a:t>
            </a:r>
            <a:endParaRPr lang="el-GR" altLang="el-GR" dirty="0">
              <a:solidFill>
                <a:srgbClr val="000000"/>
              </a:solidFill>
              <a:latin typeface="Noto Sans Symbol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What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are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the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major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benefits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of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creating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such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 a </a:t>
            </a:r>
            <a:r>
              <a:rPr lang="el-GR" altLang="el-GR" dirty="0" err="1">
                <a:solidFill>
                  <a:srgbClr val="000000"/>
                </a:solidFill>
                <a:latin typeface="Poppins"/>
              </a:rPr>
              <a:t>profile</a:t>
            </a:r>
            <a:r>
              <a:rPr lang="el-GR" altLang="el-GR" dirty="0">
                <a:solidFill>
                  <a:srgbClr val="000000"/>
                </a:solidFill>
                <a:latin typeface="Poppins"/>
              </a:rPr>
              <a:t>?</a:t>
            </a:r>
            <a:endParaRPr lang="el-GR" altLang="el-GR" sz="1200" dirty="0"/>
          </a:p>
        </p:txBody>
      </p:sp>
      <p:sp>
        <p:nvSpPr>
          <p:cNvPr id="15" name="Ορθογώνιο 14"/>
          <p:cNvSpPr/>
          <p:nvPr/>
        </p:nvSpPr>
        <p:spPr>
          <a:xfrm rot="10800000" flipV="1">
            <a:off x="12030175" y="9518947"/>
            <a:ext cx="5152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http://helensandersonassociates.co.uk/person-centred-practice/one-page-profiles/one-page-profile-social-care/learning-disabilities-one-page-profile/</a:t>
            </a:r>
          </a:p>
        </p:txBody>
      </p:sp>
    </p:spTree>
    <p:extLst>
      <p:ext uri="{BB962C8B-B14F-4D97-AF65-F5344CB8AC3E}">
        <p14:creationId xmlns:p14="http://schemas.microsoft.com/office/powerpoint/2010/main" val="308853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66B07-FB92-4FF4-8C38-85874A9D27ED}"/>
              </a:ext>
            </a:extLst>
          </p:cNvPr>
          <p:cNvSpPr txBox="1"/>
          <p:nvPr/>
        </p:nvSpPr>
        <p:spPr>
          <a:xfrm>
            <a:off x="940432" y="1028700"/>
            <a:ext cx="1639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DDDA4-2F8B-4C85-9FDB-44DD6F2E1087}"/>
              </a:ext>
            </a:extLst>
          </p:cNvPr>
          <p:cNvSpPr/>
          <p:nvPr/>
        </p:nvSpPr>
        <p:spPr>
          <a:xfrm>
            <a:off x="1600200" y="1798574"/>
            <a:ext cx="11464840" cy="7777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hlinkClick r:id="rId3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hlinkClick r:id="rId3"/>
              </a:rPr>
              <a:t>(35) 2 Minute Re-Centering Mindfulness Meditation for De-stressing - YouTube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052" name="Picture 4" descr="https://o.remove.bg/downloads/85ee535b-d874-4b0d-95db-df841fa5ca75/destress-monday-breathing-graphic-mindful-removebg-preview.png">
            <a:extLst>
              <a:ext uri="{FF2B5EF4-FFF2-40B4-BE49-F238E27FC236}">
                <a16:creationId xmlns:a16="http://schemas.microsoft.com/office/drawing/2014/main" id="{D2524C03-382F-4192-8618-550897101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774"/>
          <a:stretch/>
        </p:blipFill>
        <p:spPr bwMode="auto">
          <a:xfrm>
            <a:off x="11506200" y="2131872"/>
            <a:ext cx="7126077" cy="62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ndfulness images free">
            <a:extLst>
              <a:ext uri="{FF2B5EF4-FFF2-40B4-BE49-F238E27FC236}">
                <a16:creationId xmlns:a16="http://schemas.microsoft.com/office/drawing/2014/main" id="{A7AC6B20-0F85-4B82-919F-ADD59B39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96" y="2476500"/>
            <a:ext cx="7818104" cy="56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26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76984E-17CA-43C5-A181-4DB5D33BDF2C}"/>
              </a:ext>
            </a:extLst>
          </p:cNvPr>
          <p:cNvSpPr/>
          <p:nvPr/>
        </p:nvSpPr>
        <p:spPr>
          <a:xfrm>
            <a:off x="4343399" y="2552700"/>
            <a:ext cx="9601200" cy="548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E5B823-3D87-4FF2-9335-393A8C18ED54}"/>
              </a:ext>
            </a:extLst>
          </p:cNvPr>
          <p:cNvSpPr txBox="1"/>
          <p:nvPr/>
        </p:nvSpPr>
        <p:spPr>
          <a:xfrm>
            <a:off x="3827703" y="1013886"/>
            <a:ext cx="1063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ritannic Bold" panose="020B0903060703020204" pitchFamily="34" charset="0"/>
              </a:rPr>
              <a:t>Find us at: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C17B4-6344-497A-9216-083ED02721D0}"/>
              </a:ext>
            </a:extLst>
          </p:cNvPr>
          <p:cNvSpPr txBox="1"/>
          <p:nvPr/>
        </p:nvSpPr>
        <p:spPr>
          <a:xfrm>
            <a:off x="4034340" y="2358179"/>
            <a:ext cx="10062660" cy="628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22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/>
            <a:r>
              <a:rPr lang="el-GR" sz="2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Facebook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/>
            <a:r>
              <a:rPr lang="el-GR" sz="2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https://www.facebook.com/burnoutfree</a:t>
            </a:r>
            <a:endParaRPr lang="el-GR" sz="2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/>
            <a:r>
              <a:rPr lang="el-GR" sz="2200" dirty="0">
                <a:solidFill>
                  <a:srgbClr val="242424"/>
                </a:solidFill>
                <a:latin typeface="Bahnschrift" panose="020B0502040204020203" pitchFamily="34" charset="0"/>
              </a:rPr>
              <a:t> </a:t>
            </a:r>
          </a:p>
          <a:p>
            <a:pPr algn="ctr" fontAlgn="base">
              <a:lnSpc>
                <a:spcPct val="150000"/>
              </a:lnSpc>
            </a:pPr>
            <a:r>
              <a:rPr lang="el-GR" sz="2200" b="1" dirty="0" err="1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Instagram</a:t>
            </a:r>
            <a:br>
              <a:rPr lang="el-GR" sz="2200" dirty="0">
                <a:solidFill>
                  <a:srgbClr val="242424"/>
                </a:solidFill>
                <a:latin typeface="Bahnschrift" panose="020B0502040204020203" pitchFamily="34" charset="0"/>
              </a:rPr>
            </a:br>
            <a:r>
              <a:rPr lang="el-GR" sz="2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https://www.instagram.com/burnoutfreeproject/</a:t>
            </a:r>
            <a:endParaRPr lang="el-GR" sz="2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/>
            <a:endParaRPr lang="el-GR" sz="22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l-GR" sz="2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LinkedIn</a:t>
            </a:r>
            <a:br>
              <a:rPr lang="el-GR" sz="22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el-GR" sz="2200" dirty="0" err="1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Burnout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FREE Project | LinkedIn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>
              <a:lnSpc>
                <a:spcPct val="150000"/>
              </a:lnSpc>
            </a:pPr>
            <a:endParaRPr lang="en-US" sz="2200" b="1" dirty="0">
              <a:solidFill>
                <a:srgbClr val="7030A0"/>
              </a:solidFill>
              <a:latin typeface="Bahnschrift" panose="020B0502040204020203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Website</a:t>
            </a:r>
          </a:p>
          <a:p>
            <a:pPr algn="ctr" fontAlgn="base"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https://www.burnoutfree.eu/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>
              <a:lnSpc>
                <a:spcPct val="150000"/>
              </a:lnSpc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 fontAlgn="base">
              <a:lnSpc>
                <a:spcPct val="150000"/>
              </a:lnSpc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5" name="Picture 2" descr="Social Media - Quality SAP">
            <a:extLst>
              <a:ext uri="{FF2B5EF4-FFF2-40B4-BE49-F238E27FC236}">
                <a16:creationId xmlns:a16="http://schemas.microsoft.com/office/drawing/2014/main" id="{035646B4-1F02-459C-9907-63DE538B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77" y="8367730"/>
            <a:ext cx="3385199" cy="1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o.remove.bg/downloads/57d32006-97f8-4e59-ae89-d49c23d6b24b/download-removebg-preview.png">
            <a:extLst>
              <a:ext uri="{FF2B5EF4-FFF2-40B4-BE49-F238E27FC236}">
                <a16:creationId xmlns:a16="http://schemas.microsoft.com/office/drawing/2014/main" id="{E98A9371-A1A5-40DB-B935-C9D2FE76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39" y="8480113"/>
            <a:ext cx="835323" cy="8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4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34005" y="1104900"/>
            <a:ext cx="15157120" cy="2929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Activities</a:t>
            </a:r>
          </a:p>
          <a:p>
            <a:endParaRPr lang="en-US" sz="54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>
              <a:lnSpc>
                <a:spcPts val="9817"/>
              </a:lnSpc>
            </a:pPr>
            <a:endParaRPr lang="en-US" sz="9817" dirty="0">
              <a:solidFill>
                <a:srgbClr val="015C60"/>
              </a:solidFill>
              <a:latin typeface="Open Sans Extra Bold"/>
            </a:endParaRPr>
          </a:p>
        </p:txBody>
      </p:sp>
      <p:pic>
        <p:nvPicPr>
          <p:cNvPr id="12" name="Picture 2" descr="https://o.remove.bg/downloads/8876fa92-0cf9-46a5-833d-12fdae86ae61/8841-removebg-preview.png">
            <a:extLst>
              <a:ext uri="{FF2B5EF4-FFF2-40B4-BE49-F238E27FC236}">
                <a16:creationId xmlns:a16="http://schemas.microsoft.com/office/drawing/2014/main" id="{EF352846-6033-4F10-B202-BA3B0139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98666"/>
            <a:ext cx="1490789" cy="14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C6B83F-E358-46F7-B388-B26987FA4047}"/>
              </a:ext>
            </a:extLst>
          </p:cNvPr>
          <p:cNvSpPr/>
          <p:nvPr/>
        </p:nvSpPr>
        <p:spPr>
          <a:xfrm>
            <a:off x="3048000" y="3238499"/>
            <a:ext cx="12344400" cy="251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ACTIVITY 1: MENTIMETER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“Which profession has the highest burnout rate?’’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5542" y="1028700"/>
            <a:ext cx="1469941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U.S. Workers' Burnout Rates by Industry, 2022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25000" y="2342516"/>
            <a:ext cx="5372099" cy="581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r>
              <a:rPr lang="en-US" sz="2400" b="1" dirty="0">
                <a:solidFill>
                  <a:srgbClr val="002060"/>
                </a:solidFill>
                <a:latin typeface="aktiv-grotesk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% Always/very often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aphicFrame>
        <p:nvGraphicFramePr>
          <p:cNvPr id="11" name="Πίνακας 12">
            <a:extLst>
              <a:ext uri="{FF2B5EF4-FFF2-40B4-BE49-F238E27FC236}">
                <a16:creationId xmlns:a16="http://schemas.microsoft.com/office/drawing/2014/main" id="{F81B0165-5EBD-45E9-B082-9E226E3E2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26576"/>
              </p:ext>
            </p:extLst>
          </p:nvPr>
        </p:nvGraphicFramePr>
        <p:xfrm>
          <a:off x="5524499" y="2923894"/>
          <a:ext cx="7239000" cy="6096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59953319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16172767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K-12 education</a:t>
                      </a:r>
                    </a:p>
                  </a:txBody>
                  <a:tcPr marR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  <a:effectLst/>
                        </a:rPr>
                        <a:t>44</a:t>
                      </a:r>
                    </a:p>
                  </a:txBody>
                  <a:tcPr marL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784182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College or university</a:t>
                      </a:r>
                    </a:p>
                  </a:txBody>
                  <a:tcPr marR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</a:p>
                  </a:txBody>
                  <a:tcPr marL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022832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Professional services</a:t>
                      </a:r>
                    </a:p>
                  </a:txBody>
                  <a:tcPr marR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</a:p>
                  </a:txBody>
                  <a:tcPr marL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8962641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Government or public policy</a:t>
                      </a:r>
                    </a:p>
                  </a:txBody>
                  <a:tcPr marR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</a:p>
                  </a:txBody>
                  <a:tcPr marL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854237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Retail</a:t>
                      </a:r>
                    </a:p>
                  </a:txBody>
                  <a:tcPr marR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</a:p>
                  </a:txBody>
                  <a:tcPr marL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669819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Healthcare</a:t>
                      </a:r>
                    </a:p>
                  </a:txBody>
                  <a:tcPr marR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</a:p>
                  </a:txBody>
                  <a:tcPr marL="121920" marT="38100" marB="381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21283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94293" y="861676"/>
            <a:ext cx="1469941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Did you know?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7C2F06E-D139-4B83-BA39-C7E9C0E4A5DD}"/>
              </a:ext>
            </a:extLst>
          </p:cNvPr>
          <p:cNvSpPr/>
          <p:nvPr/>
        </p:nvSpPr>
        <p:spPr>
          <a:xfrm rot="265405">
            <a:off x="456630" y="2133949"/>
            <a:ext cx="7254112" cy="368658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Εικόνα 10">
            <a:extLst>
              <a:ext uri="{FF2B5EF4-FFF2-40B4-BE49-F238E27FC236}">
                <a16:creationId xmlns:a16="http://schemas.microsoft.com/office/drawing/2014/main" id="{A20B115E-8E8D-4B43-B85E-26E0E8063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72100"/>
            <a:ext cx="5568676" cy="3522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D59C08-15DD-47B5-96C3-43FBD9C2E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46620" y="1847251"/>
            <a:ext cx="7369779" cy="4579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C8F4FB-2BA3-4A59-AFEF-63E03339EF6E}"/>
              </a:ext>
            </a:extLst>
          </p:cNvPr>
          <p:cNvSpPr txBox="1"/>
          <p:nvPr/>
        </p:nvSpPr>
        <p:spPr>
          <a:xfrm>
            <a:off x="1371601" y="3063776"/>
            <a:ext cx="51438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Recent studies have highlighted that 65% of Professionals in the social care are emotionally disturbed.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Bahnschrift" panose="020B0502040204020203" pitchFamily="34" charset="0"/>
              </a:rPr>
              <a:t>(Social Services Workforce in Europe, FESE Report, 2019)</a:t>
            </a:r>
            <a:endParaRPr lang="en-US" sz="20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2B925-5A29-4C64-8975-E6714ACDCA12}"/>
              </a:ext>
            </a:extLst>
          </p:cNvPr>
          <p:cNvSpPr txBox="1"/>
          <p:nvPr/>
        </p:nvSpPr>
        <p:spPr>
          <a:xfrm>
            <a:off x="6920210" y="6140952"/>
            <a:ext cx="407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Female teachers in particular are especially burned out, at 55%, with male teachers following at 44%.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05BC5A-5E7B-4683-87C7-8088731F103D}"/>
              </a:ext>
            </a:extLst>
          </p:cNvPr>
          <p:cNvSpPr/>
          <p:nvPr/>
        </p:nvSpPr>
        <p:spPr>
          <a:xfrm>
            <a:off x="11013614" y="2597775"/>
            <a:ext cx="4435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67% of all workers believe burnout has worsened during the pandemic.</a:t>
            </a:r>
          </a:p>
          <a:p>
            <a:pPr lvl="0" algn="ctr">
              <a:defRPr/>
            </a:pPr>
            <a:endParaRPr lang="en-US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27% of all workers are unable to unplug from work.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002060"/>
                </a:solidFill>
                <a:latin typeface="Bahnschrift" panose="020B0502040204020203" pitchFamily="34" charset="0"/>
              </a:rPr>
              <a:t>(survey by Indeed)</a:t>
            </a:r>
            <a:endParaRPr lang="el-G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101532" y="1207965"/>
            <a:ext cx="151571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feelings of burnout have changed during Covid-19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47D07-86F5-40B8-9E4D-DC37996AC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87550"/>
            <a:ext cx="157734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Free Speech Bubble Png, Download Free Speech Bubble Png png images, Free  ClipArts on Clipart Library">
            <a:extLst>
              <a:ext uri="{FF2B5EF4-FFF2-40B4-BE49-F238E27FC236}">
                <a16:creationId xmlns:a16="http://schemas.microsoft.com/office/drawing/2014/main" id="{1D59F374-66FA-4171-B3BC-DC93261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51" y="2009172"/>
            <a:ext cx="5534276" cy="49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Speech Bubble Png, Download Free Speech Bubble Png png images, Free  ClipArts on Clipart Library">
            <a:extLst>
              <a:ext uri="{FF2B5EF4-FFF2-40B4-BE49-F238E27FC236}">
                <a16:creationId xmlns:a16="http://schemas.microsoft.com/office/drawing/2014/main" id="{33E86102-2015-442D-B39D-5D65060A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" y="1952030"/>
            <a:ext cx="6991599" cy="62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995" y="1016268"/>
            <a:ext cx="1469941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Parental burnout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6777" y="3090708"/>
            <a:ext cx="4704023" cy="353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ktiv-grotesk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Study in 17,409 parents (12,364 mothers and 5,045 fathers)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from 42 countries around the world discovered that burnout varied drastically by country, based on the differences in Eastern and Western cultural values (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Roskam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et al., 2021). </a:t>
            </a:r>
          </a:p>
          <a:p>
            <a:pPr>
              <a:lnSpc>
                <a:spcPts val="5151"/>
              </a:lnSpc>
            </a:pP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2060" name="Picture 12" descr="https://o.remove.bg/downloads/ba834190-0503-4f29-bc39-630328316761/download-removebg-preview.png">
            <a:extLst>
              <a:ext uri="{FF2B5EF4-FFF2-40B4-BE49-F238E27FC236}">
                <a16:creationId xmlns:a16="http://schemas.microsoft.com/office/drawing/2014/main" id="{F94375E6-B410-4E89-844E-6B00FDA0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09" y="4484418"/>
            <a:ext cx="5417179" cy="62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69AC6-DF0A-4B85-BC4B-0AC1985FFCC8}"/>
              </a:ext>
            </a:extLst>
          </p:cNvPr>
          <p:cNvSpPr/>
          <p:nvPr/>
        </p:nvSpPr>
        <p:spPr>
          <a:xfrm>
            <a:off x="7648387" y="6089343"/>
            <a:ext cx="3483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The findings suggest that at least 5% of parents have burnout, while the percentage in some countries reaches 8% (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Roskam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 et al., 2021). </a:t>
            </a:r>
            <a:endParaRPr lang="el-GR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25A023-7865-4A09-84C6-EC9A033415A4}"/>
              </a:ext>
            </a:extLst>
          </p:cNvPr>
          <p:cNvSpPr/>
          <p:nvPr/>
        </p:nvSpPr>
        <p:spPr>
          <a:xfrm>
            <a:off x="11633724" y="2870602"/>
            <a:ext cx="3874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Studies have also highlighted the increased risk of burnout among parents caring for a child with a disability (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Aktan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Orakcı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, &amp; </a:t>
            </a: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Durnalı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, 2020)</a:t>
            </a:r>
            <a:endParaRPr lang="el-GR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el-GR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3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190493" y="1484963"/>
            <a:ext cx="1515712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World Health Organization </a:t>
            </a:r>
            <a:r>
              <a:rPr lang="en-US" sz="4400" dirty="0">
                <a:solidFill>
                  <a:srgbClr val="002060"/>
                </a:solidFill>
                <a:latin typeface="Britannic Bold" panose="020B0903060703020204" pitchFamily="34" charset="0"/>
              </a:rPr>
              <a:t>updated definition of burnout: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D664CF-C56D-4252-88A9-475E6CC65C8E}"/>
              </a:ext>
            </a:extLst>
          </p:cNvPr>
          <p:cNvSpPr txBox="1"/>
          <p:nvPr/>
        </p:nvSpPr>
        <p:spPr>
          <a:xfrm>
            <a:off x="1676401" y="3270575"/>
            <a:ext cx="137233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“</a:t>
            </a:r>
            <a:r>
              <a:rPr lang="en-US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Burnout</a:t>
            </a: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 is a syndrome conceptualized as resulting from chronic workplace stress that has not been successfully managed. 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It is characterized by three dimensions:</a:t>
            </a:r>
          </a:p>
          <a:p>
            <a:pPr lvl="0" algn="ctr">
              <a:defRPr/>
            </a:pPr>
            <a:endParaRPr lang="en-US" sz="36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1) feelings of energy </a:t>
            </a:r>
            <a:r>
              <a:rPr lang="en-US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depletion or exhaustion</a:t>
            </a: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; </a:t>
            </a:r>
          </a:p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2) increased </a:t>
            </a:r>
            <a:r>
              <a:rPr lang="en-US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mental distance from one’s job</a:t>
            </a: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, or feelings of negativism or cynicism related to one’s job; </a:t>
            </a:r>
          </a:p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3) </a:t>
            </a:r>
            <a:r>
              <a:rPr lang="en-US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reduced professional efficacy</a:t>
            </a:r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” (WHO, 2019)</a:t>
            </a:r>
            <a:endParaRPr lang="el-GR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9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34005" y="1316331"/>
            <a:ext cx="151571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Parental Burnout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B12E-34F7-4DF0-AC59-2EE1FF452704}"/>
              </a:ext>
            </a:extLst>
          </p:cNvPr>
          <p:cNvSpPr txBox="1"/>
          <p:nvPr/>
        </p:nvSpPr>
        <p:spPr>
          <a:xfrm>
            <a:off x="4190999" y="2857500"/>
            <a:ext cx="9906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ahnschrift" panose="020B0502040204020203" pitchFamily="34" charset="0"/>
              </a:rPr>
              <a:t>4 dimensions: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1. </a:t>
            </a:r>
            <a:r>
              <a:rPr lang="en-US" sz="4000" b="1" dirty="0">
                <a:solidFill>
                  <a:srgbClr val="002060"/>
                </a:solidFill>
                <a:latin typeface="Bahnschrift" panose="020B0502040204020203" pitchFamily="34" charset="0"/>
              </a:rPr>
              <a:t>exhaustion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in one's parental role, </a:t>
            </a:r>
          </a:p>
          <a:p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2. </a:t>
            </a:r>
            <a:r>
              <a:rPr lang="en-US" sz="4000" b="1" dirty="0">
                <a:solidFill>
                  <a:srgbClr val="002060"/>
                </a:solidFill>
                <a:latin typeface="Bahnschrift" panose="020B0502040204020203" pitchFamily="34" charset="0"/>
              </a:rPr>
              <a:t>contrast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with the previous parental self,</a:t>
            </a:r>
          </a:p>
          <a:p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3. </a:t>
            </a:r>
            <a:r>
              <a:rPr lang="en-US" sz="4000" b="1" dirty="0">
                <a:solidFill>
                  <a:srgbClr val="002060"/>
                </a:solidFill>
                <a:latin typeface="Bahnschrift" panose="020B0502040204020203" pitchFamily="34" charset="0"/>
              </a:rPr>
              <a:t>feelings of being fed up 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with one's parental role</a:t>
            </a:r>
            <a:endParaRPr lang="el-GR" sz="4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4. </a:t>
            </a:r>
            <a:r>
              <a:rPr lang="en-US" sz="4000" b="1" dirty="0">
                <a:solidFill>
                  <a:srgbClr val="002060"/>
                </a:solidFill>
                <a:latin typeface="Bahnschrift" panose="020B0502040204020203" pitchFamily="34" charset="0"/>
              </a:rPr>
              <a:t>emotional distancing 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from one's children </a:t>
            </a:r>
          </a:p>
          <a:p>
            <a:endParaRPr lang="en-US" sz="4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Bahnschrift" panose="020B0502040204020203" pitchFamily="34" charset="0"/>
              </a:rPr>
              <a:t>Roskam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,  </a:t>
            </a:r>
            <a:r>
              <a:rPr lang="en-US" sz="2400" dirty="0" err="1">
                <a:solidFill>
                  <a:srgbClr val="002060"/>
                </a:solidFill>
                <a:latin typeface="Bahnschrift" panose="020B0502040204020203" pitchFamily="34" charset="0"/>
              </a:rPr>
              <a:t>Brianda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, &amp; </a:t>
            </a:r>
            <a:r>
              <a:rPr lang="en-US" sz="2400" dirty="0" err="1">
                <a:solidFill>
                  <a:srgbClr val="002060"/>
                </a:solidFill>
                <a:latin typeface="Bahnschrift" panose="020B0502040204020203" pitchFamily="34" charset="0"/>
              </a:rPr>
              <a:t>Mikolajczak</a:t>
            </a:r>
            <a:r>
              <a:rPr 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, 2018) </a:t>
            </a:r>
            <a:endParaRPr lang="el-G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7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6FFE54-CEBE-47BF-88A2-8DEEBC3BC5E5}">
  <ds:schemaRefs>
    <ds:schemaRef ds:uri="949b9ffa-8695-4799-bcbf-ef39437a4016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7f79a0de-981e-4013-8edd-f0fc7bdb63a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AE64EB-5640-4A0A-A8CD-89DBE52F47F8}"/>
</file>

<file path=customXml/itemProps3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1411</Words>
  <Application>Microsoft Macintosh PowerPoint</Application>
  <PresentationFormat>Προσαρμογή</PresentationFormat>
  <Paragraphs>237</Paragraphs>
  <Slides>27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42" baseType="lpstr">
      <vt:lpstr>Poppins</vt:lpstr>
      <vt:lpstr>Britannic Bold</vt:lpstr>
      <vt:lpstr>Symbol</vt:lpstr>
      <vt:lpstr>Roboto Condensed</vt:lpstr>
      <vt:lpstr>Calibri</vt:lpstr>
      <vt:lpstr>Wingdings</vt:lpstr>
      <vt:lpstr>aktiv-grotesk</vt:lpstr>
      <vt:lpstr>Roboto</vt:lpstr>
      <vt:lpstr>Bahnschrift</vt:lpstr>
      <vt:lpstr>Source Sans Pro</vt:lpstr>
      <vt:lpstr>Arial</vt:lpstr>
      <vt:lpstr>Courier New</vt:lpstr>
      <vt:lpstr>Noto Sans Symbols</vt:lpstr>
      <vt:lpstr>Open Sans Extra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</dc:title>
  <dc:creator>Amimoni</dc:creator>
  <cp:lastModifiedBy>AGAPI PAPADAKI PROIMI AMIMONI</cp:lastModifiedBy>
  <cp:revision>56</cp:revision>
  <dcterms:created xsi:type="dcterms:W3CDTF">2006-08-16T00:00:00Z</dcterms:created>
  <dcterms:modified xsi:type="dcterms:W3CDTF">2023-05-29T10:21:55Z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0x010100295C18605A6F0C418BC1112032D9ACB3</vt:lpwstr>
  </property>
</Properties>
</file>