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85" r:id="rId8"/>
    <p:sldId id="286" r:id="rId9"/>
    <p:sldId id="260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aramond" panose="02020404030301010803" pitchFamily="18" charset="0"/>
      <p:regular r:id="rId16"/>
      <p:bold r:id="rId17"/>
      <p:italic r:id="rId18"/>
      <p:boldItalic r:id="rId19"/>
    </p:embeddedFon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Bold Bold" pitchFamily="2" charset="0"/>
      <p:regular r:id="rId28"/>
      <p:bold r:id="rId29"/>
    </p:embeddedFont>
    <p:embeddedFont>
      <p:font typeface="Open Sans Extra Bold" panose="020B0906030804020204" pitchFamily="34" charset="0"/>
      <p:regular r:id="rId30"/>
      <p:bold r:id="rId31"/>
    </p:embeddedFont>
    <p:embeddedFont>
      <p:font typeface="Roboto Condensed" panose="020F0502020204030204" pitchFamily="34" charset="0"/>
      <p:regular r:id="rId32"/>
      <p:bold r:id="rId33"/>
      <p:italic r:id="rId34"/>
      <p:boldItalic r:id="rId35"/>
    </p:embeddedFont>
    <p:embeddedFont>
      <p:font typeface="Sylfaen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79536" autoAdjust="0"/>
  </p:normalViewPr>
  <p:slideViewPr>
    <p:cSldViewPr>
      <p:cViewPr varScale="1">
        <p:scale>
          <a:sx n="58" d="100"/>
          <a:sy n="58" d="100"/>
        </p:scale>
        <p:origin x="264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theme" Target="theme/theme1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a del Grosso [EASPD]" userId="e5c0050e-2c92-4f9e-ab66-92392b553015" providerId="ADAL" clId="{4F0FC090-04A3-4D4F-AA21-C5DD1CF4071A}"/>
    <pc:docChg chg="undo custSel modSld">
      <pc:chgData name="Paola del Grosso [EASPD]" userId="e5c0050e-2c92-4f9e-ab66-92392b553015" providerId="ADAL" clId="{4F0FC090-04A3-4D4F-AA21-C5DD1CF4071A}" dt="2023-05-16T09:24:44.458" v="32" actId="1076"/>
      <pc:docMkLst>
        <pc:docMk/>
      </pc:docMkLst>
      <pc:sldChg chg="modSp mod">
        <pc:chgData name="Paola del Grosso [EASPD]" userId="e5c0050e-2c92-4f9e-ab66-92392b553015" providerId="ADAL" clId="{4F0FC090-04A3-4D4F-AA21-C5DD1CF4071A}" dt="2023-05-16T09:24:44.458" v="32" actId="1076"/>
        <pc:sldMkLst>
          <pc:docMk/>
          <pc:sldMk cId="0" sldId="256"/>
        </pc:sldMkLst>
        <pc:spChg chg="mod">
          <ac:chgData name="Paola del Grosso [EASPD]" userId="e5c0050e-2c92-4f9e-ab66-92392b553015" providerId="ADAL" clId="{4F0FC090-04A3-4D4F-AA21-C5DD1CF4071A}" dt="2023-05-16T09:23:20.023" v="26" actId="2085"/>
          <ac:spMkLst>
            <pc:docMk/>
            <pc:sldMk cId="0" sldId="256"/>
            <ac:spMk id="4" creationId="{00000000-0000-0000-0000-000000000000}"/>
          </ac:spMkLst>
        </pc:spChg>
        <pc:spChg chg="mod">
          <ac:chgData name="Paola del Grosso [EASPD]" userId="e5c0050e-2c92-4f9e-ab66-92392b553015" providerId="ADAL" clId="{4F0FC090-04A3-4D4F-AA21-C5DD1CF4071A}" dt="2023-05-16T09:23:04.373" v="23" actId="2085"/>
          <ac:spMkLst>
            <pc:docMk/>
            <pc:sldMk cId="0" sldId="256"/>
            <ac:spMk id="6" creationId="{00000000-0000-0000-0000-000000000000}"/>
          </ac:spMkLst>
        </pc:spChg>
        <pc:spChg chg="mod">
          <ac:chgData name="Paola del Grosso [EASPD]" userId="e5c0050e-2c92-4f9e-ab66-92392b553015" providerId="ADAL" clId="{4F0FC090-04A3-4D4F-AA21-C5DD1CF4071A}" dt="2023-05-16T09:22:47.941" v="22" actId="2085"/>
          <ac:spMkLst>
            <pc:docMk/>
            <pc:sldMk cId="0" sldId="256"/>
            <ac:spMk id="8" creationId="{00000000-0000-0000-0000-000000000000}"/>
          </ac:spMkLst>
        </pc:spChg>
        <pc:spChg chg="mod">
          <ac:chgData name="Paola del Grosso [EASPD]" userId="e5c0050e-2c92-4f9e-ab66-92392b553015" providerId="ADAL" clId="{4F0FC090-04A3-4D4F-AA21-C5DD1CF4071A}" dt="2023-05-16T09:24:44.458" v="32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Paola del Grosso [EASPD]" userId="e5c0050e-2c92-4f9e-ab66-92392b553015" providerId="ADAL" clId="{4F0FC090-04A3-4D4F-AA21-C5DD1CF4071A}" dt="2023-05-16T09:22:24" v="20" actId="20577"/>
          <ac:spMkLst>
            <pc:docMk/>
            <pc:sldMk cId="0" sldId="256"/>
            <ac:spMk id="19" creationId="{00000000-0000-0000-0000-000000000000}"/>
          </ac:spMkLst>
        </pc:spChg>
      </pc:sldChg>
      <pc:sldChg chg="modSp mod">
        <pc:chgData name="Paola del Grosso [EASPD]" userId="e5c0050e-2c92-4f9e-ab66-92392b553015" providerId="ADAL" clId="{4F0FC090-04A3-4D4F-AA21-C5DD1CF4071A}" dt="2023-05-16T09:24:16.382" v="31" actId="2085"/>
        <pc:sldMkLst>
          <pc:docMk/>
          <pc:sldMk cId="0" sldId="257"/>
        </pc:sldMkLst>
        <pc:spChg chg="mod">
          <ac:chgData name="Paola del Grosso [EASPD]" userId="e5c0050e-2c92-4f9e-ab66-92392b553015" providerId="ADAL" clId="{4F0FC090-04A3-4D4F-AA21-C5DD1CF4071A}" dt="2023-05-16T09:24:16.382" v="31" actId="2085"/>
          <ac:spMkLst>
            <pc:docMk/>
            <pc:sldMk cId="0" sldId="257"/>
            <ac:spMk id="9" creationId="{00000000-0000-0000-0000-000000000000}"/>
          </ac:spMkLst>
        </pc:spChg>
        <pc:picChg chg="mod">
          <ac:chgData name="Paola del Grosso [EASPD]" userId="e5c0050e-2c92-4f9e-ab66-92392b553015" providerId="ADAL" clId="{4F0FC090-04A3-4D4F-AA21-C5DD1CF4071A}" dt="2023-05-16T09:24:16.382" v="31" actId="2085"/>
          <ac:picMkLst>
            <pc:docMk/>
            <pc:sldMk cId="0" sldId="257"/>
            <ac:picMk id="6" creationId="{00000000-0000-0000-0000-000000000000}"/>
          </ac:picMkLst>
        </pc:picChg>
        <pc:picChg chg="mod">
          <ac:chgData name="Paola del Grosso [EASPD]" userId="e5c0050e-2c92-4f9e-ab66-92392b553015" providerId="ADAL" clId="{4F0FC090-04A3-4D4F-AA21-C5DD1CF4071A}" dt="2023-05-16T09:24:16.382" v="31" actId="2085"/>
          <ac:picMkLst>
            <pc:docMk/>
            <pc:sldMk cId="0" sldId="257"/>
            <ac:picMk id="7" creationId="{00000000-0000-0000-0000-000000000000}"/>
          </ac:picMkLst>
        </pc:picChg>
      </pc:sldChg>
      <pc:sldChg chg="modSp mod">
        <pc:chgData name="Paola del Grosso [EASPD]" userId="e5c0050e-2c92-4f9e-ab66-92392b553015" providerId="ADAL" clId="{4F0FC090-04A3-4D4F-AA21-C5DD1CF4071A}" dt="2023-05-16T09:24:08.750" v="30" actId="2085"/>
        <pc:sldMkLst>
          <pc:docMk/>
          <pc:sldMk cId="0" sldId="258"/>
        </pc:sldMkLst>
        <pc:spChg chg="mod">
          <ac:chgData name="Paola del Grosso [EASPD]" userId="e5c0050e-2c92-4f9e-ab66-92392b553015" providerId="ADAL" clId="{4F0FC090-04A3-4D4F-AA21-C5DD1CF4071A}" dt="2023-05-16T09:24:08.750" v="30" actId="2085"/>
          <ac:spMkLst>
            <pc:docMk/>
            <pc:sldMk cId="0" sldId="258"/>
            <ac:spMk id="8" creationId="{00000000-0000-0000-0000-000000000000}"/>
          </ac:spMkLst>
        </pc:spChg>
        <pc:spChg chg="mod">
          <ac:chgData name="Paola del Grosso [EASPD]" userId="e5c0050e-2c92-4f9e-ab66-92392b553015" providerId="ADAL" clId="{4F0FC090-04A3-4D4F-AA21-C5DD1CF4071A}" dt="2023-05-16T09:24:01.084" v="29" actId="2085"/>
          <ac:spMkLst>
            <pc:docMk/>
            <pc:sldMk cId="0" sldId="258"/>
            <ac:spMk id="10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EF8EE-B101-43BE-AC3A-8FA9991B9539}" type="doc">
      <dgm:prSet loTypeId="urn:microsoft.com/office/officeart/2005/8/layout/cycle3" loCatId="cycle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3E80EB1-9DCE-4014-B5F3-F21DD64E508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1" dirty="0"/>
            <a:t>Early Intervention Services</a:t>
          </a:r>
        </a:p>
      </dgm:t>
    </dgm:pt>
    <dgm:pt modelId="{479916F0-8DE4-4532-91C6-69AE78C89E7C}" type="parTrans" cxnId="{D223D7E5-F008-4272-94C2-D6CB433F6FA1}">
      <dgm:prSet/>
      <dgm:spPr/>
      <dgm:t>
        <a:bodyPr/>
        <a:lstStyle/>
        <a:p>
          <a:endParaRPr lang="en-US"/>
        </a:p>
      </dgm:t>
    </dgm:pt>
    <dgm:pt modelId="{267508FD-28D0-4876-96BB-EB57CF78773D}" type="sibTrans" cxnId="{D223D7E5-F008-4272-94C2-D6CB433F6FA1}">
      <dgm:prSet/>
      <dgm:spPr/>
      <dgm:t>
        <a:bodyPr/>
        <a:lstStyle/>
        <a:p>
          <a:endParaRPr lang="en-US"/>
        </a:p>
      </dgm:t>
    </dgm:pt>
    <dgm:pt modelId="{BC7889F1-0560-4D76-8055-8C619B7DC626}">
      <dgm:prSet phldrT="[Text]"/>
      <dgm:spPr/>
      <dgm:t>
        <a:bodyPr/>
        <a:lstStyle/>
        <a:p>
          <a:r>
            <a:rPr lang="en-US" b="1" dirty="0"/>
            <a:t>1. Screening and Identification–Primary Healthcare /Children’s Policlinics</a:t>
          </a:r>
        </a:p>
      </dgm:t>
    </dgm:pt>
    <dgm:pt modelId="{54EDD68E-9CD8-4A36-B53A-4A23FB623B36}" type="parTrans" cxnId="{FA670101-003C-4D72-9E36-A9F56441FFF5}">
      <dgm:prSet/>
      <dgm:spPr/>
      <dgm:t>
        <a:bodyPr/>
        <a:lstStyle/>
        <a:p>
          <a:endParaRPr lang="en-US"/>
        </a:p>
      </dgm:t>
    </dgm:pt>
    <dgm:pt modelId="{52D700D3-5FED-4203-8256-C26775984B4F}" type="sibTrans" cxnId="{FA670101-003C-4D72-9E36-A9F56441FFF5}">
      <dgm:prSet/>
      <dgm:spPr/>
      <dgm:t>
        <a:bodyPr/>
        <a:lstStyle/>
        <a:p>
          <a:endParaRPr lang="en-US"/>
        </a:p>
      </dgm:t>
    </dgm:pt>
    <dgm:pt modelId="{1ACAB89D-4156-4C40-80D1-B7A6AA2FDD4F}">
      <dgm:prSet phldrT="[Text]" custT="1"/>
      <dgm:spPr/>
      <dgm:t>
        <a:bodyPr/>
        <a:lstStyle/>
        <a:p>
          <a:r>
            <a:rPr lang="en-US" sz="2000" b="1" dirty="0"/>
            <a:t>2. Referral to the Social Service Agency</a:t>
          </a:r>
        </a:p>
      </dgm:t>
    </dgm:pt>
    <dgm:pt modelId="{5CA54CC9-71C1-4A4D-A326-ED26A6B7EB72}" type="parTrans" cxnId="{26DCB44A-088B-417A-A4BB-7CCFB61C88F6}">
      <dgm:prSet/>
      <dgm:spPr/>
      <dgm:t>
        <a:bodyPr/>
        <a:lstStyle/>
        <a:p>
          <a:endParaRPr lang="en-US"/>
        </a:p>
      </dgm:t>
    </dgm:pt>
    <dgm:pt modelId="{DD2EC7A6-3386-4A96-BE00-8C144B33D176}" type="sibTrans" cxnId="{26DCB44A-088B-417A-A4BB-7CCFB61C88F6}">
      <dgm:prSet/>
      <dgm:spPr/>
      <dgm:t>
        <a:bodyPr/>
        <a:lstStyle/>
        <a:p>
          <a:endParaRPr lang="en-US"/>
        </a:p>
      </dgm:t>
    </dgm:pt>
    <dgm:pt modelId="{CB718D77-89FC-422A-9058-83E2C66DD57B}">
      <dgm:prSet phldrT="[Text]" custT="1"/>
      <dgm:spPr/>
      <dgm:t>
        <a:bodyPr/>
        <a:lstStyle/>
        <a:p>
          <a:r>
            <a:rPr lang="en-US" sz="1800" b="1" dirty="0"/>
            <a:t>3. Evaluation of Child's Eligibility for ECI Service by State Social Workers</a:t>
          </a:r>
        </a:p>
      </dgm:t>
    </dgm:pt>
    <dgm:pt modelId="{4D818C84-1779-4535-B7C3-95A6210327A4}" type="parTrans" cxnId="{D1F8A187-8ED8-4752-B77B-49D13F5A719D}">
      <dgm:prSet/>
      <dgm:spPr/>
      <dgm:t>
        <a:bodyPr/>
        <a:lstStyle/>
        <a:p>
          <a:endParaRPr lang="en-US"/>
        </a:p>
      </dgm:t>
    </dgm:pt>
    <dgm:pt modelId="{1AD2056A-D918-4763-8806-7D4CD1FD718F}" type="sibTrans" cxnId="{D1F8A187-8ED8-4752-B77B-49D13F5A719D}">
      <dgm:prSet/>
      <dgm:spPr/>
      <dgm:t>
        <a:bodyPr/>
        <a:lstStyle/>
        <a:p>
          <a:endParaRPr lang="en-US"/>
        </a:p>
      </dgm:t>
    </dgm:pt>
    <dgm:pt modelId="{3E72EAC0-3A9B-4C69-8F3D-78D6E29D6136}">
      <dgm:prSet phldrT="[Text]" custT="1"/>
      <dgm:spPr/>
      <dgm:t>
        <a:bodyPr/>
        <a:lstStyle/>
        <a:p>
          <a:r>
            <a:rPr lang="en-US" sz="1800" b="1" dirty="0"/>
            <a:t>4. Family with ECI state voucher choose of ECI service provider</a:t>
          </a:r>
        </a:p>
      </dgm:t>
    </dgm:pt>
    <dgm:pt modelId="{9BE5328D-1CE4-4F79-B049-337C8D19EA41}" type="parTrans" cxnId="{339FD63E-7CB8-4D8F-88A1-31E285BE845B}">
      <dgm:prSet/>
      <dgm:spPr/>
      <dgm:t>
        <a:bodyPr/>
        <a:lstStyle/>
        <a:p>
          <a:endParaRPr lang="en-US"/>
        </a:p>
      </dgm:t>
    </dgm:pt>
    <dgm:pt modelId="{7610ED24-F0AA-45F3-9105-B03491E51D9B}" type="sibTrans" cxnId="{339FD63E-7CB8-4D8F-88A1-31E285BE845B}">
      <dgm:prSet/>
      <dgm:spPr/>
      <dgm:t>
        <a:bodyPr/>
        <a:lstStyle/>
        <a:p>
          <a:endParaRPr lang="en-US"/>
        </a:p>
      </dgm:t>
    </dgm:pt>
    <dgm:pt modelId="{A375AD2B-9F15-4E8A-962E-E3CE6CEB0776}" type="pres">
      <dgm:prSet presAssocID="{2C8EF8EE-B101-43BE-AC3A-8FA9991B9539}" presName="Name0" presStyleCnt="0">
        <dgm:presLayoutVars>
          <dgm:dir/>
          <dgm:resizeHandles val="exact"/>
        </dgm:presLayoutVars>
      </dgm:prSet>
      <dgm:spPr/>
    </dgm:pt>
    <dgm:pt modelId="{32C4BE8D-6BB4-404F-B046-F2E35091A931}" type="pres">
      <dgm:prSet presAssocID="{2C8EF8EE-B101-43BE-AC3A-8FA9991B9539}" presName="cycle" presStyleCnt="0"/>
      <dgm:spPr/>
    </dgm:pt>
    <dgm:pt modelId="{FD7850D3-193C-49EF-9BB5-AEF79CFD6F4F}" type="pres">
      <dgm:prSet presAssocID="{23E80EB1-9DCE-4014-B5F3-F21DD64E508E}" presName="nodeFirstNode" presStyleLbl="node1" presStyleIdx="0" presStyleCnt="5">
        <dgm:presLayoutVars>
          <dgm:bulletEnabled val="1"/>
        </dgm:presLayoutVars>
      </dgm:prSet>
      <dgm:spPr/>
    </dgm:pt>
    <dgm:pt modelId="{3BAE6CEA-E33C-4632-A233-4B4569DC2533}" type="pres">
      <dgm:prSet presAssocID="{267508FD-28D0-4876-96BB-EB57CF78773D}" presName="sibTransFirstNode" presStyleLbl="bgShp" presStyleIdx="0" presStyleCnt="1"/>
      <dgm:spPr/>
    </dgm:pt>
    <dgm:pt modelId="{1FC5AA6E-5267-4266-8AC0-6B71AE7E3C9F}" type="pres">
      <dgm:prSet presAssocID="{BC7889F1-0560-4D76-8055-8C619B7DC626}" presName="nodeFollowingNodes" presStyleLbl="node1" presStyleIdx="1" presStyleCnt="5">
        <dgm:presLayoutVars>
          <dgm:bulletEnabled val="1"/>
        </dgm:presLayoutVars>
      </dgm:prSet>
      <dgm:spPr/>
    </dgm:pt>
    <dgm:pt modelId="{FAFBEFAB-99BE-411F-9F7C-7BBFA783FE0A}" type="pres">
      <dgm:prSet presAssocID="{1ACAB89D-4156-4C40-80D1-B7A6AA2FDD4F}" presName="nodeFollowingNodes" presStyleLbl="node1" presStyleIdx="2" presStyleCnt="5" custScaleX="96576" custScaleY="114130" custRadScaleRad="97911" custRadScaleInc="-25095">
        <dgm:presLayoutVars>
          <dgm:bulletEnabled val="1"/>
        </dgm:presLayoutVars>
      </dgm:prSet>
      <dgm:spPr/>
    </dgm:pt>
    <dgm:pt modelId="{1FF7CD64-23FF-489F-BD2F-4ED612F0AD5E}" type="pres">
      <dgm:prSet presAssocID="{CB718D77-89FC-422A-9058-83E2C66DD57B}" presName="nodeFollowingNodes" presStyleLbl="node1" presStyleIdx="3" presStyleCnt="5" custScaleX="96576" custScaleY="105284" custRadScaleRad="96982" custRadScaleInc="26236">
        <dgm:presLayoutVars>
          <dgm:bulletEnabled val="1"/>
        </dgm:presLayoutVars>
      </dgm:prSet>
      <dgm:spPr/>
    </dgm:pt>
    <dgm:pt modelId="{A7BCDC5A-2C4D-4778-8564-DB983CB5B75A}" type="pres">
      <dgm:prSet presAssocID="{3E72EAC0-3A9B-4C69-8F3D-78D6E29D6136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FA670101-003C-4D72-9E36-A9F56441FFF5}" srcId="{2C8EF8EE-B101-43BE-AC3A-8FA9991B9539}" destId="{BC7889F1-0560-4D76-8055-8C619B7DC626}" srcOrd="1" destOrd="0" parTransId="{54EDD68E-9CD8-4A36-B53A-4A23FB623B36}" sibTransId="{52D700D3-5FED-4203-8256-C26775984B4F}"/>
    <dgm:cxn modelId="{B9FD7918-942F-4316-8F86-943945D3E2FA}" type="presOf" srcId="{1ACAB89D-4156-4C40-80D1-B7A6AA2FDD4F}" destId="{FAFBEFAB-99BE-411F-9F7C-7BBFA783FE0A}" srcOrd="0" destOrd="0" presId="urn:microsoft.com/office/officeart/2005/8/layout/cycle3"/>
    <dgm:cxn modelId="{FA3C8439-7E91-488A-A3F4-6BBF95349850}" type="presOf" srcId="{3E72EAC0-3A9B-4C69-8F3D-78D6E29D6136}" destId="{A7BCDC5A-2C4D-4778-8564-DB983CB5B75A}" srcOrd="0" destOrd="0" presId="urn:microsoft.com/office/officeart/2005/8/layout/cycle3"/>
    <dgm:cxn modelId="{339FD63E-7CB8-4D8F-88A1-31E285BE845B}" srcId="{2C8EF8EE-B101-43BE-AC3A-8FA9991B9539}" destId="{3E72EAC0-3A9B-4C69-8F3D-78D6E29D6136}" srcOrd="4" destOrd="0" parTransId="{9BE5328D-1CE4-4F79-B049-337C8D19EA41}" sibTransId="{7610ED24-F0AA-45F3-9105-B03491E51D9B}"/>
    <dgm:cxn modelId="{26DCB44A-088B-417A-A4BB-7CCFB61C88F6}" srcId="{2C8EF8EE-B101-43BE-AC3A-8FA9991B9539}" destId="{1ACAB89D-4156-4C40-80D1-B7A6AA2FDD4F}" srcOrd="2" destOrd="0" parTransId="{5CA54CC9-71C1-4A4D-A326-ED26A6B7EB72}" sibTransId="{DD2EC7A6-3386-4A96-BE00-8C144B33D176}"/>
    <dgm:cxn modelId="{4028BC66-0416-46D0-A2D0-64BC37A3A676}" type="presOf" srcId="{267508FD-28D0-4876-96BB-EB57CF78773D}" destId="{3BAE6CEA-E33C-4632-A233-4B4569DC2533}" srcOrd="0" destOrd="0" presId="urn:microsoft.com/office/officeart/2005/8/layout/cycle3"/>
    <dgm:cxn modelId="{D1F8A187-8ED8-4752-B77B-49D13F5A719D}" srcId="{2C8EF8EE-B101-43BE-AC3A-8FA9991B9539}" destId="{CB718D77-89FC-422A-9058-83E2C66DD57B}" srcOrd="3" destOrd="0" parTransId="{4D818C84-1779-4535-B7C3-95A6210327A4}" sibTransId="{1AD2056A-D918-4763-8806-7D4CD1FD718F}"/>
    <dgm:cxn modelId="{2590A18B-A7E7-4651-9FB2-F595822B9576}" type="presOf" srcId="{BC7889F1-0560-4D76-8055-8C619B7DC626}" destId="{1FC5AA6E-5267-4266-8AC0-6B71AE7E3C9F}" srcOrd="0" destOrd="0" presId="urn:microsoft.com/office/officeart/2005/8/layout/cycle3"/>
    <dgm:cxn modelId="{D07EA1C3-BCE5-42F7-9F2A-8B423CFCF442}" type="presOf" srcId="{CB718D77-89FC-422A-9058-83E2C66DD57B}" destId="{1FF7CD64-23FF-489F-BD2F-4ED612F0AD5E}" srcOrd="0" destOrd="0" presId="urn:microsoft.com/office/officeart/2005/8/layout/cycle3"/>
    <dgm:cxn modelId="{C5F443DE-5157-48D8-B567-59FE6C011C8A}" type="presOf" srcId="{2C8EF8EE-B101-43BE-AC3A-8FA9991B9539}" destId="{A375AD2B-9F15-4E8A-962E-E3CE6CEB0776}" srcOrd="0" destOrd="0" presId="urn:microsoft.com/office/officeart/2005/8/layout/cycle3"/>
    <dgm:cxn modelId="{A74942E2-26CA-4CC7-A29E-1BEDEA488D6E}" type="presOf" srcId="{23E80EB1-9DCE-4014-B5F3-F21DD64E508E}" destId="{FD7850D3-193C-49EF-9BB5-AEF79CFD6F4F}" srcOrd="0" destOrd="0" presId="urn:microsoft.com/office/officeart/2005/8/layout/cycle3"/>
    <dgm:cxn modelId="{D223D7E5-F008-4272-94C2-D6CB433F6FA1}" srcId="{2C8EF8EE-B101-43BE-AC3A-8FA9991B9539}" destId="{23E80EB1-9DCE-4014-B5F3-F21DD64E508E}" srcOrd="0" destOrd="0" parTransId="{479916F0-8DE4-4532-91C6-69AE78C89E7C}" sibTransId="{267508FD-28D0-4876-96BB-EB57CF78773D}"/>
    <dgm:cxn modelId="{6C73F8EE-2756-450F-B61A-9BFABAA07BAE}" type="presParOf" srcId="{A375AD2B-9F15-4E8A-962E-E3CE6CEB0776}" destId="{32C4BE8D-6BB4-404F-B046-F2E35091A931}" srcOrd="0" destOrd="0" presId="urn:microsoft.com/office/officeart/2005/8/layout/cycle3"/>
    <dgm:cxn modelId="{0C9E4432-EB81-45B6-AEC1-DD5FD59633FD}" type="presParOf" srcId="{32C4BE8D-6BB4-404F-B046-F2E35091A931}" destId="{FD7850D3-193C-49EF-9BB5-AEF79CFD6F4F}" srcOrd="0" destOrd="0" presId="urn:microsoft.com/office/officeart/2005/8/layout/cycle3"/>
    <dgm:cxn modelId="{CE0DE666-656A-4DFF-9165-A5F18BD66C6C}" type="presParOf" srcId="{32C4BE8D-6BB4-404F-B046-F2E35091A931}" destId="{3BAE6CEA-E33C-4632-A233-4B4569DC2533}" srcOrd="1" destOrd="0" presId="urn:microsoft.com/office/officeart/2005/8/layout/cycle3"/>
    <dgm:cxn modelId="{0DD1748F-2B43-470E-BE72-B87805A0FF85}" type="presParOf" srcId="{32C4BE8D-6BB4-404F-B046-F2E35091A931}" destId="{1FC5AA6E-5267-4266-8AC0-6B71AE7E3C9F}" srcOrd="2" destOrd="0" presId="urn:microsoft.com/office/officeart/2005/8/layout/cycle3"/>
    <dgm:cxn modelId="{5867BF93-D66D-43A1-A53E-D0F2C45CA1AF}" type="presParOf" srcId="{32C4BE8D-6BB4-404F-B046-F2E35091A931}" destId="{FAFBEFAB-99BE-411F-9F7C-7BBFA783FE0A}" srcOrd="3" destOrd="0" presId="urn:microsoft.com/office/officeart/2005/8/layout/cycle3"/>
    <dgm:cxn modelId="{FDF4EDFA-0675-4670-BACE-A5ABA955541F}" type="presParOf" srcId="{32C4BE8D-6BB4-404F-B046-F2E35091A931}" destId="{1FF7CD64-23FF-489F-BD2F-4ED612F0AD5E}" srcOrd="4" destOrd="0" presId="urn:microsoft.com/office/officeart/2005/8/layout/cycle3"/>
    <dgm:cxn modelId="{4A27BB1A-B4B2-4BB2-95D8-40927C0FA1B1}" type="presParOf" srcId="{32C4BE8D-6BB4-404F-B046-F2E35091A931}" destId="{A7BCDC5A-2C4D-4778-8564-DB983CB5B75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796A9F-06C1-4C5F-AA2E-C6CF323AA8C4}" type="doc">
      <dgm:prSet loTypeId="urn:microsoft.com/office/officeart/2005/8/layout/h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7CFE5B-CA54-42E8-8461-4F8FC2799D41}">
      <dgm:prSet phldrT="[Text]" custT="1"/>
      <dgm:spPr>
        <a:solidFill>
          <a:schemeClr val="accent6">
            <a:lumMod val="60000"/>
            <a:lumOff val="4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3. Individualized Service Plan</a:t>
          </a:r>
        </a:p>
      </dgm:t>
    </dgm:pt>
    <dgm:pt modelId="{250E897B-5279-49D8-80DB-85051A1556C6}" type="parTrans" cxnId="{E8D224F7-40A4-4CDC-B00A-4F1A77447B19}">
      <dgm:prSet/>
      <dgm:spPr/>
      <dgm:t>
        <a:bodyPr/>
        <a:lstStyle/>
        <a:p>
          <a:endParaRPr lang="en-US"/>
        </a:p>
      </dgm:t>
    </dgm:pt>
    <dgm:pt modelId="{E8190DCA-E548-4E8E-AEE6-6FF5CC335734}" type="sibTrans" cxnId="{E8D224F7-40A4-4CDC-B00A-4F1A77447B19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endParaRPr lang="en-US" dirty="0"/>
        </a:p>
      </dgm:t>
    </dgm:pt>
    <dgm:pt modelId="{DDFF8FDC-23A6-4D55-81F5-B8040DE2371D}">
      <dgm:prSet phldrT="[Text]" custT="1"/>
      <dgm:spPr>
        <a:solidFill>
          <a:schemeClr val="accent6">
            <a:lumMod val="60000"/>
            <a:lumOff val="4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1" lang="en-US" sz="1800" b="1" kern="1200" dirty="0">
              <a:solidFill>
                <a:schemeClr val="bg1"/>
              </a:solidFill>
              <a:latin typeface="Garamond" pitchFamily="18" charset="0"/>
              <a:ea typeface="+mn-ea"/>
              <a:cs typeface="+mn-cs"/>
            </a:rPr>
            <a:t>5. Progress monitoring and setting of new goals</a:t>
          </a:r>
          <a:endParaRPr kumimoji="1" lang="ka-GE" sz="1800" b="1" strike="sngStrike" kern="1200" dirty="0">
            <a:solidFill>
              <a:schemeClr val="bg1"/>
            </a:solidFill>
            <a:latin typeface="Garamond" pitchFamily="18" charset="0"/>
            <a:ea typeface="+mn-ea"/>
            <a:cs typeface="+mn-cs"/>
          </a:endParaRPr>
        </a:p>
      </dgm:t>
    </dgm:pt>
    <dgm:pt modelId="{A552B966-FBFD-494A-87EE-3FCB7434DC72}" type="parTrans" cxnId="{410B3749-38A8-4E67-80DD-20F48A0EAB33}">
      <dgm:prSet/>
      <dgm:spPr/>
      <dgm:t>
        <a:bodyPr/>
        <a:lstStyle/>
        <a:p>
          <a:endParaRPr lang="en-US"/>
        </a:p>
      </dgm:t>
    </dgm:pt>
    <dgm:pt modelId="{988112B0-0ED5-4844-AE55-CE9EBAA04260}" type="sibTrans" cxnId="{410B3749-38A8-4E67-80DD-20F48A0EAB33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endParaRPr lang="en-US" dirty="0"/>
        </a:p>
      </dgm:t>
    </dgm:pt>
    <dgm:pt modelId="{D052F5DD-C209-4F56-8AFE-153A8AF5E4D4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1" lang="en-US" sz="1800" b="1" kern="1200" dirty="0">
              <a:solidFill>
                <a:schemeClr val="accent4">
                  <a:lumMod val="25000"/>
                </a:schemeClr>
              </a:solidFill>
              <a:latin typeface="Garamond" pitchFamily="18" charset="0"/>
              <a:ea typeface="+mn-ea"/>
              <a:cs typeface="+mn-cs"/>
            </a:rPr>
            <a:t> </a:t>
          </a:r>
          <a:r>
            <a:rPr kumimoji="1" lang="en-US" sz="1600" b="1" kern="1200" dirty="0">
              <a:solidFill>
                <a:schemeClr val="tx1"/>
              </a:solidFill>
              <a:latin typeface="Garamond" pitchFamily="18" charset="0"/>
              <a:ea typeface="+mn-ea"/>
              <a:cs typeface="+mn-cs"/>
            </a:rPr>
            <a:t>Evaluation of Family Individual Service Plan:                     </a:t>
          </a:r>
          <a:r>
            <a:rPr kumimoji="1" lang="en-US" sz="1800" b="1" kern="1200" dirty="0">
              <a:solidFill>
                <a:schemeClr val="accent4">
                  <a:lumMod val="25000"/>
                </a:schemeClr>
              </a:solidFill>
              <a:latin typeface="Garamond" pitchFamily="18" charset="0"/>
              <a:ea typeface="+mn-ea"/>
              <a:cs typeface="+mn-cs"/>
            </a:rPr>
            <a:t>- </a:t>
          </a:r>
          <a:r>
            <a:rPr kumimoji="1" lang="en-US" sz="1600" b="0" kern="1200" dirty="0">
              <a:solidFill>
                <a:schemeClr val="accent4">
                  <a:lumMod val="25000"/>
                </a:schemeClr>
              </a:solidFill>
              <a:latin typeface="Garamond" pitchFamily="18" charset="0"/>
              <a:ea typeface="+mn-ea"/>
              <a:cs typeface="+mn-cs"/>
            </a:rPr>
            <a:t>Reassessment of child development                           - </a:t>
          </a:r>
          <a:r>
            <a:rPr kumimoji="1" lang="en-US" sz="1600" b="0" dirty="0">
              <a:solidFill>
                <a:schemeClr val="accent4">
                  <a:lumMod val="25000"/>
                </a:schemeClr>
              </a:solidFill>
              <a:latin typeface="Garamond" pitchFamily="18" charset="0"/>
              <a:ea typeface="+mn-ea"/>
              <a:cs typeface="+mn-cs"/>
            </a:rPr>
            <a:t>Reassessment of Family progress                                - Setting new goals </a:t>
          </a:r>
          <a:r>
            <a:rPr kumimoji="1" lang="en-US" sz="1800" b="0" kern="1200" dirty="0">
              <a:solidFill>
                <a:schemeClr val="accent4">
                  <a:lumMod val="25000"/>
                </a:schemeClr>
              </a:solidFill>
              <a:latin typeface="Garamond" pitchFamily="18" charset="0"/>
              <a:ea typeface="+mn-ea"/>
              <a:cs typeface="+mn-cs"/>
            </a:rPr>
            <a:t> </a:t>
          </a:r>
          <a:endParaRPr kumimoji="1" lang="en-US" sz="1600" b="0" kern="1200" dirty="0">
            <a:solidFill>
              <a:schemeClr val="accent4">
                <a:lumMod val="25000"/>
              </a:schemeClr>
            </a:solidFill>
            <a:latin typeface="Garamond" pitchFamily="18" charset="0"/>
            <a:ea typeface="+mn-ea"/>
            <a:cs typeface="+mn-cs"/>
          </a:endParaRPr>
        </a:p>
      </dgm:t>
    </dgm:pt>
    <dgm:pt modelId="{EE01E5D7-52CD-4160-B32E-B0EBD0D89F41}" type="parTrans" cxnId="{42FDF097-1FDF-448A-8CB6-7198976B9A63}">
      <dgm:prSet/>
      <dgm:spPr/>
      <dgm:t>
        <a:bodyPr/>
        <a:lstStyle/>
        <a:p>
          <a:endParaRPr lang="en-US"/>
        </a:p>
      </dgm:t>
    </dgm:pt>
    <dgm:pt modelId="{2BDFFBD4-8129-49B5-B851-EAFA6A5FE1FA}" type="sibTrans" cxnId="{42FDF097-1FDF-448A-8CB6-7198976B9A63}">
      <dgm:prSet/>
      <dgm:spPr/>
      <dgm:t>
        <a:bodyPr/>
        <a:lstStyle/>
        <a:p>
          <a:endParaRPr lang="en-US"/>
        </a:p>
      </dgm:t>
    </dgm:pt>
    <dgm:pt modelId="{B442F4D1-5E91-4537-85DC-86EE87C35EB5}">
      <dgm:prSet phldrT="[Text]" custT="1"/>
      <dgm:spPr>
        <a:solidFill>
          <a:schemeClr val="accent2">
            <a:lumMod val="40000"/>
            <a:lumOff val="6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6. Evaluation of the program</a:t>
          </a:r>
        </a:p>
      </dgm:t>
    </dgm:pt>
    <dgm:pt modelId="{1E94AEEA-5E4A-4C6E-AB4D-FB01ED31874B}" type="parTrans" cxnId="{9E6C9279-C122-45AF-9AE2-804D7C59B997}">
      <dgm:prSet/>
      <dgm:spPr/>
      <dgm:t>
        <a:bodyPr/>
        <a:lstStyle/>
        <a:p>
          <a:endParaRPr lang="en-US"/>
        </a:p>
      </dgm:t>
    </dgm:pt>
    <dgm:pt modelId="{C692F9FF-3E40-4EF6-8D33-65A3D48C4BA6}" type="sibTrans" cxnId="{9E6C9279-C122-45AF-9AE2-804D7C59B997}">
      <dgm:prSet/>
      <dgm:spPr/>
      <dgm:t>
        <a:bodyPr/>
        <a:lstStyle/>
        <a:p>
          <a:endParaRPr lang="en-US"/>
        </a:p>
      </dgm:t>
    </dgm:pt>
    <dgm:pt modelId="{AACF5DDA-A634-4D93-90E2-3A5C0BB79D53}">
      <dgm:prSet phldrT="[Text]" custT="1"/>
      <dgm:spPr>
        <a:solidFill>
          <a:schemeClr val="accent6">
            <a:lumMod val="60000"/>
            <a:lumOff val="4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4. Service Provision</a:t>
          </a:r>
        </a:p>
      </dgm:t>
    </dgm:pt>
    <dgm:pt modelId="{26FC7C92-FABB-4E93-8E47-8AB2661A2EF2}" type="sibTrans" cxnId="{79315C65-8ACF-4C7B-849E-88099CC55160}">
      <dgm:prSet/>
      <dgm:spPr/>
      <dgm:t>
        <a:bodyPr/>
        <a:lstStyle/>
        <a:p>
          <a:endParaRPr lang="en-US" dirty="0"/>
        </a:p>
      </dgm:t>
    </dgm:pt>
    <dgm:pt modelId="{7706F8D9-5D9B-4100-9E08-0E5598B48B40}" type="parTrans" cxnId="{79315C65-8ACF-4C7B-849E-88099CC55160}">
      <dgm:prSet/>
      <dgm:spPr/>
      <dgm:t>
        <a:bodyPr/>
        <a:lstStyle/>
        <a:p>
          <a:endParaRPr lang="en-US"/>
        </a:p>
      </dgm:t>
    </dgm:pt>
    <dgm:pt modelId="{012162DB-A34A-442A-B526-42E9B2E7DCF1}">
      <dgm:prSet phldrT="[Text]" custT="1"/>
      <dgm:spPr>
        <a:ln>
          <a:solidFill>
            <a:schemeClr val="accent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pPr algn="l" rtl="0" fontAlgn="base">
            <a:spcBef>
              <a:spcPct val="0"/>
            </a:spcBef>
            <a:spcAft>
              <a:spcPct val="0"/>
            </a:spcAft>
            <a:defRPr/>
          </a:pPr>
          <a:r>
            <a:rPr kumimoji="1" lang="en-US" sz="1600" b="1" kern="1200" dirty="0">
              <a:solidFill>
                <a:schemeClr val="accent4">
                  <a:lumMod val="25000"/>
                </a:schemeClr>
              </a:solidFill>
              <a:latin typeface="Garamond" pitchFamily="18" charset="0"/>
              <a:ea typeface="+mn-ea"/>
              <a:cs typeface="+mn-cs"/>
            </a:rPr>
            <a:t>2. Child and Family Evaluation by         Inter/ transdisciplinary team</a:t>
          </a:r>
        </a:p>
      </dgm:t>
    </dgm:pt>
    <dgm:pt modelId="{0FBC2DAE-88DD-4602-B8A8-862AA4B58284}" type="sibTrans" cxnId="{FA93A31F-6714-4CA7-917E-47D353F4E0A7}">
      <dgm:prSet/>
      <dgm:spPr/>
      <dgm:t>
        <a:bodyPr/>
        <a:lstStyle/>
        <a:p>
          <a:endParaRPr lang="en-US"/>
        </a:p>
      </dgm:t>
    </dgm:pt>
    <dgm:pt modelId="{8DDC18E1-B3DF-44D1-B589-F31BB1592421}" type="parTrans" cxnId="{FA93A31F-6714-4CA7-917E-47D353F4E0A7}">
      <dgm:prSet/>
      <dgm:spPr/>
      <dgm:t>
        <a:bodyPr/>
        <a:lstStyle/>
        <a:p>
          <a:endParaRPr lang="en-US"/>
        </a:p>
      </dgm:t>
    </dgm:pt>
    <dgm:pt modelId="{874C521D-5B22-4483-9674-527B3F5964B6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pPr>
            <a:lnSpc>
              <a:spcPct val="100000"/>
            </a:lnSpc>
          </a:pPr>
          <a:r>
            <a:rPr kumimoji="1" lang="en-US" sz="1400" b="1" kern="1200" dirty="0">
              <a:solidFill>
                <a:schemeClr val="accent4">
                  <a:lumMod val="25000"/>
                </a:schemeClr>
              </a:solidFill>
              <a:latin typeface="Garamond" pitchFamily="18" charset="0"/>
              <a:ea typeface="+mn-ea"/>
              <a:cs typeface="+mn-cs"/>
            </a:rPr>
            <a:t>Parents Satisfaction survey</a:t>
          </a:r>
        </a:p>
      </dgm:t>
    </dgm:pt>
    <dgm:pt modelId="{B14ABA3B-0199-45AF-A349-37FD10D678E4}" type="sibTrans" cxnId="{CF6C4559-4C3D-48A0-B841-01FF1C957093}">
      <dgm:prSet/>
      <dgm:spPr/>
      <dgm:t>
        <a:bodyPr/>
        <a:lstStyle/>
        <a:p>
          <a:endParaRPr lang="en-US"/>
        </a:p>
      </dgm:t>
    </dgm:pt>
    <dgm:pt modelId="{A2545C1D-B8FE-4E9C-A373-2C63942E0E8B}" type="parTrans" cxnId="{CF6C4559-4C3D-48A0-B841-01FF1C957093}">
      <dgm:prSet/>
      <dgm:spPr/>
      <dgm:t>
        <a:bodyPr/>
        <a:lstStyle/>
        <a:p>
          <a:endParaRPr lang="en-US"/>
        </a:p>
      </dgm:t>
    </dgm:pt>
    <dgm:pt modelId="{5DA12360-C636-4174-ADDE-8E521EC017DE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pPr marL="0" algn="l">
            <a:lnSpc>
              <a:spcPct val="100000"/>
            </a:lnSpc>
            <a:spcAft>
              <a:spcPts val="0"/>
            </a:spcAft>
          </a:pPr>
          <a:r>
            <a:rPr kumimoji="1" lang="en-US" sz="1600" b="1" kern="1200" dirty="0">
              <a:solidFill>
                <a:schemeClr val="accent4">
                  <a:lumMod val="25000"/>
                </a:schemeClr>
              </a:solidFill>
              <a:latin typeface="Garamond" pitchFamily="18" charset="0"/>
              <a:ea typeface="+mn-ea"/>
              <a:cs typeface="+mn-cs"/>
            </a:rPr>
            <a:t>With parents active involvement</a:t>
          </a:r>
        </a:p>
      </dgm:t>
    </dgm:pt>
    <dgm:pt modelId="{5713F72B-3D69-4BCC-BD6C-C616098F2C22}" type="sibTrans" cxnId="{5B35B10D-73ED-4E1C-8B78-953113317D3E}">
      <dgm:prSet/>
      <dgm:spPr/>
      <dgm:t>
        <a:bodyPr/>
        <a:lstStyle/>
        <a:p>
          <a:endParaRPr lang="en-US"/>
        </a:p>
      </dgm:t>
    </dgm:pt>
    <dgm:pt modelId="{EBA79B00-A508-44F7-A848-594B0B11EF90}" type="parTrans" cxnId="{5B35B10D-73ED-4E1C-8B78-953113317D3E}">
      <dgm:prSet/>
      <dgm:spPr/>
      <dgm:t>
        <a:bodyPr/>
        <a:lstStyle/>
        <a:p>
          <a:endParaRPr lang="en-US"/>
        </a:p>
      </dgm:t>
    </dgm:pt>
    <dgm:pt modelId="{CAC97FAB-04EC-4C1F-A81D-7B03308B6322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pPr marL="0" algn="l">
            <a:lnSpc>
              <a:spcPct val="100000"/>
            </a:lnSpc>
            <a:spcAft>
              <a:spcPts val="0"/>
            </a:spcAft>
          </a:pPr>
          <a:r>
            <a:rPr kumimoji="1" lang="en-US" sz="1600" b="1" strike="noStrike" kern="1200" dirty="0">
              <a:solidFill>
                <a:schemeClr val="tx1"/>
              </a:solidFill>
              <a:latin typeface="Garamond" pitchFamily="18" charset="0"/>
              <a:ea typeface="+mn-ea"/>
              <a:cs typeface="+mn-cs"/>
            </a:rPr>
            <a:t>In</a:t>
          </a:r>
          <a:r>
            <a:rPr kumimoji="1" lang="en-US" sz="1600" b="1" strike="noStrike" kern="1200" dirty="0">
              <a:solidFill>
                <a:srgbClr val="FF0000"/>
              </a:solidFill>
              <a:latin typeface="Garamond" pitchFamily="18" charset="0"/>
              <a:ea typeface="+mn-ea"/>
              <a:cs typeface="+mn-cs"/>
            </a:rPr>
            <a:t> </a:t>
          </a:r>
          <a:r>
            <a:rPr kumimoji="1" lang="en-US" sz="1600" b="1" kern="1200" dirty="0">
              <a:solidFill>
                <a:schemeClr val="accent4">
                  <a:lumMod val="25000"/>
                </a:schemeClr>
              </a:solidFill>
              <a:latin typeface="Garamond" pitchFamily="18" charset="0"/>
              <a:ea typeface="+mn-ea"/>
              <a:cs typeface="+mn-cs"/>
            </a:rPr>
            <a:t>child’s natural environment</a:t>
          </a:r>
        </a:p>
      </dgm:t>
    </dgm:pt>
    <dgm:pt modelId="{5465B9BE-299A-4FA0-8647-6BE97EB009B0}" type="sibTrans" cxnId="{10CDD6AA-5725-43DA-9D4D-EF09905B9233}">
      <dgm:prSet/>
      <dgm:spPr/>
      <dgm:t>
        <a:bodyPr/>
        <a:lstStyle/>
        <a:p>
          <a:endParaRPr lang="en-US"/>
        </a:p>
      </dgm:t>
    </dgm:pt>
    <dgm:pt modelId="{ADF4457C-35B4-4A91-9FC3-57C03AA7A308}" type="parTrans" cxnId="{10CDD6AA-5725-43DA-9D4D-EF09905B9233}">
      <dgm:prSet/>
      <dgm:spPr/>
      <dgm:t>
        <a:bodyPr/>
        <a:lstStyle/>
        <a:p>
          <a:endParaRPr lang="en-US"/>
        </a:p>
      </dgm:t>
    </dgm:pt>
    <dgm:pt modelId="{1D90B1C5-2696-4AC5-9A9A-CEBF055DEFD5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1" lang="en-US" sz="1800" b="1" kern="1200" dirty="0">
            <a:solidFill>
              <a:schemeClr val="accent4">
                <a:lumMod val="25000"/>
              </a:schemeClr>
            </a:solidFill>
            <a:latin typeface="Garamond" pitchFamily="18" charset="0"/>
            <a:ea typeface="+mn-ea"/>
            <a:cs typeface="+mn-cs"/>
          </a:endParaRPr>
        </a:p>
      </dgm:t>
    </dgm:pt>
    <dgm:pt modelId="{43B4D39C-F707-4C60-927E-55E3AC79283F}" type="parTrans" cxnId="{DA417A99-78B1-4364-96D5-AC209475801E}">
      <dgm:prSet/>
      <dgm:spPr/>
      <dgm:t>
        <a:bodyPr/>
        <a:lstStyle/>
        <a:p>
          <a:endParaRPr lang="en-US"/>
        </a:p>
      </dgm:t>
    </dgm:pt>
    <dgm:pt modelId="{001E0230-3D6E-4D02-B9DB-EB92B7C651CB}" type="sibTrans" cxnId="{DA417A99-78B1-4364-96D5-AC209475801E}">
      <dgm:prSet/>
      <dgm:spPr/>
      <dgm:t>
        <a:bodyPr/>
        <a:lstStyle/>
        <a:p>
          <a:endParaRPr lang="en-US"/>
        </a:p>
      </dgm:t>
    </dgm:pt>
    <dgm:pt modelId="{023715E5-E8A9-4B73-89E7-FB07A0E7A9A6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1" lang="en-US" sz="1800" b="1" kern="1200" dirty="0">
            <a:solidFill>
              <a:schemeClr val="accent4">
                <a:lumMod val="25000"/>
              </a:schemeClr>
            </a:solidFill>
            <a:latin typeface="Garamond" pitchFamily="18" charset="0"/>
            <a:ea typeface="+mn-ea"/>
            <a:cs typeface="+mn-cs"/>
          </a:endParaRPr>
        </a:p>
      </dgm:t>
    </dgm:pt>
    <dgm:pt modelId="{B21BCECF-72BE-4EB6-A4CD-3D59CF2F408F}" type="parTrans" cxnId="{DCD79222-CF98-48E1-86E1-A9C0611B0646}">
      <dgm:prSet/>
      <dgm:spPr/>
      <dgm:t>
        <a:bodyPr/>
        <a:lstStyle/>
        <a:p>
          <a:endParaRPr lang="en-US"/>
        </a:p>
      </dgm:t>
    </dgm:pt>
    <dgm:pt modelId="{73E2CEF3-78FA-4E66-B5B5-16E46326BC8B}" type="sibTrans" cxnId="{DCD79222-CF98-48E1-86E1-A9C0611B0646}">
      <dgm:prSet/>
      <dgm:spPr/>
      <dgm:t>
        <a:bodyPr/>
        <a:lstStyle/>
        <a:p>
          <a:endParaRPr lang="en-US"/>
        </a:p>
      </dgm:t>
    </dgm:pt>
    <dgm:pt modelId="{998BDEBE-26F7-4341-8E89-08CED8887893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1" lang="en-US" sz="1800" b="1" kern="1200" dirty="0">
            <a:solidFill>
              <a:schemeClr val="accent4">
                <a:lumMod val="25000"/>
              </a:schemeClr>
            </a:solidFill>
            <a:latin typeface="Garamond" pitchFamily="18" charset="0"/>
            <a:ea typeface="+mn-ea"/>
            <a:cs typeface="+mn-cs"/>
          </a:endParaRPr>
        </a:p>
      </dgm:t>
    </dgm:pt>
    <dgm:pt modelId="{505B798C-B732-46C1-A83A-C748960867C0}" type="parTrans" cxnId="{FC2815FC-E60D-4BB3-8D11-F8A0E1798F42}">
      <dgm:prSet/>
      <dgm:spPr/>
      <dgm:t>
        <a:bodyPr/>
        <a:lstStyle/>
        <a:p>
          <a:endParaRPr lang="en-US"/>
        </a:p>
      </dgm:t>
    </dgm:pt>
    <dgm:pt modelId="{C64EADF1-E42C-424C-B8F0-DABE8B70E5E2}" type="sibTrans" cxnId="{FC2815FC-E60D-4BB3-8D11-F8A0E1798F42}">
      <dgm:prSet/>
      <dgm:spPr/>
      <dgm:t>
        <a:bodyPr/>
        <a:lstStyle/>
        <a:p>
          <a:endParaRPr lang="en-US"/>
        </a:p>
      </dgm:t>
    </dgm:pt>
    <dgm:pt modelId="{4388EF27-6397-4ED8-BA44-FF6AA3A8C232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1" lang="en-US" sz="1800" b="1" kern="1200" dirty="0">
            <a:solidFill>
              <a:schemeClr val="accent4">
                <a:lumMod val="25000"/>
              </a:schemeClr>
            </a:solidFill>
            <a:latin typeface="Garamond" pitchFamily="18" charset="0"/>
            <a:ea typeface="+mn-ea"/>
            <a:cs typeface="+mn-cs"/>
          </a:endParaRPr>
        </a:p>
      </dgm:t>
    </dgm:pt>
    <dgm:pt modelId="{DF36C8D5-4DBB-421F-B770-120EB1B10973}" type="parTrans" cxnId="{376578F1-1334-4507-BCE4-C64CBB565935}">
      <dgm:prSet/>
      <dgm:spPr/>
      <dgm:t>
        <a:bodyPr/>
        <a:lstStyle/>
        <a:p>
          <a:endParaRPr lang="en-US"/>
        </a:p>
      </dgm:t>
    </dgm:pt>
    <dgm:pt modelId="{9900DBF9-E99A-47A3-9F63-60953823CCE2}" type="sibTrans" cxnId="{376578F1-1334-4507-BCE4-C64CBB565935}">
      <dgm:prSet/>
      <dgm:spPr/>
      <dgm:t>
        <a:bodyPr/>
        <a:lstStyle/>
        <a:p>
          <a:endParaRPr lang="en-US"/>
        </a:p>
      </dgm:t>
    </dgm:pt>
    <dgm:pt modelId="{7457D8C7-BE13-4A73-9801-7DC293E0F60B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pPr marL="0" algn="l">
            <a:lnSpc>
              <a:spcPct val="100000"/>
            </a:lnSpc>
            <a:spcAft>
              <a:spcPts val="0"/>
            </a:spcAft>
          </a:pPr>
          <a:r>
            <a:rPr kumimoji="1" lang="en-US" sz="1600" b="1" kern="1200" dirty="0">
              <a:solidFill>
                <a:schemeClr val="accent4">
                  <a:lumMod val="25000"/>
                </a:schemeClr>
              </a:solidFill>
              <a:latin typeface="Garamond" pitchFamily="18" charset="0"/>
              <a:ea typeface="+mn-ea"/>
              <a:cs typeface="+mn-cs"/>
            </a:rPr>
            <a:t>Using of Evidence based methods  </a:t>
          </a:r>
        </a:p>
      </dgm:t>
    </dgm:pt>
    <dgm:pt modelId="{241EADB1-A574-4E21-BF77-83D98DB15575}" type="parTrans" cxnId="{18AEFB33-6817-46ED-9A17-CFB482824F76}">
      <dgm:prSet/>
      <dgm:spPr/>
      <dgm:t>
        <a:bodyPr/>
        <a:lstStyle/>
        <a:p>
          <a:endParaRPr lang="en-US"/>
        </a:p>
      </dgm:t>
    </dgm:pt>
    <dgm:pt modelId="{BE042CE7-644B-4DD2-A6A6-74948E084676}" type="sibTrans" cxnId="{18AEFB33-6817-46ED-9A17-CFB482824F76}">
      <dgm:prSet/>
      <dgm:spPr/>
      <dgm:t>
        <a:bodyPr/>
        <a:lstStyle/>
        <a:p>
          <a:endParaRPr lang="en-US"/>
        </a:p>
      </dgm:t>
    </dgm:pt>
    <dgm:pt modelId="{5CB0F005-97E9-4DEA-86D4-0687F7188847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pPr>
            <a:lnSpc>
              <a:spcPct val="90000"/>
            </a:lnSpc>
          </a:pPr>
          <a:endParaRPr kumimoji="1" lang="en-US" sz="1600" b="0" kern="1200" dirty="0">
            <a:solidFill>
              <a:schemeClr val="accent4">
                <a:lumMod val="25000"/>
              </a:schemeClr>
            </a:solidFill>
            <a:latin typeface="Garamond" pitchFamily="18" charset="0"/>
            <a:ea typeface="+mn-ea"/>
            <a:cs typeface="+mn-cs"/>
          </a:endParaRPr>
        </a:p>
      </dgm:t>
    </dgm:pt>
    <dgm:pt modelId="{DE5EC561-FD6F-45E6-AE01-6C3FBE847DC4}" type="parTrans" cxnId="{5AC1B556-FFD7-40C2-B5AB-837F658C2F0A}">
      <dgm:prSet/>
      <dgm:spPr/>
      <dgm:t>
        <a:bodyPr/>
        <a:lstStyle/>
        <a:p>
          <a:endParaRPr lang="en-US"/>
        </a:p>
      </dgm:t>
    </dgm:pt>
    <dgm:pt modelId="{F56242F1-4926-459E-A8CD-2C698FC1537D}" type="sibTrans" cxnId="{5AC1B556-FFD7-40C2-B5AB-837F658C2F0A}">
      <dgm:prSet/>
      <dgm:spPr/>
      <dgm:t>
        <a:bodyPr/>
        <a:lstStyle/>
        <a:p>
          <a:endParaRPr lang="en-US"/>
        </a:p>
      </dgm:t>
    </dgm:pt>
    <dgm:pt modelId="{5341FFB8-27E0-4938-B680-EA9B916B806F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pPr>
            <a:lnSpc>
              <a:spcPct val="100000"/>
            </a:lnSpc>
          </a:pPr>
          <a:endParaRPr kumimoji="1" lang="en-US" sz="1400" b="0" kern="1200" dirty="0">
            <a:solidFill>
              <a:schemeClr val="accent4">
                <a:lumMod val="25000"/>
              </a:schemeClr>
            </a:solidFill>
            <a:latin typeface="Garamond" pitchFamily="18" charset="0"/>
            <a:ea typeface="+mn-ea"/>
            <a:cs typeface="+mn-cs"/>
          </a:endParaRPr>
        </a:p>
      </dgm:t>
    </dgm:pt>
    <dgm:pt modelId="{54800318-E2A5-4B9F-9EE1-C6D70005F7B6}" type="parTrans" cxnId="{EFC094E0-7403-4366-BD3C-2ECA732195CD}">
      <dgm:prSet/>
      <dgm:spPr/>
      <dgm:t>
        <a:bodyPr/>
        <a:lstStyle/>
        <a:p>
          <a:endParaRPr lang="en-US"/>
        </a:p>
      </dgm:t>
    </dgm:pt>
    <dgm:pt modelId="{EA23D3FA-C764-4B2F-ACF3-88C05C384C53}" type="sibTrans" cxnId="{EFC094E0-7403-4366-BD3C-2ECA732195CD}">
      <dgm:prSet/>
      <dgm:spPr/>
      <dgm:t>
        <a:bodyPr/>
        <a:lstStyle/>
        <a:p>
          <a:endParaRPr lang="en-US"/>
        </a:p>
      </dgm:t>
    </dgm:pt>
    <dgm:pt modelId="{8E257540-67FA-4656-AF59-36D2F10098D8}">
      <dgm:prSet custT="1"/>
      <dgm:spPr/>
      <dgm:t>
        <a:bodyPr/>
        <a:lstStyle/>
        <a:p>
          <a:pPr>
            <a:lnSpc>
              <a:spcPct val="100000"/>
            </a:lnSpc>
          </a:pPr>
          <a:r>
            <a:rPr kumimoji="1" lang="en-US" sz="1400" b="1" kern="1200" dirty="0">
              <a:solidFill>
                <a:schemeClr val="accent4">
                  <a:lumMod val="25000"/>
                </a:schemeClr>
              </a:solidFill>
              <a:latin typeface="Garamond" pitchFamily="18" charset="0"/>
              <a:ea typeface="+mn-ea"/>
              <a:cs typeface="+mn-cs"/>
            </a:rPr>
            <a:t>Supervisors’ report</a:t>
          </a:r>
        </a:p>
      </dgm:t>
    </dgm:pt>
    <dgm:pt modelId="{7A4A127E-9D7D-4E21-AF63-C97110CDD0A2}" type="parTrans" cxnId="{45CA7505-8169-4170-B388-CF82F471F271}">
      <dgm:prSet/>
      <dgm:spPr/>
      <dgm:t>
        <a:bodyPr/>
        <a:lstStyle/>
        <a:p>
          <a:endParaRPr lang="en-US"/>
        </a:p>
      </dgm:t>
    </dgm:pt>
    <dgm:pt modelId="{12AE6DD1-0B16-428D-BFA7-D7FDBC07A1ED}" type="sibTrans" cxnId="{45CA7505-8169-4170-B388-CF82F471F271}">
      <dgm:prSet/>
      <dgm:spPr/>
      <dgm:t>
        <a:bodyPr/>
        <a:lstStyle/>
        <a:p>
          <a:endParaRPr lang="en-US"/>
        </a:p>
      </dgm:t>
    </dgm:pt>
    <dgm:pt modelId="{2AD8280F-80E5-48AB-AAE8-36029B80D2A1}">
      <dgm:prSet custT="1"/>
      <dgm:spPr/>
      <dgm:t>
        <a:bodyPr/>
        <a:lstStyle/>
        <a:p>
          <a:pPr>
            <a:lnSpc>
              <a:spcPct val="100000"/>
            </a:lnSpc>
          </a:pPr>
          <a:r>
            <a:rPr kumimoji="1" lang="en-US" sz="1400" b="1" kern="1200" dirty="0">
              <a:solidFill>
                <a:schemeClr val="accent4">
                  <a:lumMod val="25000"/>
                </a:schemeClr>
              </a:solidFill>
              <a:latin typeface="Garamond" pitchFamily="18" charset="0"/>
              <a:ea typeface="+mn-ea"/>
              <a:cs typeface="+mn-cs"/>
            </a:rPr>
            <a:t>Specialists' Performance evaluation </a:t>
          </a:r>
        </a:p>
      </dgm:t>
    </dgm:pt>
    <dgm:pt modelId="{5590E35A-B457-4229-80C4-FDB81F018A32}" type="parTrans" cxnId="{FC566BE3-F5C4-4FF0-9D08-636C5558A3F7}">
      <dgm:prSet/>
      <dgm:spPr/>
      <dgm:t>
        <a:bodyPr/>
        <a:lstStyle/>
        <a:p>
          <a:endParaRPr lang="en-US"/>
        </a:p>
      </dgm:t>
    </dgm:pt>
    <dgm:pt modelId="{C6ED02A8-B5FA-423F-A613-4FB89F4471CA}" type="sibTrans" cxnId="{FC566BE3-F5C4-4FF0-9D08-636C5558A3F7}">
      <dgm:prSet/>
      <dgm:spPr/>
      <dgm:t>
        <a:bodyPr/>
        <a:lstStyle/>
        <a:p>
          <a:endParaRPr lang="en-US"/>
        </a:p>
      </dgm:t>
    </dgm:pt>
    <dgm:pt modelId="{EEFE9EA7-FEDF-489A-AAC9-11C7F9662C67}">
      <dgm:prSet custT="1"/>
      <dgm:spPr/>
      <dgm:t>
        <a:bodyPr/>
        <a:lstStyle/>
        <a:p>
          <a:pPr>
            <a:lnSpc>
              <a:spcPct val="100000"/>
            </a:lnSpc>
          </a:pPr>
          <a:r>
            <a:rPr kumimoji="1" lang="en-US" sz="1400" b="1" kern="1200" dirty="0">
              <a:solidFill>
                <a:schemeClr val="accent4">
                  <a:lumMod val="25000"/>
                </a:schemeClr>
              </a:solidFill>
              <a:latin typeface="Garamond" pitchFamily="18" charset="0"/>
              <a:ea typeface="+mn-ea"/>
              <a:cs typeface="+mn-cs"/>
            </a:rPr>
            <a:t>Assessment of program administration</a:t>
          </a:r>
        </a:p>
      </dgm:t>
    </dgm:pt>
    <dgm:pt modelId="{ADC32400-8A10-43AF-A183-E5315A4EB461}" type="parTrans" cxnId="{149114E0-7B2F-407C-B53D-D692B1DE4712}">
      <dgm:prSet/>
      <dgm:spPr/>
      <dgm:t>
        <a:bodyPr/>
        <a:lstStyle/>
        <a:p>
          <a:endParaRPr lang="en-US"/>
        </a:p>
      </dgm:t>
    </dgm:pt>
    <dgm:pt modelId="{B094299D-C4A4-4D7C-933E-07933643674D}" type="sibTrans" cxnId="{149114E0-7B2F-407C-B53D-D692B1DE4712}">
      <dgm:prSet/>
      <dgm:spPr/>
      <dgm:t>
        <a:bodyPr/>
        <a:lstStyle/>
        <a:p>
          <a:endParaRPr lang="en-US"/>
        </a:p>
      </dgm:t>
    </dgm:pt>
    <dgm:pt modelId="{76EAB71E-B1EB-44B9-9CA8-F6CE65191A71}" type="pres">
      <dgm:prSet presAssocID="{CB796A9F-06C1-4C5F-AA2E-C6CF323AA8C4}" presName="Name0" presStyleCnt="0">
        <dgm:presLayoutVars>
          <dgm:dir/>
          <dgm:animLvl val="lvl"/>
          <dgm:resizeHandles val="exact"/>
        </dgm:presLayoutVars>
      </dgm:prSet>
      <dgm:spPr/>
    </dgm:pt>
    <dgm:pt modelId="{142E385E-7CD1-4EB5-89C7-298AB4642A6E}" type="pres">
      <dgm:prSet presAssocID="{CB796A9F-06C1-4C5F-AA2E-C6CF323AA8C4}" presName="tSp" presStyleCnt="0"/>
      <dgm:spPr/>
    </dgm:pt>
    <dgm:pt modelId="{61A1AFC5-FEBA-4C24-B183-82E1DAA81530}" type="pres">
      <dgm:prSet presAssocID="{CB796A9F-06C1-4C5F-AA2E-C6CF323AA8C4}" presName="bSp" presStyleCnt="0"/>
      <dgm:spPr/>
    </dgm:pt>
    <dgm:pt modelId="{0AFA5876-C13A-45B8-9D82-2673B5C3E939}" type="pres">
      <dgm:prSet presAssocID="{CB796A9F-06C1-4C5F-AA2E-C6CF323AA8C4}" presName="process" presStyleCnt="0"/>
      <dgm:spPr/>
    </dgm:pt>
    <dgm:pt modelId="{2D41C05B-670A-4254-A0D2-3F8677643599}" type="pres">
      <dgm:prSet presAssocID="{C47CFE5B-CA54-42E8-8461-4F8FC2799D41}" presName="composite1" presStyleCnt="0"/>
      <dgm:spPr/>
    </dgm:pt>
    <dgm:pt modelId="{69351F6D-62F2-44D2-802D-C7832FD04C69}" type="pres">
      <dgm:prSet presAssocID="{C47CFE5B-CA54-42E8-8461-4F8FC2799D41}" presName="dummyNode1" presStyleLbl="node1" presStyleIdx="0" presStyleCnt="4"/>
      <dgm:spPr/>
    </dgm:pt>
    <dgm:pt modelId="{9BAE86DF-E962-4B30-A5A0-2C3FE740C8F6}" type="pres">
      <dgm:prSet presAssocID="{C47CFE5B-CA54-42E8-8461-4F8FC2799D41}" presName="childNode1" presStyleLbl="bgAcc1" presStyleIdx="0" presStyleCnt="4" custScaleX="169137" custScaleY="146306" custLinFactNeighborX="-6772" custLinFactNeighborY="193">
        <dgm:presLayoutVars>
          <dgm:bulletEnabled val="1"/>
        </dgm:presLayoutVars>
      </dgm:prSet>
      <dgm:spPr/>
    </dgm:pt>
    <dgm:pt modelId="{0CE0AD0C-5E73-4747-B0C4-68F79A588182}" type="pres">
      <dgm:prSet presAssocID="{C47CFE5B-CA54-42E8-8461-4F8FC2799D41}" presName="childNode1tx" presStyleLbl="bgAcc1" presStyleIdx="0" presStyleCnt="4">
        <dgm:presLayoutVars>
          <dgm:bulletEnabled val="1"/>
        </dgm:presLayoutVars>
      </dgm:prSet>
      <dgm:spPr/>
    </dgm:pt>
    <dgm:pt modelId="{EF4B9AB5-38E7-41A6-99CC-519CC5083172}" type="pres">
      <dgm:prSet presAssocID="{C47CFE5B-CA54-42E8-8461-4F8FC2799D41}" presName="parentNode1" presStyleLbl="node1" presStyleIdx="0" presStyleCnt="4" custScaleX="131174" custScaleY="138016" custLinFactY="3515" custLinFactNeighborX="36927" custLinFactNeighborY="100000">
        <dgm:presLayoutVars>
          <dgm:chMax val="1"/>
          <dgm:bulletEnabled val="1"/>
        </dgm:presLayoutVars>
      </dgm:prSet>
      <dgm:spPr/>
    </dgm:pt>
    <dgm:pt modelId="{50CF8BEB-C7F1-49CA-A8A9-010FE79B7F96}" type="pres">
      <dgm:prSet presAssocID="{C47CFE5B-CA54-42E8-8461-4F8FC2799D41}" presName="connSite1" presStyleCnt="0"/>
      <dgm:spPr/>
    </dgm:pt>
    <dgm:pt modelId="{C50B4D02-A606-469B-A2F7-285A111C7F14}" type="pres">
      <dgm:prSet presAssocID="{E8190DCA-E548-4E8E-AEE6-6FF5CC335734}" presName="Name9" presStyleLbl="sibTrans2D1" presStyleIdx="0" presStyleCnt="3" custScaleX="156156" custLinFactNeighborX="1906" custLinFactNeighborY="9150"/>
      <dgm:spPr/>
    </dgm:pt>
    <dgm:pt modelId="{3E1797B8-E773-4FAA-86E7-AFA5563FBEDF}" type="pres">
      <dgm:prSet presAssocID="{AACF5DDA-A634-4D93-90E2-3A5C0BB79D53}" presName="composite2" presStyleCnt="0"/>
      <dgm:spPr/>
    </dgm:pt>
    <dgm:pt modelId="{8D678DB6-2B1E-4F62-81F5-F276C165DFE7}" type="pres">
      <dgm:prSet presAssocID="{AACF5DDA-A634-4D93-90E2-3A5C0BB79D53}" presName="dummyNode2" presStyleLbl="node1" presStyleIdx="0" presStyleCnt="4"/>
      <dgm:spPr/>
    </dgm:pt>
    <dgm:pt modelId="{B0D1ABB5-E745-4717-82F6-B793637A0BD1}" type="pres">
      <dgm:prSet presAssocID="{AACF5DDA-A634-4D93-90E2-3A5C0BB79D53}" presName="childNode2" presStyleLbl="bgAcc1" presStyleIdx="1" presStyleCnt="4" custScaleX="210092" custScaleY="169899" custLinFactNeighborX="866" custLinFactNeighborY="-23703">
        <dgm:presLayoutVars>
          <dgm:bulletEnabled val="1"/>
        </dgm:presLayoutVars>
      </dgm:prSet>
      <dgm:spPr/>
    </dgm:pt>
    <dgm:pt modelId="{0F3FEC59-872B-4294-905B-B6B0FD7F7BFA}" type="pres">
      <dgm:prSet presAssocID="{AACF5DDA-A634-4D93-90E2-3A5C0BB79D53}" presName="childNode2tx" presStyleLbl="bgAcc1" presStyleIdx="1" presStyleCnt="4">
        <dgm:presLayoutVars>
          <dgm:bulletEnabled val="1"/>
        </dgm:presLayoutVars>
      </dgm:prSet>
      <dgm:spPr/>
    </dgm:pt>
    <dgm:pt modelId="{BECA1DE0-EAA7-495E-A96A-DC5B7F4EA7BE}" type="pres">
      <dgm:prSet presAssocID="{AACF5DDA-A634-4D93-90E2-3A5C0BB79D53}" presName="parentNode2" presStyleLbl="node1" presStyleIdx="1" presStyleCnt="4" custScaleX="133644" custScaleY="139173" custLinFactY="-46499" custLinFactNeighborX="-6513" custLinFactNeighborY="-100000">
        <dgm:presLayoutVars>
          <dgm:chMax val="0"/>
          <dgm:bulletEnabled val="1"/>
        </dgm:presLayoutVars>
      </dgm:prSet>
      <dgm:spPr/>
    </dgm:pt>
    <dgm:pt modelId="{C402BBCD-BCC4-40A6-A027-04E6C375FF49}" type="pres">
      <dgm:prSet presAssocID="{AACF5DDA-A634-4D93-90E2-3A5C0BB79D53}" presName="connSite2" presStyleCnt="0"/>
      <dgm:spPr/>
    </dgm:pt>
    <dgm:pt modelId="{EEEAFDCC-D9FF-4F71-94E0-83CC3E5E3420}" type="pres">
      <dgm:prSet presAssocID="{26FC7C92-FABB-4E93-8E47-8AB2661A2EF2}" presName="Name18" presStyleLbl="sibTrans2D1" presStyleIdx="1" presStyleCnt="3" custAng="20918305" custLinFactNeighborX="-1509" custLinFactNeighborY="-8638"/>
      <dgm:spPr/>
    </dgm:pt>
    <dgm:pt modelId="{976C1BFB-1120-4CEA-9CD9-E57344D41812}" type="pres">
      <dgm:prSet presAssocID="{DDFF8FDC-23A6-4D55-81F5-B8040DE2371D}" presName="composite1" presStyleCnt="0"/>
      <dgm:spPr/>
    </dgm:pt>
    <dgm:pt modelId="{744815CF-E6B9-4CE1-BDE5-B60365AC83C8}" type="pres">
      <dgm:prSet presAssocID="{DDFF8FDC-23A6-4D55-81F5-B8040DE2371D}" presName="dummyNode1" presStyleLbl="node1" presStyleIdx="1" presStyleCnt="4"/>
      <dgm:spPr/>
    </dgm:pt>
    <dgm:pt modelId="{D4A2239C-ADAC-4789-831D-BBFF481193FB}" type="pres">
      <dgm:prSet presAssocID="{DDFF8FDC-23A6-4D55-81F5-B8040DE2371D}" presName="childNode1" presStyleLbl="bgAcc1" presStyleIdx="2" presStyleCnt="4" custScaleX="177715" custScaleY="225145" custLinFactNeighborX="-1492" custLinFactNeighborY="-18539">
        <dgm:presLayoutVars>
          <dgm:bulletEnabled val="1"/>
        </dgm:presLayoutVars>
      </dgm:prSet>
      <dgm:spPr/>
    </dgm:pt>
    <dgm:pt modelId="{B841AB46-1643-4B2F-A1CF-DF05AD98027B}" type="pres">
      <dgm:prSet presAssocID="{DDFF8FDC-23A6-4D55-81F5-B8040DE2371D}" presName="childNode1tx" presStyleLbl="bgAcc1" presStyleIdx="2" presStyleCnt="4">
        <dgm:presLayoutVars>
          <dgm:bulletEnabled val="1"/>
        </dgm:presLayoutVars>
      </dgm:prSet>
      <dgm:spPr/>
    </dgm:pt>
    <dgm:pt modelId="{CBC490D1-B408-4EFA-B8D5-05D22018F513}" type="pres">
      <dgm:prSet presAssocID="{DDFF8FDC-23A6-4D55-81F5-B8040DE2371D}" presName="parentNode1" presStyleLbl="node1" presStyleIdx="2" presStyleCnt="4" custScaleX="147941" custScaleY="226338" custLinFactY="49641" custLinFactNeighborX="12592" custLinFactNeighborY="100000">
        <dgm:presLayoutVars>
          <dgm:chMax val="1"/>
          <dgm:bulletEnabled val="1"/>
        </dgm:presLayoutVars>
      </dgm:prSet>
      <dgm:spPr/>
    </dgm:pt>
    <dgm:pt modelId="{6AEF93DC-67AF-4F04-ACD7-64D9E809C12D}" type="pres">
      <dgm:prSet presAssocID="{DDFF8FDC-23A6-4D55-81F5-B8040DE2371D}" presName="connSite1" presStyleCnt="0"/>
      <dgm:spPr/>
    </dgm:pt>
    <dgm:pt modelId="{B1DFB938-FB2F-41B2-8923-A6836AABB302}" type="pres">
      <dgm:prSet presAssocID="{988112B0-0ED5-4844-AE55-CE9EBAA04260}" presName="Name9" presStyleLbl="sibTrans2D1" presStyleIdx="2" presStyleCnt="3" custAng="1351755" custLinFactNeighborX="4023" custLinFactNeighborY="13250"/>
      <dgm:spPr/>
    </dgm:pt>
    <dgm:pt modelId="{34A28AED-3BC4-4EF3-9929-C2A4578B2925}" type="pres">
      <dgm:prSet presAssocID="{B442F4D1-5E91-4537-85DC-86EE87C35EB5}" presName="composite2" presStyleCnt="0"/>
      <dgm:spPr/>
    </dgm:pt>
    <dgm:pt modelId="{C96A9A40-B0C3-4787-A06C-5003AD0E0DB4}" type="pres">
      <dgm:prSet presAssocID="{B442F4D1-5E91-4537-85DC-86EE87C35EB5}" presName="dummyNode2" presStyleLbl="node1" presStyleIdx="2" presStyleCnt="4"/>
      <dgm:spPr/>
    </dgm:pt>
    <dgm:pt modelId="{11E539C3-6946-4F63-9B9A-A372A88709A6}" type="pres">
      <dgm:prSet presAssocID="{B442F4D1-5E91-4537-85DC-86EE87C35EB5}" presName="childNode2" presStyleLbl="bgAcc1" presStyleIdx="3" presStyleCnt="4" custScaleX="167366" custScaleY="196638">
        <dgm:presLayoutVars>
          <dgm:bulletEnabled val="1"/>
        </dgm:presLayoutVars>
      </dgm:prSet>
      <dgm:spPr/>
    </dgm:pt>
    <dgm:pt modelId="{FF60980C-51D7-44C9-BFD8-84D4580C3D60}" type="pres">
      <dgm:prSet presAssocID="{B442F4D1-5E91-4537-85DC-86EE87C35EB5}" presName="childNode2tx" presStyleLbl="bgAcc1" presStyleIdx="3" presStyleCnt="4">
        <dgm:presLayoutVars>
          <dgm:bulletEnabled val="1"/>
        </dgm:presLayoutVars>
      </dgm:prSet>
      <dgm:spPr/>
    </dgm:pt>
    <dgm:pt modelId="{60C2EB0B-1814-4C97-813C-E36664AD8123}" type="pres">
      <dgm:prSet presAssocID="{B442F4D1-5E91-4537-85DC-86EE87C35EB5}" presName="parentNode2" presStyleLbl="node1" presStyleIdx="3" presStyleCnt="4" custScaleX="182458" custScaleY="190326" custLinFactY="-9201" custLinFactNeighborX="655" custLinFactNeighborY="-100000">
        <dgm:presLayoutVars>
          <dgm:chMax val="0"/>
          <dgm:bulletEnabled val="1"/>
        </dgm:presLayoutVars>
      </dgm:prSet>
      <dgm:spPr/>
    </dgm:pt>
    <dgm:pt modelId="{F07463CA-72E6-434F-B154-50ED0036031D}" type="pres">
      <dgm:prSet presAssocID="{B442F4D1-5E91-4537-85DC-86EE87C35EB5}" presName="connSite2" presStyleCnt="0"/>
      <dgm:spPr/>
    </dgm:pt>
  </dgm:ptLst>
  <dgm:cxnLst>
    <dgm:cxn modelId="{D6A49C00-41C8-48A2-ADCE-E9C892B866FE}" type="presOf" srcId="{D052F5DD-C209-4F56-8AFE-153A8AF5E4D4}" destId="{D4A2239C-ADAC-4789-831D-BBFF481193FB}" srcOrd="0" destOrd="0" presId="urn:microsoft.com/office/officeart/2005/8/layout/hProcess4"/>
    <dgm:cxn modelId="{45CA7505-8169-4170-B388-CF82F471F271}" srcId="{B442F4D1-5E91-4537-85DC-86EE87C35EB5}" destId="{8E257540-67FA-4656-AF59-36D2F10098D8}" srcOrd="1" destOrd="0" parTransId="{7A4A127E-9D7D-4E21-AF63-C97110CDD0A2}" sibTransId="{12AE6DD1-0B16-428D-BFA7-D7FDBC07A1ED}"/>
    <dgm:cxn modelId="{C8B4610B-BEE9-48DF-9785-0481DD897554}" type="presOf" srcId="{5341FFB8-27E0-4938-B680-EA9B916B806F}" destId="{11E539C3-6946-4F63-9B9A-A372A88709A6}" srcOrd="0" destOrd="4" presId="urn:microsoft.com/office/officeart/2005/8/layout/hProcess4"/>
    <dgm:cxn modelId="{5B35B10D-73ED-4E1C-8B78-953113317D3E}" srcId="{AACF5DDA-A634-4D93-90E2-3A5C0BB79D53}" destId="{5DA12360-C636-4174-ADDE-8E521EC017DE}" srcOrd="1" destOrd="0" parTransId="{EBA79B00-A508-44F7-A848-594B0B11EF90}" sibTransId="{5713F72B-3D69-4BCC-BD6C-C616098F2C22}"/>
    <dgm:cxn modelId="{FA93A31F-6714-4CA7-917E-47D353F4E0A7}" srcId="{C47CFE5B-CA54-42E8-8461-4F8FC2799D41}" destId="{012162DB-A34A-442A-B526-42E9B2E7DCF1}" srcOrd="0" destOrd="0" parTransId="{8DDC18E1-B3DF-44D1-B589-F31BB1592421}" sibTransId="{0FBC2DAE-88DD-4602-B8A8-862AA4B58284}"/>
    <dgm:cxn modelId="{DCD79222-CF98-48E1-86E1-A9C0611B0646}" srcId="{DDFF8FDC-23A6-4D55-81F5-B8040DE2371D}" destId="{023715E5-E8A9-4B73-89E7-FB07A0E7A9A6}" srcOrd="3" destOrd="0" parTransId="{B21BCECF-72BE-4EB6-A4CD-3D59CF2F408F}" sibTransId="{73E2CEF3-78FA-4E66-B5B5-16E46326BC8B}"/>
    <dgm:cxn modelId="{B131F324-FEBD-4C5B-B9EC-4702F0B41710}" type="presOf" srcId="{4388EF27-6397-4ED8-BA44-FF6AA3A8C232}" destId="{B841AB46-1643-4B2F-A1CF-DF05AD98027B}" srcOrd="1" destOrd="1" presId="urn:microsoft.com/office/officeart/2005/8/layout/hProcess4"/>
    <dgm:cxn modelId="{E060AE25-392C-4932-ACB6-BA06A89C8058}" type="presOf" srcId="{5DA12360-C636-4174-ADDE-8E521EC017DE}" destId="{0F3FEC59-872B-4294-905B-B6B0FD7F7BFA}" srcOrd="1" destOrd="1" presId="urn:microsoft.com/office/officeart/2005/8/layout/hProcess4"/>
    <dgm:cxn modelId="{18AEFB33-6817-46ED-9A17-CFB482824F76}" srcId="{AACF5DDA-A634-4D93-90E2-3A5C0BB79D53}" destId="{7457D8C7-BE13-4A73-9801-7DC293E0F60B}" srcOrd="2" destOrd="0" parTransId="{241EADB1-A574-4E21-BF77-83D98DB15575}" sibTransId="{BE042CE7-644B-4DD2-A6A6-74948E084676}"/>
    <dgm:cxn modelId="{998F4B35-36E7-4B9E-8ACB-9797DC2C7DC7}" type="presOf" srcId="{D052F5DD-C209-4F56-8AFE-153A8AF5E4D4}" destId="{B841AB46-1643-4B2F-A1CF-DF05AD98027B}" srcOrd="1" destOrd="0" presId="urn:microsoft.com/office/officeart/2005/8/layout/hProcess4"/>
    <dgm:cxn modelId="{79C87637-7750-4C17-A72E-C0418E3492B1}" type="presOf" srcId="{AACF5DDA-A634-4D93-90E2-3A5C0BB79D53}" destId="{BECA1DE0-EAA7-495E-A96A-DC5B7F4EA7BE}" srcOrd="0" destOrd="0" presId="urn:microsoft.com/office/officeart/2005/8/layout/hProcess4"/>
    <dgm:cxn modelId="{66DAD13B-3BBC-42AF-912A-1157FA56AD79}" type="presOf" srcId="{5DA12360-C636-4174-ADDE-8E521EC017DE}" destId="{B0D1ABB5-E745-4717-82F6-B793637A0BD1}" srcOrd="0" destOrd="1" presId="urn:microsoft.com/office/officeart/2005/8/layout/hProcess4"/>
    <dgm:cxn modelId="{8972D23F-DB01-4E30-91B0-A8ED87CA9789}" type="presOf" srcId="{26FC7C92-FABB-4E93-8E47-8AB2661A2EF2}" destId="{EEEAFDCC-D9FF-4F71-94E0-83CC3E5E3420}" srcOrd="0" destOrd="0" presId="urn:microsoft.com/office/officeart/2005/8/layout/hProcess4"/>
    <dgm:cxn modelId="{44121C40-9150-4D77-B2DC-A133D25FC20C}" type="presOf" srcId="{012162DB-A34A-442A-B526-42E9B2E7DCF1}" destId="{0CE0AD0C-5E73-4747-B0C4-68F79A588182}" srcOrd="1" destOrd="0" presId="urn:microsoft.com/office/officeart/2005/8/layout/hProcess4"/>
    <dgm:cxn modelId="{410B3749-38A8-4E67-80DD-20F48A0EAB33}" srcId="{CB796A9F-06C1-4C5F-AA2E-C6CF323AA8C4}" destId="{DDFF8FDC-23A6-4D55-81F5-B8040DE2371D}" srcOrd="2" destOrd="0" parTransId="{A552B966-FBFD-494A-87EE-3FCB7434DC72}" sibTransId="{988112B0-0ED5-4844-AE55-CE9EBAA04260}"/>
    <dgm:cxn modelId="{5537B549-B7AE-45AD-8B29-AA6F675479ED}" type="presOf" srcId="{DDFF8FDC-23A6-4D55-81F5-B8040DE2371D}" destId="{CBC490D1-B408-4EFA-B8D5-05D22018F513}" srcOrd="0" destOrd="0" presId="urn:microsoft.com/office/officeart/2005/8/layout/hProcess4"/>
    <dgm:cxn modelId="{A3547153-DEC5-4F2D-93CD-69AF1E4159BB}" type="presOf" srcId="{CAC97FAB-04EC-4C1F-A81D-7B03308B6322}" destId="{0F3FEC59-872B-4294-905B-B6B0FD7F7BFA}" srcOrd="1" destOrd="0" presId="urn:microsoft.com/office/officeart/2005/8/layout/hProcess4"/>
    <dgm:cxn modelId="{5AC1B556-FFD7-40C2-B5AB-837F658C2F0A}" srcId="{B442F4D1-5E91-4537-85DC-86EE87C35EB5}" destId="{5CB0F005-97E9-4DEA-86D4-0687F7188847}" srcOrd="5" destOrd="0" parTransId="{DE5EC561-FD6F-45E6-AE01-6C3FBE847DC4}" sibTransId="{F56242F1-4926-459E-A8CD-2C698FC1537D}"/>
    <dgm:cxn modelId="{CF6C4559-4C3D-48A0-B841-01FF1C957093}" srcId="{B442F4D1-5E91-4537-85DC-86EE87C35EB5}" destId="{874C521D-5B22-4483-9674-527B3F5964B6}" srcOrd="0" destOrd="0" parTransId="{A2545C1D-B8FE-4E9C-A373-2C63942E0E8B}" sibTransId="{B14ABA3B-0199-45AF-A349-37FD10D678E4}"/>
    <dgm:cxn modelId="{79315C65-8ACF-4C7B-849E-88099CC55160}" srcId="{CB796A9F-06C1-4C5F-AA2E-C6CF323AA8C4}" destId="{AACF5DDA-A634-4D93-90E2-3A5C0BB79D53}" srcOrd="1" destOrd="0" parTransId="{7706F8D9-5D9B-4100-9E08-0E5598B48B40}" sibTransId="{26FC7C92-FABB-4E93-8E47-8AB2661A2EF2}"/>
    <dgm:cxn modelId="{082A2367-B0CF-478F-AEAA-4FF28FE7A7BC}" type="presOf" srcId="{5341FFB8-27E0-4938-B680-EA9B916B806F}" destId="{FF60980C-51D7-44C9-BFD8-84D4580C3D60}" srcOrd="1" destOrd="4" presId="urn:microsoft.com/office/officeart/2005/8/layout/hProcess4"/>
    <dgm:cxn modelId="{CD315E67-67A0-4CC4-92E5-9AB336EA918C}" type="presOf" srcId="{7457D8C7-BE13-4A73-9801-7DC293E0F60B}" destId="{0F3FEC59-872B-4294-905B-B6B0FD7F7BFA}" srcOrd="1" destOrd="2" presId="urn:microsoft.com/office/officeart/2005/8/layout/hProcess4"/>
    <dgm:cxn modelId="{83174C6A-13A6-413D-A81D-AD4F8D973645}" type="presOf" srcId="{2AD8280F-80E5-48AB-AAE8-36029B80D2A1}" destId="{FF60980C-51D7-44C9-BFD8-84D4580C3D60}" srcOrd="1" destOrd="2" presId="urn:microsoft.com/office/officeart/2005/8/layout/hProcess4"/>
    <dgm:cxn modelId="{9867296E-D094-4301-A060-1BE39AC3E052}" type="presOf" srcId="{988112B0-0ED5-4844-AE55-CE9EBAA04260}" destId="{B1DFB938-FB2F-41B2-8923-A6836AABB302}" srcOrd="0" destOrd="0" presId="urn:microsoft.com/office/officeart/2005/8/layout/hProcess4"/>
    <dgm:cxn modelId="{B6AD8872-2D03-47A5-AED6-FF583ADA5AA8}" type="presOf" srcId="{C47CFE5B-CA54-42E8-8461-4F8FC2799D41}" destId="{EF4B9AB5-38E7-41A6-99CC-519CC5083172}" srcOrd="0" destOrd="0" presId="urn:microsoft.com/office/officeart/2005/8/layout/hProcess4"/>
    <dgm:cxn modelId="{140CE977-6ED5-4D7C-BFE3-3676C05CA73A}" type="presOf" srcId="{EEFE9EA7-FEDF-489A-AAC9-11C7F9662C67}" destId="{FF60980C-51D7-44C9-BFD8-84D4580C3D60}" srcOrd="1" destOrd="3" presId="urn:microsoft.com/office/officeart/2005/8/layout/hProcess4"/>
    <dgm:cxn modelId="{9E6C9279-C122-45AF-9AE2-804D7C59B997}" srcId="{CB796A9F-06C1-4C5F-AA2E-C6CF323AA8C4}" destId="{B442F4D1-5E91-4537-85DC-86EE87C35EB5}" srcOrd="3" destOrd="0" parTransId="{1E94AEEA-5E4A-4C6E-AB4D-FB01ED31874B}" sibTransId="{C692F9FF-3E40-4EF6-8D33-65A3D48C4BA6}"/>
    <dgm:cxn modelId="{C50C2792-8424-42B7-AFD5-9BCD517DE882}" type="presOf" srcId="{E8190DCA-E548-4E8E-AEE6-6FF5CC335734}" destId="{C50B4D02-A606-469B-A2F7-285A111C7F14}" srcOrd="0" destOrd="0" presId="urn:microsoft.com/office/officeart/2005/8/layout/hProcess4"/>
    <dgm:cxn modelId="{42FDF097-1FDF-448A-8CB6-7198976B9A63}" srcId="{DDFF8FDC-23A6-4D55-81F5-B8040DE2371D}" destId="{D052F5DD-C209-4F56-8AFE-153A8AF5E4D4}" srcOrd="0" destOrd="0" parTransId="{EE01E5D7-52CD-4160-B32E-B0EBD0D89F41}" sibTransId="{2BDFFBD4-8129-49B5-B851-EAFA6A5FE1FA}"/>
    <dgm:cxn modelId="{DA417A99-78B1-4364-96D5-AC209475801E}" srcId="{DDFF8FDC-23A6-4D55-81F5-B8040DE2371D}" destId="{1D90B1C5-2696-4AC5-9A9A-CEBF055DEFD5}" srcOrd="4" destOrd="0" parTransId="{43B4D39C-F707-4C60-927E-55E3AC79283F}" sibTransId="{001E0230-3D6E-4D02-B9DB-EB92B7C651CB}"/>
    <dgm:cxn modelId="{91EE109D-380F-40E8-9CC6-D5343EC07C12}" type="presOf" srcId="{5CB0F005-97E9-4DEA-86D4-0687F7188847}" destId="{11E539C3-6946-4F63-9B9A-A372A88709A6}" srcOrd="0" destOrd="5" presId="urn:microsoft.com/office/officeart/2005/8/layout/hProcess4"/>
    <dgm:cxn modelId="{5EA0B5A9-9C47-4C06-81E8-2E7D53BD21C7}" type="presOf" srcId="{874C521D-5B22-4483-9674-527B3F5964B6}" destId="{FF60980C-51D7-44C9-BFD8-84D4580C3D60}" srcOrd="1" destOrd="0" presId="urn:microsoft.com/office/officeart/2005/8/layout/hProcess4"/>
    <dgm:cxn modelId="{10CDD6AA-5725-43DA-9D4D-EF09905B9233}" srcId="{AACF5DDA-A634-4D93-90E2-3A5C0BB79D53}" destId="{CAC97FAB-04EC-4C1F-A81D-7B03308B6322}" srcOrd="0" destOrd="0" parTransId="{ADF4457C-35B4-4A91-9FC3-57C03AA7A308}" sibTransId="{5465B9BE-299A-4FA0-8647-6BE97EB009B0}"/>
    <dgm:cxn modelId="{D4676FB2-C724-4CC0-9112-722774C73B5E}" type="presOf" srcId="{012162DB-A34A-442A-B526-42E9B2E7DCF1}" destId="{9BAE86DF-E962-4B30-A5A0-2C3FE740C8F6}" srcOrd="0" destOrd="0" presId="urn:microsoft.com/office/officeart/2005/8/layout/hProcess4"/>
    <dgm:cxn modelId="{7EEA18B3-D051-49EB-A5E2-F89C7755DE9A}" type="presOf" srcId="{CB796A9F-06C1-4C5F-AA2E-C6CF323AA8C4}" destId="{76EAB71E-B1EB-44B9-9CA8-F6CE65191A71}" srcOrd="0" destOrd="0" presId="urn:microsoft.com/office/officeart/2005/8/layout/hProcess4"/>
    <dgm:cxn modelId="{EA5FE4B3-EF41-493C-AF47-95D3739467A6}" type="presOf" srcId="{8E257540-67FA-4656-AF59-36D2F10098D8}" destId="{FF60980C-51D7-44C9-BFD8-84D4580C3D60}" srcOrd="1" destOrd="1" presId="urn:microsoft.com/office/officeart/2005/8/layout/hProcess4"/>
    <dgm:cxn modelId="{844F96B9-36FF-4580-B5ED-456C86479CD3}" type="presOf" srcId="{1D90B1C5-2696-4AC5-9A9A-CEBF055DEFD5}" destId="{B841AB46-1643-4B2F-A1CF-DF05AD98027B}" srcOrd="1" destOrd="4" presId="urn:microsoft.com/office/officeart/2005/8/layout/hProcess4"/>
    <dgm:cxn modelId="{F0D0EDC1-D28C-40CA-B313-67DA4FD52748}" type="presOf" srcId="{2AD8280F-80E5-48AB-AAE8-36029B80D2A1}" destId="{11E539C3-6946-4F63-9B9A-A372A88709A6}" srcOrd="0" destOrd="2" presId="urn:microsoft.com/office/officeart/2005/8/layout/hProcess4"/>
    <dgm:cxn modelId="{ADAEC3C4-C761-4B75-ACB4-8103EA4F5A6A}" type="presOf" srcId="{7457D8C7-BE13-4A73-9801-7DC293E0F60B}" destId="{B0D1ABB5-E745-4717-82F6-B793637A0BD1}" srcOrd="0" destOrd="2" presId="urn:microsoft.com/office/officeart/2005/8/layout/hProcess4"/>
    <dgm:cxn modelId="{88BCBECA-EBC7-491D-985E-6A252AF18D70}" type="presOf" srcId="{874C521D-5B22-4483-9674-527B3F5964B6}" destId="{11E539C3-6946-4F63-9B9A-A372A88709A6}" srcOrd="0" destOrd="0" presId="urn:microsoft.com/office/officeart/2005/8/layout/hProcess4"/>
    <dgm:cxn modelId="{D5091BCB-A26B-4354-95F2-568F82B067FF}" type="presOf" srcId="{4388EF27-6397-4ED8-BA44-FF6AA3A8C232}" destId="{D4A2239C-ADAC-4789-831D-BBFF481193FB}" srcOrd="0" destOrd="1" presId="urn:microsoft.com/office/officeart/2005/8/layout/hProcess4"/>
    <dgm:cxn modelId="{48D378CE-089C-453D-8F27-C76B7073D560}" type="presOf" srcId="{B442F4D1-5E91-4537-85DC-86EE87C35EB5}" destId="{60C2EB0B-1814-4C97-813C-E36664AD8123}" srcOrd="0" destOrd="0" presId="urn:microsoft.com/office/officeart/2005/8/layout/hProcess4"/>
    <dgm:cxn modelId="{00F81AD2-5CC3-416F-9BAA-39A2126017AA}" type="presOf" srcId="{998BDEBE-26F7-4341-8E89-08CED8887893}" destId="{D4A2239C-ADAC-4789-831D-BBFF481193FB}" srcOrd="0" destOrd="2" presId="urn:microsoft.com/office/officeart/2005/8/layout/hProcess4"/>
    <dgm:cxn modelId="{D5CAA3D5-46EA-4F10-B10B-E332241E4022}" type="presOf" srcId="{023715E5-E8A9-4B73-89E7-FB07A0E7A9A6}" destId="{D4A2239C-ADAC-4789-831D-BBFF481193FB}" srcOrd="0" destOrd="3" presId="urn:microsoft.com/office/officeart/2005/8/layout/hProcess4"/>
    <dgm:cxn modelId="{149114E0-7B2F-407C-B53D-D692B1DE4712}" srcId="{B442F4D1-5E91-4537-85DC-86EE87C35EB5}" destId="{EEFE9EA7-FEDF-489A-AAC9-11C7F9662C67}" srcOrd="3" destOrd="0" parTransId="{ADC32400-8A10-43AF-A183-E5315A4EB461}" sibTransId="{B094299D-C4A4-4D7C-933E-07933643674D}"/>
    <dgm:cxn modelId="{EFC094E0-7403-4366-BD3C-2ECA732195CD}" srcId="{B442F4D1-5E91-4537-85DC-86EE87C35EB5}" destId="{5341FFB8-27E0-4938-B680-EA9B916B806F}" srcOrd="4" destOrd="0" parTransId="{54800318-E2A5-4B9F-9EE1-C6D70005F7B6}" sibTransId="{EA23D3FA-C764-4B2F-ACF3-88C05C384C53}"/>
    <dgm:cxn modelId="{FC566BE3-F5C4-4FF0-9D08-636C5558A3F7}" srcId="{B442F4D1-5E91-4537-85DC-86EE87C35EB5}" destId="{2AD8280F-80E5-48AB-AAE8-36029B80D2A1}" srcOrd="2" destOrd="0" parTransId="{5590E35A-B457-4229-80C4-FDB81F018A32}" sibTransId="{C6ED02A8-B5FA-423F-A613-4FB89F4471CA}"/>
    <dgm:cxn modelId="{CB9028E7-ED0C-4C2C-AB41-82539A60F73C}" type="presOf" srcId="{5CB0F005-97E9-4DEA-86D4-0687F7188847}" destId="{FF60980C-51D7-44C9-BFD8-84D4580C3D60}" srcOrd="1" destOrd="5" presId="urn:microsoft.com/office/officeart/2005/8/layout/hProcess4"/>
    <dgm:cxn modelId="{561C0AEE-952C-45B6-9C08-7ACEF4CF6571}" type="presOf" srcId="{8E257540-67FA-4656-AF59-36D2F10098D8}" destId="{11E539C3-6946-4F63-9B9A-A372A88709A6}" srcOrd="0" destOrd="1" presId="urn:microsoft.com/office/officeart/2005/8/layout/hProcess4"/>
    <dgm:cxn modelId="{698434EF-5367-4733-8432-B8401094BFED}" type="presOf" srcId="{CAC97FAB-04EC-4C1F-A81D-7B03308B6322}" destId="{B0D1ABB5-E745-4717-82F6-B793637A0BD1}" srcOrd="0" destOrd="0" presId="urn:microsoft.com/office/officeart/2005/8/layout/hProcess4"/>
    <dgm:cxn modelId="{F4FBAAF0-A65D-43BD-BD3C-2BC8EE220F0C}" type="presOf" srcId="{998BDEBE-26F7-4341-8E89-08CED8887893}" destId="{B841AB46-1643-4B2F-A1CF-DF05AD98027B}" srcOrd="1" destOrd="2" presId="urn:microsoft.com/office/officeart/2005/8/layout/hProcess4"/>
    <dgm:cxn modelId="{376578F1-1334-4507-BCE4-C64CBB565935}" srcId="{DDFF8FDC-23A6-4D55-81F5-B8040DE2371D}" destId="{4388EF27-6397-4ED8-BA44-FF6AA3A8C232}" srcOrd="1" destOrd="0" parTransId="{DF36C8D5-4DBB-421F-B770-120EB1B10973}" sibTransId="{9900DBF9-E99A-47A3-9F63-60953823CCE2}"/>
    <dgm:cxn modelId="{235B08F7-3F0C-46BC-8EB8-FD75E1DD8979}" type="presOf" srcId="{1D90B1C5-2696-4AC5-9A9A-CEBF055DEFD5}" destId="{D4A2239C-ADAC-4789-831D-BBFF481193FB}" srcOrd="0" destOrd="4" presId="urn:microsoft.com/office/officeart/2005/8/layout/hProcess4"/>
    <dgm:cxn modelId="{E8D224F7-40A4-4CDC-B00A-4F1A77447B19}" srcId="{CB796A9F-06C1-4C5F-AA2E-C6CF323AA8C4}" destId="{C47CFE5B-CA54-42E8-8461-4F8FC2799D41}" srcOrd="0" destOrd="0" parTransId="{250E897B-5279-49D8-80DB-85051A1556C6}" sibTransId="{E8190DCA-E548-4E8E-AEE6-6FF5CC335734}"/>
    <dgm:cxn modelId="{FC2815FC-E60D-4BB3-8D11-F8A0E1798F42}" srcId="{DDFF8FDC-23A6-4D55-81F5-B8040DE2371D}" destId="{998BDEBE-26F7-4341-8E89-08CED8887893}" srcOrd="2" destOrd="0" parTransId="{505B798C-B732-46C1-A83A-C748960867C0}" sibTransId="{C64EADF1-E42C-424C-B8F0-DABE8B70E5E2}"/>
    <dgm:cxn modelId="{9FD272FC-52DD-4F4B-A3B4-7B942E95114C}" type="presOf" srcId="{EEFE9EA7-FEDF-489A-AAC9-11C7F9662C67}" destId="{11E539C3-6946-4F63-9B9A-A372A88709A6}" srcOrd="0" destOrd="3" presId="urn:microsoft.com/office/officeart/2005/8/layout/hProcess4"/>
    <dgm:cxn modelId="{E78753FF-D83A-43C2-93C1-2780524B4291}" type="presOf" srcId="{023715E5-E8A9-4B73-89E7-FB07A0E7A9A6}" destId="{B841AB46-1643-4B2F-A1CF-DF05AD98027B}" srcOrd="1" destOrd="3" presId="urn:microsoft.com/office/officeart/2005/8/layout/hProcess4"/>
    <dgm:cxn modelId="{6E315121-7DE7-4BB1-B48F-9ABB3C00F144}" type="presParOf" srcId="{76EAB71E-B1EB-44B9-9CA8-F6CE65191A71}" destId="{142E385E-7CD1-4EB5-89C7-298AB4642A6E}" srcOrd="0" destOrd="0" presId="urn:microsoft.com/office/officeart/2005/8/layout/hProcess4"/>
    <dgm:cxn modelId="{7BAA7D35-742A-420B-B50D-1AE1D4C6303B}" type="presParOf" srcId="{76EAB71E-B1EB-44B9-9CA8-F6CE65191A71}" destId="{61A1AFC5-FEBA-4C24-B183-82E1DAA81530}" srcOrd="1" destOrd="0" presId="urn:microsoft.com/office/officeart/2005/8/layout/hProcess4"/>
    <dgm:cxn modelId="{741379CC-829D-4B70-B1F8-FD41BBC8A279}" type="presParOf" srcId="{76EAB71E-B1EB-44B9-9CA8-F6CE65191A71}" destId="{0AFA5876-C13A-45B8-9D82-2673B5C3E939}" srcOrd="2" destOrd="0" presId="urn:microsoft.com/office/officeart/2005/8/layout/hProcess4"/>
    <dgm:cxn modelId="{F28FB987-EE3A-44B1-BED0-2CDB90C619D0}" type="presParOf" srcId="{0AFA5876-C13A-45B8-9D82-2673B5C3E939}" destId="{2D41C05B-670A-4254-A0D2-3F8677643599}" srcOrd="0" destOrd="0" presId="urn:microsoft.com/office/officeart/2005/8/layout/hProcess4"/>
    <dgm:cxn modelId="{842661D3-7B8E-4FF5-8991-BCA0E5967C37}" type="presParOf" srcId="{2D41C05B-670A-4254-A0D2-3F8677643599}" destId="{69351F6D-62F2-44D2-802D-C7832FD04C69}" srcOrd="0" destOrd="0" presId="urn:microsoft.com/office/officeart/2005/8/layout/hProcess4"/>
    <dgm:cxn modelId="{B7631E61-48EC-4E4C-BBA9-B2ABB4D7284B}" type="presParOf" srcId="{2D41C05B-670A-4254-A0D2-3F8677643599}" destId="{9BAE86DF-E962-4B30-A5A0-2C3FE740C8F6}" srcOrd="1" destOrd="0" presId="urn:microsoft.com/office/officeart/2005/8/layout/hProcess4"/>
    <dgm:cxn modelId="{84802B47-1A2F-4E78-B502-1984D2892841}" type="presParOf" srcId="{2D41C05B-670A-4254-A0D2-3F8677643599}" destId="{0CE0AD0C-5E73-4747-B0C4-68F79A588182}" srcOrd="2" destOrd="0" presId="urn:microsoft.com/office/officeart/2005/8/layout/hProcess4"/>
    <dgm:cxn modelId="{774B311E-7351-47E0-AE32-5717CC3C7C41}" type="presParOf" srcId="{2D41C05B-670A-4254-A0D2-3F8677643599}" destId="{EF4B9AB5-38E7-41A6-99CC-519CC5083172}" srcOrd="3" destOrd="0" presId="urn:microsoft.com/office/officeart/2005/8/layout/hProcess4"/>
    <dgm:cxn modelId="{10260BE7-AC30-4C5C-890F-F81EB20CC90E}" type="presParOf" srcId="{2D41C05B-670A-4254-A0D2-3F8677643599}" destId="{50CF8BEB-C7F1-49CA-A8A9-010FE79B7F96}" srcOrd="4" destOrd="0" presId="urn:microsoft.com/office/officeart/2005/8/layout/hProcess4"/>
    <dgm:cxn modelId="{091D41E8-631B-4504-A6BC-27BB27AB249D}" type="presParOf" srcId="{0AFA5876-C13A-45B8-9D82-2673B5C3E939}" destId="{C50B4D02-A606-469B-A2F7-285A111C7F14}" srcOrd="1" destOrd="0" presId="urn:microsoft.com/office/officeart/2005/8/layout/hProcess4"/>
    <dgm:cxn modelId="{5AE57F75-C90F-4E68-A211-4555A7350161}" type="presParOf" srcId="{0AFA5876-C13A-45B8-9D82-2673B5C3E939}" destId="{3E1797B8-E773-4FAA-86E7-AFA5563FBEDF}" srcOrd="2" destOrd="0" presId="urn:microsoft.com/office/officeart/2005/8/layout/hProcess4"/>
    <dgm:cxn modelId="{69214113-9DFF-4034-8A15-A3F4133F228A}" type="presParOf" srcId="{3E1797B8-E773-4FAA-86E7-AFA5563FBEDF}" destId="{8D678DB6-2B1E-4F62-81F5-F276C165DFE7}" srcOrd="0" destOrd="0" presId="urn:microsoft.com/office/officeart/2005/8/layout/hProcess4"/>
    <dgm:cxn modelId="{A4E2B2D5-87A3-4073-9C66-6453809D7BD5}" type="presParOf" srcId="{3E1797B8-E773-4FAA-86E7-AFA5563FBEDF}" destId="{B0D1ABB5-E745-4717-82F6-B793637A0BD1}" srcOrd="1" destOrd="0" presId="urn:microsoft.com/office/officeart/2005/8/layout/hProcess4"/>
    <dgm:cxn modelId="{9EE5FB85-A848-499E-8BD7-9932351BC31A}" type="presParOf" srcId="{3E1797B8-E773-4FAA-86E7-AFA5563FBEDF}" destId="{0F3FEC59-872B-4294-905B-B6B0FD7F7BFA}" srcOrd="2" destOrd="0" presId="urn:microsoft.com/office/officeart/2005/8/layout/hProcess4"/>
    <dgm:cxn modelId="{BBEA41F7-A7C7-4E7E-ADCA-A81EAA666A43}" type="presParOf" srcId="{3E1797B8-E773-4FAA-86E7-AFA5563FBEDF}" destId="{BECA1DE0-EAA7-495E-A96A-DC5B7F4EA7BE}" srcOrd="3" destOrd="0" presId="urn:microsoft.com/office/officeart/2005/8/layout/hProcess4"/>
    <dgm:cxn modelId="{F6137B96-AD21-4514-94C9-E70F7B1FC172}" type="presParOf" srcId="{3E1797B8-E773-4FAA-86E7-AFA5563FBEDF}" destId="{C402BBCD-BCC4-40A6-A027-04E6C375FF49}" srcOrd="4" destOrd="0" presId="urn:microsoft.com/office/officeart/2005/8/layout/hProcess4"/>
    <dgm:cxn modelId="{ACCCFE87-BD98-49E1-84BA-CE7136D10B59}" type="presParOf" srcId="{0AFA5876-C13A-45B8-9D82-2673B5C3E939}" destId="{EEEAFDCC-D9FF-4F71-94E0-83CC3E5E3420}" srcOrd="3" destOrd="0" presId="urn:microsoft.com/office/officeart/2005/8/layout/hProcess4"/>
    <dgm:cxn modelId="{68C5CACA-4728-4FD9-A28E-F492459C226F}" type="presParOf" srcId="{0AFA5876-C13A-45B8-9D82-2673B5C3E939}" destId="{976C1BFB-1120-4CEA-9CD9-E57344D41812}" srcOrd="4" destOrd="0" presId="urn:microsoft.com/office/officeart/2005/8/layout/hProcess4"/>
    <dgm:cxn modelId="{C640A708-091B-48B6-987B-8DD619D8806D}" type="presParOf" srcId="{976C1BFB-1120-4CEA-9CD9-E57344D41812}" destId="{744815CF-E6B9-4CE1-BDE5-B60365AC83C8}" srcOrd="0" destOrd="0" presId="urn:microsoft.com/office/officeart/2005/8/layout/hProcess4"/>
    <dgm:cxn modelId="{7F609C95-B642-4976-9730-6C94E148D7C7}" type="presParOf" srcId="{976C1BFB-1120-4CEA-9CD9-E57344D41812}" destId="{D4A2239C-ADAC-4789-831D-BBFF481193FB}" srcOrd="1" destOrd="0" presId="urn:microsoft.com/office/officeart/2005/8/layout/hProcess4"/>
    <dgm:cxn modelId="{0636F907-AC64-4744-BB45-0FD2283C6713}" type="presParOf" srcId="{976C1BFB-1120-4CEA-9CD9-E57344D41812}" destId="{B841AB46-1643-4B2F-A1CF-DF05AD98027B}" srcOrd="2" destOrd="0" presId="urn:microsoft.com/office/officeart/2005/8/layout/hProcess4"/>
    <dgm:cxn modelId="{EB887331-F0F8-4A8A-A488-AE676B42EDA2}" type="presParOf" srcId="{976C1BFB-1120-4CEA-9CD9-E57344D41812}" destId="{CBC490D1-B408-4EFA-B8D5-05D22018F513}" srcOrd="3" destOrd="0" presId="urn:microsoft.com/office/officeart/2005/8/layout/hProcess4"/>
    <dgm:cxn modelId="{E96178E1-E8F6-4830-AC32-2838A4D5BBC1}" type="presParOf" srcId="{976C1BFB-1120-4CEA-9CD9-E57344D41812}" destId="{6AEF93DC-67AF-4F04-ACD7-64D9E809C12D}" srcOrd="4" destOrd="0" presId="urn:microsoft.com/office/officeart/2005/8/layout/hProcess4"/>
    <dgm:cxn modelId="{839AF980-1303-4263-8D81-F84275AB5147}" type="presParOf" srcId="{0AFA5876-C13A-45B8-9D82-2673B5C3E939}" destId="{B1DFB938-FB2F-41B2-8923-A6836AABB302}" srcOrd="5" destOrd="0" presId="urn:microsoft.com/office/officeart/2005/8/layout/hProcess4"/>
    <dgm:cxn modelId="{CD751FD5-6BB9-4E86-9F16-BA04E320EB4B}" type="presParOf" srcId="{0AFA5876-C13A-45B8-9D82-2673B5C3E939}" destId="{34A28AED-3BC4-4EF3-9929-C2A4578B2925}" srcOrd="6" destOrd="0" presId="urn:microsoft.com/office/officeart/2005/8/layout/hProcess4"/>
    <dgm:cxn modelId="{2F5D0661-3121-44EB-8261-46DAB118D8B2}" type="presParOf" srcId="{34A28AED-3BC4-4EF3-9929-C2A4578B2925}" destId="{C96A9A40-B0C3-4787-A06C-5003AD0E0DB4}" srcOrd="0" destOrd="0" presId="urn:microsoft.com/office/officeart/2005/8/layout/hProcess4"/>
    <dgm:cxn modelId="{A8E65660-F7A3-4FA4-9BB4-C4C1A1EBA8AC}" type="presParOf" srcId="{34A28AED-3BC4-4EF3-9929-C2A4578B2925}" destId="{11E539C3-6946-4F63-9B9A-A372A88709A6}" srcOrd="1" destOrd="0" presId="urn:microsoft.com/office/officeart/2005/8/layout/hProcess4"/>
    <dgm:cxn modelId="{DCB6322A-C1FF-4CE1-8833-17E6D83DF0E9}" type="presParOf" srcId="{34A28AED-3BC4-4EF3-9929-C2A4578B2925}" destId="{FF60980C-51D7-44C9-BFD8-84D4580C3D60}" srcOrd="2" destOrd="0" presId="urn:microsoft.com/office/officeart/2005/8/layout/hProcess4"/>
    <dgm:cxn modelId="{552FDFDB-D35F-489E-BA8E-D8EFDC63C167}" type="presParOf" srcId="{34A28AED-3BC4-4EF3-9929-C2A4578B2925}" destId="{60C2EB0B-1814-4C97-813C-E36664AD8123}" srcOrd="3" destOrd="0" presId="urn:microsoft.com/office/officeart/2005/8/layout/hProcess4"/>
    <dgm:cxn modelId="{0423C1BE-C155-4FB8-B369-4EB47A532C71}" type="presParOf" srcId="{34A28AED-3BC4-4EF3-9929-C2A4578B2925}" destId="{F07463CA-72E6-434F-B154-50ED0036031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E6CEA-E33C-4632-A233-4B4569DC2533}">
      <dsp:nvSpPr>
        <dsp:cNvPr id="0" name=""/>
        <dsp:cNvSpPr/>
      </dsp:nvSpPr>
      <dsp:spPr>
        <a:xfrm>
          <a:off x="2544436" y="-117256"/>
          <a:ext cx="7644146" cy="7644146"/>
        </a:xfrm>
        <a:prstGeom prst="circularArrow">
          <a:avLst>
            <a:gd name="adj1" fmla="val 5544"/>
            <a:gd name="adj2" fmla="val 330680"/>
            <a:gd name="adj3" fmla="val 13718196"/>
            <a:gd name="adj4" fmla="val 1742119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7850D3-193C-49EF-9BB5-AEF79CFD6F4F}">
      <dsp:nvSpPr>
        <dsp:cNvPr id="0" name=""/>
        <dsp:cNvSpPr/>
      </dsp:nvSpPr>
      <dsp:spPr>
        <a:xfrm>
          <a:off x="4532407" y="-63412"/>
          <a:ext cx="3668204" cy="1834102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Early Intervention Services</a:t>
          </a:r>
        </a:p>
      </dsp:txBody>
      <dsp:txXfrm>
        <a:off x="4621940" y="26121"/>
        <a:ext cx="3489138" cy="1655036"/>
      </dsp:txXfrm>
    </dsp:sp>
    <dsp:sp modelId="{1FC5AA6E-5267-4266-8AC0-6B71AE7E3C9F}">
      <dsp:nvSpPr>
        <dsp:cNvPr id="0" name=""/>
        <dsp:cNvSpPr/>
      </dsp:nvSpPr>
      <dsp:spPr>
        <a:xfrm>
          <a:off x="7632627" y="2189029"/>
          <a:ext cx="3668204" cy="183410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76561"/>
                <a:satOff val="-1098"/>
                <a:lumOff val="6404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76561"/>
                <a:satOff val="-1098"/>
                <a:lumOff val="6404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76561"/>
                <a:satOff val="-1098"/>
                <a:lumOff val="640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1. Screening and Identification–Primary Healthcare /Children’s Policlinics</a:t>
          </a:r>
        </a:p>
      </dsp:txBody>
      <dsp:txXfrm>
        <a:off x="7722160" y="2278562"/>
        <a:ext cx="3489138" cy="1655036"/>
      </dsp:txXfrm>
    </dsp:sp>
    <dsp:sp modelId="{FAFBEFAB-99BE-411F-9F7C-7BBFA783FE0A}">
      <dsp:nvSpPr>
        <dsp:cNvPr id="0" name=""/>
        <dsp:cNvSpPr/>
      </dsp:nvSpPr>
      <dsp:spPr>
        <a:xfrm>
          <a:off x="7077596" y="5072885"/>
          <a:ext cx="3542604" cy="209326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53123"/>
                <a:satOff val="-2196"/>
                <a:lumOff val="12807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2. Referral to the Social Service Agency</a:t>
          </a:r>
        </a:p>
      </dsp:txBody>
      <dsp:txXfrm>
        <a:off x="7179781" y="5175070"/>
        <a:ext cx="3338234" cy="1888890"/>
      </dsp:txXfrm>
    </dsp:sp>
    <dsp:sp modelId="{1FF7CD64-23FF-489F-BD2F-4ED612F0AD5E}">
      <dsp:nvSpPr>
        <dsp:cNvPr id="0" name=""/>
        <dsp:cNvSpPr/>
      </dsp:nvSpPr>
      <dsp:spPr>
        <a:xfrm>
          <a:off x="2112806" y="5105452"/>
          <a:ext cx="3542604" cy="193101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29684"/>
                <a:satOff val="-3294"/>
                <a:lumOff val="19211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229684"/>
                <a:satOff val="-3294"/>
                <a:lumOff val="19211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229684"/>
                <a:satOff val="-3294"/>
                <a:lumOff val="192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3. Evaluation of Child's Eligibility for ECI Service by State Social Workers</a:t>
          </a:r>
        </a:p>
      </dsp:txBody>
      <dsp:txXfrm>
        <a:off x="2207070" y="5199716"/>
        <a:ext cx="3354076" cy="1742487"/>
      </dsp:txXfrm>
    </dsp:sp>
    <dsp:sp modelId="{A7BCDC5A-2C4D-4778-8564-DB983CB5B75A}">
      <dsp:nvSpPr>
        <dsp:cNvPr id="0" name=""/>
        <dsp:cNvSpPr/>
      </dsp:nvSpPr>
      <dsp:spPr>
        <a:xfrm>
          <a:off x="1432188" y="2189029"/>
          <a:ext cx="3668204" cy="183410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306246"/>
                <a:satOff val="-4392"/>
                <a:lumOff val="25615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4. Family with ECI state voucher choose of ECI service provider</a:t>
          </a:r>
        </a:p>
      </dsp:txBody>
      <dsp:txXfrm>
        <a:off x="1521721" y="2278562"/>
        <a:ext cx="3489138" cy="16550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E86DF-E962-4B30-A5A0-2C3FE740C8F6}">
      <dsp:nvSpPr>
        <dsp:cNvPr id="0" name=""/>
        <dsp:cNvSpPr/>
      </dsp:nvSpPr>
      <dsp:spPr>
        <a:xfrm>
          <a:off x="0" y="2778052"/>
          <a:ext cx="3730203" cy="2661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har char="•"/>
            <a:defRPr/>
          </a:pPr>
          <a:r>
            <a:rPr kumimoji="1" lang="en-US" sz="1600" b="1" kern="1200" dirty="0">
              <a:solidFill>
                <a:schemeClr val="accent4">
                  <a:lumMod val="25000"/>
                </a:schemeClr>
              </a:solidFill>
              <a:latin typeface="Garamond" pitchFamily="18" charset="0"/>
              <a:ea typeface="+mn-ea"/>
              <a:cs typeface="+mn-cs"/>
            </a:rPr>
            <a:t>2. Child and Family Evaluation by         Inter/ transdisciplinary team</a:t>
          </a:r>
        </a:p>
      </dsp:txBody>
      <dsp:txXfrm>
        <a:off x="61245" y="2839297"/>
        <a:ext cx="3607713" cy="1968560"/>
      </dsp:txXfrm>
    </dsp:sp>
    <dsp:sp modelId="{C50B4D02-A606-469B-A2F7-285A111C7F14}">
      <dsp:nvSpPr>
        <dsp:cNvPr id="0" name=""/>
        <dsp:cNvSpPr/>
      </dsp:nvSpPr>
      <dsp:spPr>
        <a:xfrm>
          <a:off x="1071882" y="3221851"/>
          <a:ext cx="6195408" cy="3967448"/>
        </a:xfrm>
        <a:prstGeom prst="leftCircularArrow">
          <a:avLst>
            <a:gd name="adj1" fmla="val 2059"/>
            <a:gd name="adj2" fmla="val 247062"/>
            <a:gd name="adj3" fmla="val 607391"/>
            <a:gd name="adj4" fmla="val 7609308"/>
            <a:gd name="adj5" fmla="val 24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B9AB5-38E7-41A6-99CC-519CC5083172}">
      <dsp:nvSpPr>
        <dsp:cNvPr id="0" name=""/>
        <dsp:cNvSpPr/>
      </dsp:nvSpPr>
      <dsp:spPr>
        <a:xfrm>
          <a:off x="1672355" y="5283731"/>
          <a:ext cx="2571515" cy="107594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3. Individualized Service Plan</a:t>
          </a:r>
        </a:p>
      </dsp:txBody>
      <dsp:txXfrm>
        <a:off x="1703868" y="5315244"/>
        <a:ext cx="2508489" cy="1012919"/>
      </dsp:txXfrm>
    </dsp:sp>
    <dsp:sp modelId="{B0D1ABB5-E745-4717-82F6-B793637A0BD1}">
      <dsp:nvSpPr>
        <dsp:cNvPr id="0" name=""/>
        <dsp:cNvSpPr/>
      </dsp:nvSpPr>
      <dsp:spPr>
        <a:xfrm>
          <a:off x="4139901" y="2187205"/>
          <a:ext cx="4633439" cy="3090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kumimoji="1" lang="en-US" sz="1600" b="1" strike="noStrike" kern="1200" dirty="0">
              <a:solidFill>
                <a:schemeClr val="tx1"/>
              </a:solidFill>
              <a:latin typeface="Garamond" pitchFamily="18" charset="0"/>
              <a:ea typeface="+mn-ea"/>
              <a:cs typeface="+mn-cs"/>
            </a:rPr>
            <a:t>In</a:t>
          </a:r>
          <a:r>
            <a:rPr kumimoji="1" lang="en-US" sz="1600" b="1" strike="noStrike" kern="1200" dirty="0">
              <a:solidFill>
                <a:srgbClr val="FF0000"/>
              </a:solidFill>
              <a:latin typeface="Garamond" pitchFamily="18" charset="0"/>
              <a:ea typeface="+mn-ea"/>
              <a:cs typeface="+mn-cs"/>
            </a:rPr>
            <a:t> </a:t>
          </a:r>
          <a:r>
            <a:rPr kumimoji="1" lang="en-US" sz="1600" b="1" kern="1200" dirty="0">
              <a:solidFill>
                <a:schemeClr val="accent4">
                  <a:lumMod val="25000"/>
                </a:schemeClr>
              </a:solidFill>
              <a:latin typeface="Garamond" pitchFamily="18" charset="0"/>
              <a:ea typeface="+mn-ea"/>
              <a:cs typeface="+mn-cs"/>
            </a:rPr>
            <a:t>child’s natural environment</a:t>
          </a:r>
        </a:p>
        <a:p>
          <a:pPr marL="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kumimoji="1" lang="en-US" sz="1600" b="1" kern="1200" dirty="0">
              <a:solidFill>
                <a:schemeClr val="accent4">
                  <a:lumMod val="25000"/>
                </a:schemeClr>
              </a:solidFill>
              <a:latin typeface="Garamond" pitchFamily="18" charset="0"/>
              <a:ea typeface="+mn-ea"/>
              <a:cs typeface="+mn-cs"/>
            </a:rPr>
            <a:t>With parents active involvement</a:t>
          </a:r>
        </a:p>
        <a:p>
          <a:pPr marL="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kumimoji="1" lang="en-US" sz="1600" b="1" kern="1200" dirty="0">
              <a:solidFill>
                <a:schemeClr val="accent4">
                  <a:lumMod val="25000"/>
                </a:schemeClr>
              </a:solidFill>
              <a:latin typeface="Garamond" pitchFamily="18" charset="0"/>
              <a:ea typeface="+mn-ea"/>
              <a:cs typeface="+mn-cs"/>
            </a:rPr>
            <a:t>Using of Evidence based methods  </a:t>
          </a:r>
        </a:p>
      </dsp:txBody>
      <dsp:txXfrm>
        <a:off x="4211022" y="2920576"/>
        <a:ext cx="4491197" cy="2286007"/>
      </dsp:txXfrm>
    </dsp:sp>
    <dsp:sp modelId="{EEEAFDCC-D9FF-4F71-94E0-83CC3E5E3420}">
      <dsp:nvSpPr>
        <dsp:cNvPr id="0" name=""/>
        <dsp:cNvSpPr/>
      </dsp:nvSpPr>
      <dsp:spPr>
        <a:xfrm rot="20918305">
          <a:off x="5872481" y="241480"/>
          <a:ext cx="5081839" cy="5081839"/>
        </a:xfrm>
        <a:prstGeom prst="circularArrow">
          <a:avLst>
            <a:gd name="adj1" fmla="val 1608"/>
            <a:gd name="adj2" fmla="val 190912"/>
            <a:gd name="adj3" fmla="val 20398573"/>
            <a:gd name="adj4" fmla="val 13340507"/>
            <a:gd name="adj5" fmla="val 187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A1DE0-EAA7-495E-A96A-DC5B7F4EA7BE}">
      <dsp:nvSpPr>
        <dsp:cNvPr id="0" name=""/>
        <dsp:cNvSpPr/>
      </dsp:nvSpPr>
      <dsp:spPr>
        <a:xfrm>
          <a:off x="5367445" y="1569546"/>
          <a:ext cx="2619937" cy="108496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4. Service Provision</a:t>
          </a:r>
        </a:p>
      </dsp:txBody>
      <dsp:txXfrm>
        <a:off x="5399223" y="1601324"/>
        <a:ext cx="2556381" cy="1021409"/>
      </dsp:txXfrm>
    </dsp:sp>
    <dsp:sp modelId="{D4A2239C-ADAC-4789-831D-BBFF481193FB}">
      <dsp:nvSpPr>
        <dsp:cNvPr id="0" name=""/>
        <dsp:cNvSpPr/>
      </dsp:nvSpPr>
      <dsp:spPr>
        <a:xfrm>
          <a:off x="9110405" y="1778671"/>
          <a:ext cx="3919385" cy="4095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1" lang="en-US" sz="1800" b="1" kern="1200" dirty="0">
              <a:solidFill>
                <a:schemeClr val="accent4">
                  <a:lumMod val="25000"/>
                </a:schemeClr>
              </a:solidFill>
              <a:latin typeface="Garamond" pitchFamily="18" charset="0"/>
              <a:ea typeface="+mn-ea"/>
              <a:cs typeface="+mn-cs"/>
            </a:rPr>
            <a:t> </a:t>
          </a:r>
          <a:r>
            <a:rPr kumimoji="1" lang="en-US" sz="1600" b="1" kern="1200" dirty="0">
              <a:solidFill>
                <a:schemeClr val="tx1"/>
              </a:solidFill>
              <a:latin typeface="Garamond" pitchFamily="18" charset="0"/>
              <a:ea typeface="+mn-ea"/>
              <a:cs typeface="+mn-cs"/>
            </a:rPr>
            <a:t>Evaluation of Family Individual Service Plan:                     </a:t>
          </a:r>
          <a:r>
            <a:rPr kumimoji="1" lang="en-US" sz="1800" b="1" kern="1200" dirty="0">
              <a:solidFill>
                <a:schemeClr val="accent4">
                  <a:lumMod val="25000"/>
                </a:schemeClr>
              </a:solidFill>
              <a:latin typeface="Garamond" pitchFamily="18" charset="0"/>
              <a:ea typeface="+mn-ea"/>
              <a:cs typeface="+mn-cs"/>
            </a:rPr>
            <a:t>- </a:t>
          </a:r>
          <a:r>
            <a:rPr kumimoji="1" lang="en-US" sz="1600" b="0" kern="1200" dirty="0">
              <a:solidFill>
                <a:schemeClr val="accent4">
                  <a:lumMod val="25000"/>
                </a:schemeClr>
              </a:solidFill>
              <a:latin typeface="Garamond" pitchFamily="18" charset="0"/>
              <a:ea typeface="+mn-ea"/>
              <a:cs typeface="+mn-cs"/>
            </a:rPr>
            <a:t>Reassessment of child development                           - </a:t>
          </a:r>
          <a:r>
            <a:rPr kumimoji="1" lang="en-US" sz="1600" b="0" dirty="0">
              <a:solidFill>
                <a:schemeClr val="accent4">
                  <a:lumMod val="25000"/>
                </a:schemeClr>
              </a:solidFill>
              <a:latin typeface="Garamond" pitchFamily="18" charset="0"/>
              <a:ea typeface="+mn-ea"/>
              <a:cs typeface="+mn-cs"/>
            </a:rPr>
            <a:t>Reassessment of Family progress                                - Setting new goals </a:t>
          </a:r>
          <a:r>
            <a:rPr kumimoji="1" lang="en-US" sz="1800" b="0" kern="1200" dirty="0">
              <a:solidFill>
                <a:schemeClr val="accent4">
                  <a:lumMod val="25000"/>
                </a:schemeClr>
              </a:solidFill>
              <a:latin typeface="Garamond" pitchFamily="18" charset="0"/>
              <a:ea typeface="+mn-ea"/>
              <a:cs typeface="+mn-cs"/>
            </a:rPr>
            <a:t> </a:t>
          </a:r>
          <a:endParaRPr kumimoji="1" lang="en-US" sz="1600" b="0" kern="1200" dirty="0">
            <a:solidFill>
              <a:schemeClr val="accent4">
                <a:lumMod val="25000"/>
              </a:schemeClr>
            </a:solidFill>
            <a:latin typeface="Garamond" pitchFamily="18" charset="0"/>
            <a:ea typeface="+mn-ea"/>
            <a:cs typeface="+mn-cs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1" lang="en-US" sz="1800" b="1" kern="1200" dirty="0">
            <a:solidFill>
              <a:schemeClr val="accent4">
                <a:lumMod val="25000"/>
              </a:schemeClr>
            </a:solidFill>
            <a:latin typeface="Garamond" pitchFamily="18" charset="0"/>
            <a:ea typeface="+mn-ea"/>
            <a:cs typeface="+mn-cs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1" lang="en-US" sz="1800" b="1" kern="1200" dirty="0">
            <a:solidFill>
              <a:schemeClr val="accent4">
                <a:lumMod val="25000"/>
              </a:schemeClr>
            </a:solidFill>
            <a:latin typeface="Garamond" pitchFamily="18" charset="0"/>
            <a:ea typeface="+mn-ea"/>
            <a:cs typeface="+mn-cs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1" lang="en-US" sz="1800" b="1" kern="1200" dirty="0">
            <a:solidFill>
              <a:schemeClr val="accent4">
                <a:lumMod val="25000"/>
              </a:schemeClr>
            </a:solidFill>
            <a:latin typeface="Garamond" pitchFamily="18" charset="0"/>
            <a:ea typeface="+mn-ea"/>
            <a:cs typeface="+mn-cs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1" lang="en-US" sz="1800" b="1" kern="1200" dirty="0">
            <a:solidFill>
              <a:schemeClr val="accent4">
                <a:lumMod val="25000"/>
              </a:schemeClr>
            </a:solidFill>
            <a:latin typeface="Garamond" pitchFamily="18" charset="0"/>
            <a:ea typeface="+mn-ea"/>
            <a:cs typeface="+mn-cs"/>
          </a:endParaRPr>
        </a:p>
      </dsp:txBody>
      <dsp:txXfrm>
        <a:off x="9204652" y="1872918"/>
        <a:ext cx="3730891" cy="3029348"/>
      </dsp:txXfrm>
    </dsp:sp>
    <dsp:sp modelId="{B1DFB938-FB2F-41B2-8923-A6836AABB302}">
      <dsp:nvSpPr>
        <dsp:cNvPr id="0" name=""/>
        <dsp:cNvSpPr/>
      </dsp:nvSpPr>
      <dsp:spPr>
        <a:xfrm rot="1351755">
          <a:off x="10862678" y="3868602"/>
          <a:ext cx="4215751" cy="4215751"/>
        </a:xfrm>
        <a:prstGeom prst="leftCircularArrow">
          <a:avLst>
            <a:gd name="adj1" fmla="val 1938"/>
            <a:gd name="adj2" fmla="val 231866"/>
            <a:gd name="adj3" fmla="val 329909"/>
            <a:gd name="adj4" fmla="val 7347021"/>
            <a:gd name="adj5" fmla="val 22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490D1-B408-4EFA-B8D5-05D22018F513}">
      <dsp:nvSpPr>
        <dsp:cNvPr id="0" name=""/>
        <dsp:cNvSpPr/>
      </dsp:nvSpPr>
      <dsp:spPr>
        <a:xfrm>
          <a:off x="10267321" y="5357457"/>
          <a:ext cx="2900213" cy="176448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1" lang="en-US" sz="1800" b="1" kern="1200" dirty="0">
              <a:solidFill>
                <a:schemeClr val="bg1"/>
              </a:solidFill>
              <a:latin typeface="Garamond" pitchFamily="18" charset="0"/>
              <a:ea typeface="+mn-ea"/>
              <a:cs typeface="+mn-cs"/>
            </a:rPr>
            <a:t>5. Progress monitoring and setting of new goals</a:t>
          </a:r>
          <a:endParaRPr kumimoji="1" lang="ka-GE" sz="1800" b="1" strike="sngStrike" kern="1200" dirty="0">
            <a:solidFill>
              <a:schemeClr val="bg1"/>
            </a:solidFill>
            <a:latin typeface="Garamond" pitchFamily="18" charset="0"/>
            <a:ea typeface="+mn-ea"/>
            <a:cs typeface="+mn-cs"/>
          </a:endParaRPr>
        </a:p>
      </dsp:txBody>
      <dsp:txXfrm>
        <a:off x="10319001" y="5409137"/>
        <a:ext cx="2796853" cy="1661127"/>
      </dsp:txXfrm>
    </dsp:sp>
    <dsp:sp modelId="{11E539C3-6946-4F63-9B9A-A372A88709A6}">
      <dsp:nvSpPr>
        <dsp:cNvPr id="0" name=""/>
        <dsp:cNvSpPr/>
      </dsp:nvSpPr>
      <dsp:spPr>
        <a:xfrm>
          <a:off x="13451766" y="2375174"/>
          <a:ext cx="3691145" cy="3576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sz="1400" b="1" kern="1200" dirty="0">
              <a:solidFill>
                <a:schemeClr val="accent4">
                  <a:lumMod val="25000"/>
                </a:schemeClr>
              </a:solidFill>
              <a:latin typeface="Garamond" pitchFamily="18" charset="0"/>
              <a:ea typeface="+mn-ea"/>
              <a:cs typeface="+mn-cs"/>
            </a:rPr>
            <a:t>Parents Satisfaction survey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sz="1400" b="1" kern="1200" dirty="0">
              <a:solidFill>
                <a:schemeClr val="accent4">
                  <a:lumMod val="25000"/>
                </a:schemeClr>
              </a:solidFill>
              <a:latin typeface="Garamond" pitchFamily="18" charset="0"/>
              <a:ea typeface="+mn-ea"/>
              <a:cs typeface="+mn-cs"/>
            </a:rPr>
            <a:t>Supervisors’ report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sz="1400" b="1" kern="1200" dirty="0">
              <a:solidFill>
                <a:schemeClr val="accent4">
                  <a:lumMod val="25000"/>
                </a:schemeClr>
              </a:solidFill>
              <a:latin typeface="Garamond" pitchFamily="18" charset="0"/>
              <a:ea typeface="+mn-ea"/>
              <a:cs typeface="+mn-cs"/>
            </a:rPr>
            <a:t>Specialists' Performance evaluation 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sz="1400" b="1" kern="1200" dirty="0">
              <a:solidFill>
                <a:schemeClr val="accent4">
                  <a:lumMod val="25000"/>
                </a:schemeClr>
              </a:solidFill>
              <a:latin typeface="Garamond" pitchFamily="18" charset="0"/>
              <a:ea typeface="+mn-ea"/>
              <a:cs typeface="+mn-cs"/>
            </a:rPr>
            <a:t>Assessment of program administration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1" lang="en-US" sz="1400" b="0" kern="1200" dirty="0">
            <a:solidFill>
              <a:schemeClr val="accent4">
                <a:lumMod val="25000"/>
              </a:schemeClr>
            </a:solidFill>
            <a:latin typeface="Garamond" pitchFamily="18" charset="0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1" lang="en-US" sz="1600" b="0" kern="1200" dirty="0">
            <a:solidFill>
              <a:schemeClr val="accent4">
                <a:lumMod val="25000"/>
              </a:schemeClr>
            </a:solidFill>
            <a:latin typeface="Garamond" pitchFamily="18" charset="0"/>
            <a:ea typeface="+mn-ea"/>
            <a:cs typeface="+mn-cs"/>
          </a:endParaRPr>
        </a:p>
      </dsp:txBody>
      <dsp:txXfrm>
        <a:off x="13534080" y="3223964"/>
        <a:ext cx="3526517" cy="2645783"/>
      </dsp:txXfrm>
    </dsp:sp>
    <dsp:sp modelId="{60C2EB0B-1814-4C97-813C-E36664AD8123}">
      <dsp:nvSpPr>
        <dsp:cNvPr id="0" name=""/>
        <dsp:cNvSpPr/>
      </dsp:nvSpPr>
      <dsp:spPr>
        <a:xfrm>
          <a:off x="13878000" y="1660925"/>
          <a:ext cx="3576879" cy="148374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6. Evaluation of the program</a:t>
          </a:r>
        </a:p>
      </dsp:txBody>
      <dsp:txXfrm>
        <a:off x="13921457" y="1704382"/>
        <a:ext cx="3489965" cy="1396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C2570-1061-5949-B363-8DA420236BC1}" type="datetimeFigureOut">
              <a:rPr lang="en-GE" smtClean="0"/>
              <a:t>5/28/23</a:t>
            </a:fld>
            <a:endParaRPr lang="en-G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0D02D-7F69-8344-91DC-1AC381E30079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260470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Size: 69,700 km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Population: 3.7 million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b="1" dirty="0"/>
              <a:t>Child 0-4 – 255 000 (2020)</a:t>
            </a:r>
          </a:p>
          <a:p>
            <a:pPr marL="0" indent="0">
              <a:buNone/>
            </a:pPr>
            <a:endParaRPr lang="ka-GE" sz="1200" b="1" dirty="0"/>
          </a:p>
          <a:p>
            <a:pPr marL="0" indent="0">
              <a:buNone/>
            </a:pPr>
            <a:r>
              <a:rPr lang="en-US" sz="1200" b="1" dirty="0"/>
              <a:t>Children with disabilities – 5000+ (2020)</a:t>
            </a:r>
          </a:p>
          <a:p>
            <a:r>
              <a:rPr lang="en-US" sz="1200" dirty="0"/>
              <a:t> Post-Soviet country; </a:t>
            </a:r>
          </a:p>
          <a:p>
            <a:r>
              <a:rPr lang="en-US" sz="1200" dirty="0"/>
              <a:t>Representative Democratic Parliamentary republic, with a president;</a:t>
            </a:r>
          </a:p>
          <a:p>
            <a:endParaRPr lang="en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0D02D-7F69-8344-91DC-1AC381E30079}" type="slidenum">
              <a:rPr lang="en-GE" smtClean="0"/>
              <a:t>1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349109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Started with 1 organization in 2009 and nationwide since 2012.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ECI state subprogram is part of the state “Social Rehabilitation and Child Care” program, developed by </a:t>
            </a:r>
            <a:r>
              <a:rPr lang="en-GB" sz="1200" dirty="0" err="1"/>
              <a:t>MoLHSA</a:t>
            </a:r>
            <a:r>
              <a:rPr lang="en-GB" sz="1200" dirty="0"/>
              <a:t> and approved by the Parliament.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service standards developed by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MoLHSA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collaboration of the ECI coalition (NGO)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individual (including parents) or agency may refer a potentially vulnerable child to ECI through the local intervention teams.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Diagnosis is made according to ICD -10.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Parents are familiar with their children’s abilities: strengths and difficulties, know their rights, are better adapted in the society and grown closer to their potential. Also are more empowered (also economically), have less health issues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  <a:p>
            <a:r>
              <a:rPr lang="en-US" sz="1200" dirty="0">
                <a:solidFill>
                  <a:srgbClr val="C00000"/>
                </a:solidFill>
              </a:rPr>
              <a:t>Develop nationwide surveillance and screening preferably at the Primary Health Care level,</a:t>
            </a:r>
          </a:p>
          <a:p>
            <a:r>
              <a:rPr lang="en-US" sz="1200" dirty="0">
                <a:solidFill>
                  <a:srgbClr val="C00000"/>
                </a:solidFill>
              </a:rPr>
              <a:t>Develop strong system of referral and transition</a:t>
            </a:r>
          </a:p>
          <a:p>
            <a:endParaRPr lang="en-US" sz="1200" dirty="0">
              <a:solidFill>
                <a:srgbClr val="C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Aim: Prevention of institutionalization of infants and children with special needs and provision of high-quality services based on individual needs and strengths of children and families, promote social inclusion of children with special needs, empowering of families.</a:t>
            </a:r>
          </a:p>
          <a:p>
            <a:endParaRPr lang="en-US" sz="1200" dirty="0">
              <a:solidFill>
                <a:srgbClr val="C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a-GE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a-G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0D02D-7F69-8344-91DC-1AC381E30079}" type="slidenum">
              <a:rPr lang="en-GE" smtClean="0"/>
              <a:t>2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2058566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2060"/>
                </a:solidFill>
              </a:rPr>
              <a:t>The ECI service paradigm shift: </a:t>
            </a:r>
            <a:r>
              <a:rPr lang="en-US" sz="1200" dirty="0"/>
              <a:t>from the traditional, medical, child-focused model to cost-effective, capacity building, family-focused model</a:t>
            </a:r>
          </a:p>
          <a:p>
            <a:pPr marL="128016" lvl="1" indent="0">
              <a:buNone/>
            </a:pPr>
            <a:r>
              <a:rPr lang="en-US" sz="1200" b="1" dirty="0"/>
              <a:t>Implemented activities</a:t>
            </a:r>
            <a:r>
              <a:rPr lang="en-US" sz="1200" dirty="0"/>
              <a:t>: </a:t>
            </a:r>
          </a:p>
          <a:p>
            <a:pPr lvl="1"/>
            <a:r>
              <a:rPr lang="en-US" sz="1200" b="1" dirty="0"/>
              <a:t>Workshops, trainings aimed at rising awareness of medical doctors </a:t>
            </a:r>
            <a:r>
              <a:rPr lang="en-US" sz="1200" dirty="0"/>
              <a:t>and other professionals by getting evidence-based information regarding best practices from reliable local and international organizations (professional societies, unions)  </a:t>
            </a:r>
          </a:p>
          <a:p>
            <a:pPr lvl="1"/>
            <a:r>
              <a:rPr lang="en-US" sz="1200" b="1" dirty="0"/>
              <a:t>Involving MDs in the process of identification of children at risk and equip them with appropriate screening tools</a:t>
            </a:r>
            <a:r>
              <a:rPr lang="en-GB" sz="1200" dirty="0"/>
              <a:t> (scientifically reliable and valid, adapted to culture, brief, user-friendly, easy to learn and administer)</a:t>
            </a:r>
            <a:endParaRPr lang="en-US" sz="1200" dirty="0"/>
          </a:p>
          <a:p>
            <a:pPr lvl="1"/>
            <a:r>
              <a:rPr lang="en-US" sz="1200" b="1" dirty="0"/>
              <a:t>Creating ECI services and referral system in capital and in the regions </a:t>
            </a:r>
          </a:p>
          <a:p>
            <a:pPr lvl="1"/>
            <a:r>
              <a:rPr lang="en-US" sz="1200" dirty="0"/>
              <a:t>Introducing successful cases of early identification and ECI outcomes</a:t>
            </a:r>
          </a:p>
          <a:p>
            <a:pPr lvl="1"/>
            <a:endParaRPr lang="en-US" sz="1200" dirty="0"/>
          </a:p>
          <a:p>
            <a:pPr marL="128016" lvl="1" indent="0">
              <a:buNone/>
            </a:pPr>
            <a:r>
              <a:rPr lang="en-US" sz="1200" b="1" dirty="0"/>
              <a:t>implemented activities</a:t>
            </a:r>
            <a:r>
              <a:rPr lang="en-US" sz="1200" dirty="0"/>
              <a:t>: </a:t>
            </a:r>
          </a:p>
          <a:p>
            <a:pPr lvl="1"/>
            <a:r>
              <a:rPr lang="en-US" sz="1200" dirty="0"/>
              <a:t>Training of trainers of professionals</a:t>
            </a:r>
          </a:p>
          <a:p>
            <a:pPr lvl="1"/>
            <a:r>
              <a:rPr lang="en-US" sz="1200" dirty="0"/>
              <a:t>Creation of pre-service training module for ECI specialists</a:t>
            </a:r>
          </a:p>
          <a:p>
            <a:pPr lvl="1"/>
            <a:r>
              <a:rPr lang="en-US" sz="1200" dirty="0"/>
              <a:t>Creation of in-service training modules for ECI specialists and professional supervision</a:t>
            </a:r>
          </a:p>
          <a:p>
            <a:pPr lvl="1"/>
            <a:r>
              <a:rPr lang="en-US" sz="1200" dirty="0"/>
              <a:t>Train new specialists</a:t>
            </a:r>
          </a:p>
          <a:p>
            <a:pPr lvl="1"/>
            <a:r>
              <a:rPr lang="en-US" sz="1200" dirty="0"/>
              <a:t>Use experienced professionals’ expertise: to conduct training professional supervision, mostly are engaged in a transdisciplinary team and support primary providers (ECI specialists,)  and at the same time are working in clinical settings (habilitation – rehabilitation, autism program, etc.)</a:t>
            </a:r>
          </a:p>
          <a:p>
            <a:pPr lvl="0"/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</a:endParaRPr>
          </a:p>
          <a:p>
            <a:endParaRPr lang="en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0D02D-7F69-8344-91DC-1AC381E30079}" type="slidenum">
              <a:rPr lang="en-GE" smtClean="0"/>
              <a:t>3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3922314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2060"/>
                </a:solidFill>
              </a:rPr>
              <a:t>The ECI service paradigm shift: </a:t>
            </a:r>
            <a:r>
              <a:rPr lang="en-US" sz="1200" dirty="0"/>
              <a:t>from the traditional, medical, child-focused model to cost-effective, capacity building, family-focused model</a:t>
            </a:r>
          </a:p>
          <a:p>
            <a:pPr marL="128016" lvl="1" indent="0">
              <a:buNone/>
            </a:pPr>
            <a:r>
              <a:rPr lang="en-US" sz="1200" b="1" dirty="0"/>
              <a:t>Implemented activities</a:t>
            </a:r>
            <a:r>
              <a:rPr lang="en-US" sz="1200" dirty="0"/>
              <a:t>: </a:t>
            </a:r>
          </a:p>
          <a:p>
            <a:pPr lvl="1"/>
            <a:r>
              <a:rPr lang="en-US" sz="1200" b="1" dirty="0"/>
              <a:t>Workshops, trainings aimed at rising awareness of medical doctors </a:t>
            </a:r>
            <a:r>
              <a:rPr lang="en-US" sz="1200" dirty="0"/>
              <a:t>and other professionals by getting evidence-based information regarding best practices from reliable local and international organizations (professional societies, unions)  </a:t>
            </a:r>
          </a:p>
          <a:p>
            <a:pPr lvl="1"/>
            <a:r>
              <a:rPr lang="en-US" sz="1200" b="1" dirty="0"/>
              <a:t>Involving MDs in the process of identification of children at risk and equip them with appropriate screening tools</a:t>
            </a:r>
            <a:r>
              <a:rPr lang="en-GB" sz="1200" dirty="0"/>
              <a:t> (scientifically reliable and valid, adapted to culture, brief, user-friendly, easy to learn and administer)</a:t>
            </a:r>
            <a:endParaRPr lang="en-US" sz="1200" dirty="0"/>
          </a:p>
          <a:p>
            <a:pPr lvl="1"/>
            <a:r>
              <a:rPr lang="en-US" sz="1200" b="1" dirty="0"/>
              <a:t>Creating ECI services and referral system in capital and in the regions </a:t>
            </a:r>
          </a:p>
          <a:p>
            <a:pPr lvl="1"/>
            <a:r>
              <a:rPr lang="en-US" sz="1200" dirty="0"/>
              <a:t>Introducing successful cases of early identification and ECI outcomes</a:t>
            </a:r>
          </a:p>
          <a:p>
            <a:pPr lvl="1"/>
            <a:endParaRPr lang="en-US" sz="1200" dirty="0"/>
          </a:p>
          <a:p>
            <a:pPr marL="128016" lvl="1" indent="0">
              <a:buNone/>
            </a:pPr>
            <a:r>
              <a:rPr lang="en-US" sz="1200" b="1" dirty="0"/>
              <a:t>implemented activities</a:t>
            </a:r>
            <a:r>
              <a:rPr lang="en-US" sz="1200" dirty="0"/>
              <a:t>: </a:t>
            </a:r>
          </a:p>
          <a:p>
            <a:pPr lvl="1"/>
            <a:r>
              <a:rPr lang="en-US" sz="1200" dirty="0"/>
              <a:t>Training of trainers of professionals</a:t>
            </a:r>
          </a:p>
          <a:p>
            <a:pPr lvl="1"/>
            <a:r>
              <a:rPr lang="en-US" sz="1200" dirty="0"/>
              <a:t>Creation of pre-service training module for ECI specialists</a:t>
            </a:r>
          </a:p>
          <a:p>
            <a:pPr lvl="1"/>
            <a:r>
              <a:rPr lang="en-US" sz="1200" dirty="0"/>
              <a:t>Creation of in-service training modules for ECI specialists and professional supervision</a:t>
            </a:r>
          </a:p>
          <a:p>
            <a:pPr lvl="1"/>
            <a:r>
              <a:rPr lang="en-US" sz="1200" dirty="0"/>
              <a:t>Train new specialists</a:t>
            </a:r>
          </a:p>
          <a:p>
            <a:pPr lvl="1"/>
            <a:r>
              <a:rPr lang="en-US" sz="1200" dirty="0"/>
              <a:t>Use experienced professionals’ expertise: to conduct training professional supervision, mostly are engaged in a transdisciplinary team and support primary providers (ECI specialists,)  and at the same time are working in clinical settings (habilitation – rehabilitation, autism program, etc.)</a:t>
            </a:r>
          </a:p>
          <a:p>
            <a:pPr lvl="0"/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</a:endParaRPr>
          </a:p>
          <a:p>
            <a:endParaRPr lang="en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0D02D-7F69-8344-91DC-1AC381E30079}" type="slidenum">
              <a:rPr lang="en-GE" smtClean="0"/>
              <a:t>6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3313215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hyperlink" Target="http://www.adreuli.g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75644" y="-3492386"/>
            <a:ext cx="12737985" cy="12750686"/>
            <a:chOff x="0" y="0"/>
            <a:chExt cx="16983979" cy="1700091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 rot="-953645">
              <a:off x="1954665" y="1584102"/>
              <a:ext cx="13445451" cy="13443918"/>
              <a:chOff x="0" y="0"/>
              <a:chExt cx="6350013" cy="634928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95250" y="-95136"/>
                <a:ext cx="6540525" cy="6539573"/>
              </a:xfrm>
              <a:custGeom>
                <a:avLst/>
                <a:gdLst/>
                <a:ahLst/>
                <a:cxnLst/>
                <a:rect l="l" t="t" r="r" b="b"/>
                <a:pathLst>
                  <a:path w="6540525" h="6539573">
                    <a:moveTo>
                      <a:pt x="5684545" y="1101865"/>
                    </a:moveTo>
                    <a:cubicBezTo>
                      <a:pt x="5560364" y="886829"/>
                      <a:pt x="5335181" y="766521"/>
                      <a:pt x="5103533" y="766356"/>
                    </a:cubicBezTo>
                    <a:lnTo>
                      <a:pt x="5103571" y="766318"/>
                    </a:lnTo>
                    <a:cubicBezTo>
                      <a:pt x="4871923" y="766115"/>
                      <a:pt x="4646701" y="645821"/>
                      <a:pt x="4522559" y="430810"/>
                    </a:cubicBezTo>
                    <a:cubicBezTo>
                      <a:pt x="4337317" y="109919"/>
                      <a:pt x="3927030" y="0"/>
                      <a:pt x="3606140" y="185281"/>
                    </a:cubicBezTo>
                    <a:lnTo>
                      <a:pt x="3606089" y="185319"/>
                    </a:lnTo>
                    <a:lnTo>
                      <a:pt x="3606089" y="185115"/>
                    </a:lnTo>
                    <a:cubicBezTo>
                      <a:pt x="3406788" y="299936"/>
                      <a:pt x="3153854" y="309029"/>
                      <a:pt x="2939771" y="187630"/>
                    </a:cubicBezTo>
                    <a:cubicBezTo>
                      <a:pt x="2836743" y="126902"/>
                      <a:pt x="2719296" y="94958"/>
                      <a:pt x="2599703" y="95136"/>
                    </a:cubicBezTo>
                    <a:cubicBezTo>
                      <a:pt x="2351405" y="95136"/>
                      <a:pt x="2134641" y="230048"/>
                      <a:pt x="2018614" y="430568"/>
                    </a:cubicBezTo>
                    <a:lnTo>
                      <a:pt x="2018614" y="430530"/>
                    </a:lnTo>
                    <a:cubicBezTo>
                      <a:pt x="1902625" y="631012"/>
                      <a:pt x="1685811" y="765925"/>
                      <a:pt x="1437551" y="765925"/>
                    </a:cubicBezTo>
                    <a:cubicBezTo>
                      <a:pt x="1067029" y="765925"/>
                      <a:pt x="766686" y="1066267"/>
                      <a:pt x="766686" y="1436789"/>
                    </a:cubicBezTo>
                    <a:lnTo>
                      <a:pt x="766686" y="1436866"/>
                    </a:lnTo>
                    <a:lnTo>
                      <a:pt x="766483" y="1436789"/>
                    </a:lnTo>
                    <a:cubicBezTo>
                      <a:pt x="766280" y="1666672"/>
                      <a:pt x="647802" y="1890154"/>
                      <a:pt x="435902" y="2014906"/>
                    </a:cubicBezTo>
                    <a:cubicBezTo>
                      <a:pt x="331646" y="2073744"/>
                      <a:pt x="245134" y="2159541"/>
                      <a:pt x="185433" y="2263305"/>
                    </a:cubicBezTo>
                    <a:cubicBezTo>
                      <a:pt x="61277" y="2478367"/>
                      <a:pt x="69723" y="2733523"/>
                      <a:pt x="185395" y="2934246"/>
                    </a:cubicBezTo>
                    <a:lnTo>
                      <a:pt x="185357" y="2934246"/>
                    </a:lnTo>
                    <a:cubicBezTo>
                      <a:pt x="300939" y="3134932"/>
                      <a:pt x="309385" y="3390113"/>
                      <a:pt x="185230" y="3605149"/>
                    </a:cubicBezTo>
                    <a:cubicBezTo>
                      <a:pt x="0" y="3926002"/>
                      <a:pt x="109906" y="4336288"/>
                      <a:pt x="430797" y="4521569"/>
                    </a:cubicBezTo>
                    <a:lnTo>
                      <a:pt x="430835" y="4521607"/>
                    </a:lnTo>
                    <a:lnTo>
                      <a:pt x="430708" y="4521695"/>
                    </a:lnTo>
                    <a:cubicBezTo>
                      <a:pt x="631228" y="4637634"/>
                      <a:pt x="766077" y="4854448"/>
                      <a:pt x="766077" y="5102746"/>
                    </a:cubicBezTo>
                    <a:cubicBezTo>
                      <a:pt x="766077" y="5473268"/>
                      <a:pt x="1066419" y="5773611"/>
                      <a:pt x="1436929" y="5773611"/>
                    </a:cubicBezTo>
                    <a:cubicBezTo>
                      <a:pt x="1685239" y="5773611"/>
                      <a:pt x="1901965" y="5908497"/>
                      <a:pt x="2018030" y="6109018"/>
                    </a:cubicBezTo>
                    <a:cubicBezTo>
                      <a:pt x="2134019" y="6309449"/>
                      <a:pt x="2350821" y="6444425"/>
                      <a:pt x="2599093" y="6444425"/>
                    </a:cubicBezTo>
                    <a:cubicBezTo>
                      <a:pt x="2718685" y="6444579"/>
                      <a:pt x="2836127" y="6412633"/>
                      <a:pt x="2939161" y="6351918"/>
                    </a:cubicBezTo>
                    <a:cubicBezTo>
                      <a:pt x="3153194" y="6230544"/>
                      <a:pt x="3406191" y="6239637"/>
                      <a:pt x="3605479" y="6354496"/>
                    </a:cubicBezTo>
                    <a:lnTo>
                      <a:pt x="3605479" y="6354255"/>
                    </a:lnTo>
                    <a:lnTo>
                      <a:pt x="3605517" y="6354331"/>
                    </a:lnTo>
                    <a:cubicBezTo>
                      <a:pt x="3926408" y="6539573"/>
                      <a:pt x="4336694" y="6429617"/>
                      <a:pt x="4521987" y="6108764"/>
                    </a:cubicBezTo>
                    <a:cubicBezTo>
                      <a:pt x="4646130" y="5893766"/>
                      <a:pt x="4871314" y="5773446"/>
                      <a:pt x="5102961" y="5773281"/>
                    </a:cubicBezTo>
                    <a:lnTo>
                      <a:pt x="5102911" y="5773192"/>
                    </a:lnTo>
                    <a:cubicBezTo>
                      <a:pt x="5334558" y="5773027"/>
                      <a:pt x="5559780" y="5652707"/>
                      <a:pt x="5683885" y="5437709"/>
                    </a:cubicBezTo>
                    <a:cubicBezTo>
                      <a:pt x="5745010" y="5331855"/>
                      <a:pt x="5774017" y="5216234"/>
                      <a:pt x="5773890" y="5102213"/>
                    </a:cubicBezTo>
                    <a:lnTo>
                      <a:pt x="5773979" y="5102290"/>
                    </a:lnTo>
                    <a:cubicBezTo>
                      <a:pt x="5774182" y="4878846"/>
                      <a:pt x="5886145" y="4661358"/>
                      <a:pt x="6087059" y="4534828"/>
                    </a:cubicBezTo>
                    <a:cubicBezTo>
                      <a:pt x="6195364" y="4477881"/>
                      <a:pt x="6289357" y="4390620"/>
                      <a:pt x="6355029" y="4276866"/>
                    </a:cubicBezTo>
                    <a:cubicBezTo>
                      <a:pt x="6479222" y="4061753"/>
                      <a:pt x="6470777" y="3806572"/>
                      <a:pt x="6355118" y="3605886"/>
                    </a:cubicBezTo>
                    <a:lnTo>
                      <a:pt x="6355156" y="3605886"/>
                    </a:lnTo>
                    <a:cubicBezTo>
                      <a:pt x="6239535" y="3405201"/>
                      <a:pt x="6231077" y="3150020"/>
                      <a:pt x="6355245" y="2934971"/>
                    </a:cubicBezTo>
                    <a:cubicBezTo>
                      <a:pt x="6540525" y="2614080"/>
                      <a:pt x="6430568" y="2203832"/>
                      <a:pt x="6109677" y="2018552"/>
                    </a:cubicBezTo>
                    <a:lnTo>
                      <a:pt x="6109627" y="2018501"/>
                    </a:lnTo>
                    <a:lnTo>
                      <a:pt x="6109754" y="2018463"/>
                    </a:lnTo>
                    <a:cubicBezTo>
                      <a:pt x="5910847" y="1903375"/>
                      <a:pt x="5776557" y="1689088"/>
                      <a:pt x="5774436" y="1443267"/>
                    </a:cubicBezTo>
                    <a:cubicBezTo>
                      <a:pt x="5775604" y="1327265"/>
                      <a:pt x="5746686" y="1209536"/>
                      <a:pt x="5684545" y="1101865"/>
                    </a:cubicBezTo>
                  </a:path>
                </a:pathLst>
              </a:custGeom>
              <a:solidFill>
                <a:srgbClr val="F0B238">
                  <a:alpha val="46667"/>
                </a:srgbClr>
              </a:solidFill>
              <a:ln w="12700">
                <a:noFill/>
              </a:ln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 rot="-6337366">
              <a:off x="1472968" y="2849515"/>
              <a:ext cx="12678431" cy="12678431"/>
              <a:chOff x="0" y="0"/>
              <a:chExt cx="12700000" cy="1270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2602063" y="3494480"/>
              <a:ext cx="10420241" cy="10673929"/>
              <a:chOff x="0" y="0"/>
              <a:chExt cx="2086610" cy="213741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540" y="-2540"/>
                <a:ext cx="2087880" cy="2139950"/>
              </a:xfrm>
              <a:custGeom>
                <a:avLst/>
                <a:gdLst/>
                <a:ahLst/>
                <a:cxnLst/>
                <a:rect l="l" t="t" r="r" b="b"/>
                <a:pathLst>
                  <a:path w="2087880" h="2139950">
                    <a:moveTo>
                      <a:pt x="1979930" y="486410"/>
                    </a:moveTo>
                    <a:cubicBezTo>
                      <a:pt x="1964690" y="454660"/>
                      <a:pt x="1948180" y="422910"/>
                      <a:pt x="1929130" y="393700"/>
                    </a:cubicBezTo>
                    <a:cubicBezTo>
                      <a:pt x="1908810" y="363220"/>
                      <a:pt x="1888490" y="330200"/>
                      <a:pt x="1861820" y="304800"/>
                    </a:cubicBezTo>
                    <a:cubicBezTo>
                      <a:pt x="1836420" y="280670"/>
                      <a:pt x="1808480" y="257810"/>
                      <a:pt x="1780540" y="236220"/>
                    </a:cubicBezTo>
                    <a:cubicBezTo>
                      <a:pt x="1725930" y="193040"/>
                      <a:pt x="1666240" y="154940"/>
                      <a:pt x="1606550" y="119380"/>
                    </a:cubicBezTo>
                    <a:cubicBezTo>
                      <a:pt x="1537970" y="77470"/>
                      <a:pt x="1461770" y="55880"/>
                      <a:pt x="1384300" y="34290"/>
                    </a:cubicBezTo>
                    <a:cubicBezTo>
                      <a:pt x="1337310" y="21590"/>
                      <a:pt x="1289050" y="11430"/>
                      <a:pt x="1239520" y="5080"/>
                    </a:cubicBezTo>
                    <a:cubicBezTo>
                      <a:pt x="1203960" y="0"/>
                      <a:pt x="1165860" y="2540"/>
                      <a:pt x="1129030" y="6350"/>
                    </a:cubicBezTo>
                    <a:cubicBezTo>
                      <a:pt x="1079500" y="10160"/>
                      <a:pt x="1029970" y="13970"/>
                      <a:pt x="980440" y="22860"/>
                    </a:cubicBezTo>
                    <a:cubicBezTo>
                      <a:pt x="943610" y="24130"/>
                      <a:pt x="908050" y="25400"/>
                      <a:pt x="869950" y="29210"/>
                    </a:cubicBezTo>
                    <a:cubicBezTo>
                      <a:pt x="850900" y="30480"/>
                      <a:pt x="831850" y="33020"/>
                      <a:pt x="812800" y="35560"/>
                    </a:cubicBezTo>
                    <a:cubicBezTo>
                      <a:pt x="800100" y="38100"/>
                      <a:pt x="788670" y="40640"/>
                      <a:pt x="777240" y="43180"/>
                    </a:cubicBezTo>
                    <a:cubicBezTo>
                      <a:pt x="730250" y="54610"/>
                      <a:pt x="685800" y="74930"/>
                      <a:pt x="645160" y="96520"/>
                    </a:cubicBezTo>
                    <a:cubicBezTo>
                      <a:pt x="562610" y="139700"/>
                      <a:pt x="483870" y="190500"/>
                      <a:pt x="411480" y="247650"/>
                    </a:cubicBezTo>
                    <a:cubicBezTo>
                      <a:pt x="381000" y="271780"/>
                      <a:pt x="351790" y="297180"/>
                      <a:pt x="322580" y="323850"/>
                    </a:cubicBezTo>
                    <a:cubicBezTo>
                      <a:pt x="270510" y="372110"/>
                      <a:pt x="227330" y="429260"/>
                      <a:pt x="187960" y="487680"/>
                    </a:cubicBezTo>
                    <a:cubicBezTo>
                      <a:pt x="158750" y="529590"/>
                      <a:pt x="134620" y="577850"/>
                      <a:pt x="114300" y="623570"/>
                    </a:cubicBezTo>
                    <a:cubicBezTo>
                      <a:pt x="99060" y="657860"/>
                      <a:pt x="82550" y="692150"/>
                      <a:pt x="72390" y="728980"/>
                    </a:cubicBezTo>
                    <a:cubicBezTo>
                      <a:pt x="44450" y="819150"/>
                      <a:pt x="22860" y="910590"/>
                      <a:pt x="8890" y="1003300"/>
                    </a:cubicBezTo>
                    <a:cubicBezTo>
                      <a:pt x="3810" y="1040130"/>
                      <a:pt x="1270" y="1076960"/>
                      <a:pt x="0" y="1115060"/>
                    </a:cubicBezTo>
                    <a:lnTo>
                      <a:pt x="0" y="1165860"/>
                    </a:lnTo>
                    <a:cubicBezTo>
                      <a:pt x="1270" y="1197610"/>
                      <a:pt x="2540" y="1236980"/>
                      <a:pt x="8890" y="1268730"/>
                    </a:cubicBezTo>
                    <a:cubicBezTo>
                      <a:pt x="15240" y="1305560"/>
                      <a:pt x="21590" y="1343660"/>
                      <a:pt x="31750" y="1379220"/>
                    </a:cubicBezTo>
                    <a:cubicBezTo>
                      <a:pt x="54610" y="1452880"/>
                      <a:pt x="78740" y="1527810"/>
                      <a:pt x="118110" y="1595120"/>
                    </a:cubicBezTo>
                    <a:cubicBezTo>
                      <a:pt x="138430" y="1629410"/>
                      <a:pt x="160020" y="1663700"/>
                      <a:pt x="182880" y="1695450"/>
                    </a:cubicBezTo>
                    <a:cubicBezTo>
                      <a:pt x="212090" y="1738630"/>
                      <a:pt x="241300" y="1780540"/>
                      <a:pt x="278130" y="1817370"/>
                    </a:cubicBezTo>
                    <a:cubicBezTo>
                      <a:pt x="322580" y="1863090"/>
                      <a:pt x="374650" y="1903730"/>
                      <a:pt x="427990" y="1939290"/>
                    </a:cubicBezTo>
                    <a:cubicBezTo>
                      <a:pt x="539750" y="2012950"/>
                      <a:pt x="673100" y="2054860"/>
                      <a:pt x="801370" y="2090420"/>
                    </a:cubicBezTo>
                    <a:cubicBezTo>
                      <a:pt x="831850" y="2099310"/>
                      <a:pt x="863600" y="2106930"/>
                      <a:pt x="895350" y="2113280"/>
                    </a:cubicBezTo>
                    <a:cubicBezTo>
                      <a:pt x="944880" y="2123440"/>
                      <a:pt x="994410" y="2134870"/>
                      <a:pt x="1043940" y="2137410"/>
                    </a:cubicBezTo>
                    <a:cubicBezTo>
                      <a:pt x="1083310" y="2139950"/>
                      <a:pt x="1123950" y="2136140"/>
                      <a:pt x="1163320" y="2133600"/>
                    </a:cubicBezTo>
                    <a:cubicBezTo>
                      <a:pt x="1216660" y="2129790"/>
                      <a:pt x="1270000" y="2124710"/>
                      <a:pt x="1323340" y="2113280"/>
                    </a:cubicBezTo>
                    <a:cubicBezTo>
                      <a:pt x="1375410" y="2101850"/>
                      <a:pt x="1424940" y="2084070"/>
                      <a:pt x="1473200" y="2062480"/>
                    </a:cubicBezTo>
                    <a:cubicBezTo>
                      <a:pt x="1549400" y="2029460"/>
                      <a:pt x="1623060" y="1983740"/>
                      <a:pt x="1678940" y="1921510"/>
                    </a:cubicBezTo>
                    <a:cubicBezTo>
                      <a:pt x="1739900" y="1852930"/>
                      <a:pt x="1798320" y="1783080"/>
                      <a:pt x="1847850" y="1705610"/>
                    </a:cubicBezTo>
                    <a:cubicBezTo>
                      <a:pt x="1896110" y="1630680"/>
                      <a:pt x="1936750" y="1550670"/>
                      <a:pt x="1976120" y="1469390"/>
                    </a:cubicBezTo>
                    <a:cubicBezTo>
                      <a:pt x="2007870" y="1403350"/>
                      <a:pt x="2039620" y="1334770"/>
                      <a:pt x="2056130" y="1262380"/>
                    </a:cubicBezTo>
                    <a:cubicBezTo>
                      <a:pt x="2067560" y="1212850"/>
                      <a:pt x="2077720" y="1162050"/>
                      <a:pt x="2082800" y="1112520"/>
                    </a:cubicBezTo>
                    <a:cubicBezTo>
                      <a:pt x="2086610" y="1074420"/>
                      <a:pt x="2087880" y="1037590"/>
                      <a:pt x="2087880" y="1000760"/>
                    </a:cubicBezTo>
                    <a:cubicBezTo>
                      <a:pt x="2087880" y="910590"/>
                      <a:pt x="2082800" y="820420"/>
                      <a:pt x="2067560" y="731520"/>
                    </a:cubicBezTo>
                    <a:cubicBezTo>
                      <a:pt x="2061210" y="695960"/>
                      <a:pt x="2052320" y="661670"/>
                      <a:pt x="2039620" y="628650"/>
                    </a:cubicBezTo>
                    <a:cubicBezTo>
                      <a:pt x="2019300" y="581660"/>
                      <a:pt x="2002790" y="533400"/>
                      <a:pt x="1979930" y="48641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18449" r="-34912"/>
                </a:stretch>
              </a:blipFill>
              <a:ln>
                <a:noFill/>
              </a:ln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12332161" y="9203769"/>
            <a:ext cx="3821058" cy="583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64169" y="9057991"/>
            <a:ext cx="8779831" cy="1039774"/>
            <a:chOff x="0" y="0"/>
            <a:chExt cx="11706442" cy="138636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242200"/>
              <a:ext cx="1466611" cy="90196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 l="25167" t="26606" r="30815" b="38289"/>
            <a:stretch>
              <a:fillRect/>
            </a:stretch>
          </p:blipFill>
          <p:spPr>
            <a:xfrm>
              <a:off x="3318151" y="5559"/>
              <a:ext cx="1224348" cy="138080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466611" y="0"/>
              <a:ext cx="1851541" cy="1314594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770610" y="215836"/>
              <a:ext cx="1045431" cy="101170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6160542" y="471783"/>
              <a:ext cx="1326274" cy="69774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31316" y="413767"/>
              <a:ext cx="3875126" cy="813776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rcRect l="12705" t="37209" r="7260" b="39371"/>
          <a:stretch>
            <a:fillRect/>
          </a:stretch>
        </p:blipFill>
        <p:spPr>
          <a:xfrm>
            <a:off x="414247" y="476816"/>
            <a:ext cx="6088433" cy="1781523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05633" y="2055161"/>
            <a:ext cx="11279689" cy="2799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502"/>
              </a:lnSpc>
            </a:pPr>
            <a:r>
              <a:rPr lang="en-US" sz="6600" dirty="0">
                <a:solidFill>
                  <a:srgbClr val="015C60"/>
                </a:solidFill>
                <a:latin typeface="Open Sans Bold Bold"/>
              </a:rPr>
              <a:t>Looking for Solutions: </a:t>
            </a:r>
          </a:p>
          <a:p>
            <a:pPr>
              <a:lnSpc>
                <a:spcPts val="11502"/>
              </a:lnSpc>
            </a:pPr>
            <a:r>
              <a:rPr lang="en-US" sz="6600" dirty="0">
                <a:solidFill>
                  <a:srgbClr val="015C60"/>
                </a:solidFill>
                <a:latin typeface="Open Sans Bold Bold"/>
              </a:rPr>
              <a:t>Georgian ECI Model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42668" y="5135235"/>
            <a:ext cx="6901132" cy="1903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19"/>
              </a:lnSpc>
            </a:pPr>
            <a:r>
              <a:rPr lang="en-US" sz="5299" dirty="0">
                <a:solidFill>
                  <a:srgbClr val="015C60"/>
                </a:solidFill>
                <a:latin typeface="Open Sans"/>
              </a:rPr>
              <a:t>Liana Mkhatvari</a:t>
            </a:r>
          </a:p>
          <a:p>
            <a:pPr algn="ctr">
              <a:lnSpc>
                <a:spcPts val="8119"/>
              </a:lnSpc>
            </a:pPr>
            <a:endParaRPr lang="en-US" sz="5299" dirty="0">
              <a:solidFill>
                <a:srgbClr val="015C60"/>
              </a:solidFill>
              <a:latin typeface="Open Sans"/>
            </a:endParaRPr>
          </a:p>
        </p:txBody>
      </p:sp>
      <p:pic>
        <p:nvPicPr>
          <p:cNvPr id="21" name="Picture 6" descr="https://scontent.ftbs6-2.fna.fbcdn.net/v/t1.6435-9/124159993_2717475351828206_5537291382829449699_n.jpg?_nc_cat=110&amp;ccb=1-7&amp;_nc_sid=e3f864&amp;_nc_ohc=QQqFVw9zmHIAX-wOGWO&amp;_nc_ht=scontent.ftbs6-2.fna&amp;oh=00_AT8yo8o8bD_vJycTiaw-Q_XQGR0MflGfByg5iXGO5J6uuQ&amp;oe=62F5FA87">
            <a:extLst>
              <a:ext uri="{FF2B5EF4-FFF2-40B4-BE49-F238E27FC236}">
                <a16:creationId xmlns:a16="http://schemas.microsoft.com/office/drawing/2014/main" id="{713E8E68-4DEB-C749-A9A0-BD7248213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4" y="6438727"/>
            <a:ext cx="2807749" cy="139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9">
            <a:extLst>
              <a:ext uri="{FF2B5EF4-FFF2-40B4-BE49-F238E27FC236}">
                <a16:creationId xmlns:a16="http://schemas.microsoft.com/office/drawing/2014/main" id="{E07313A9-1589-524A-B1A1-F8DCB90AE909}"/>
              </a:ext>
            </a:extLst>
          </p:cNvPr>
          <p:cNvSpPr txBox="1"/>
          <p:nvPr/>
        </p:nvSpPr>
        <p:spPr>
          <a:xfrm>
            <a:off x="12607543" y="8293423"/>
            <a:ext cx="6901132" cy="1820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19"/>
              </a:lnSpc>
            </a:pPr>
            <a:r>
              <a:rPr lang="en-US" sz="2800" dirty="0">
                <a:solidFill>
                  <a:srgbClr val="002060"/>
                </a:solidFill>
                <a:latin typeface="Open San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www.adreuli.ge</a:t>
            </a:r>
            <a:r>
              <a:rPr lang="en-US" sz="2800" dirty="0">
                <a:solidFill>
                  <a:srgbClr val="002060"/>
                </a:solidFill>
                <a:latin typeface="Open Sans"/>
              </a:rPr>
              <a:t> </a:t>
            </a:r>
          </a:p>
          <a:p>
            <a:pPr algn="ctr">
              <a:lnSpc>
                <a:spcPts val="8119"/>
              </a:lnSpc>
            </a:pPr>
            <a:endParaRPr lang="en-US" sz="2800" dirty="0">
              <a:solidFill>
                <a:srgbClr val="00206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3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631108" y="252357"/>
            <a:ext cx="15951045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7200" dirty="0">
                <a:solidFill>
                  <a:srgbClr val="015C60"/>
                </a:solidFill>
                <a:latin typeface="Open Sans Extra Bold"/>
              </a:rPr>
              <a:t>Overview of Georgian ECI Model </a:t>
            </a:r>
          </a:p>
          <a:p>
            <a:r>
              <a:rPr lang="en-US" sz="4000" dirty="0">
                <a:solidFill>
                  <a:srgbClr val="015C60"/>
                </a:solidFill>
                <a:latin typeface="Open Sans Extra Bold"/>
              </a:rPr>
              <a:t>(0-7 years):</a:t>
            </a:r>
            <a:endParaRPr lang="en-US" sz="7200" dirty="0">
              <a:solidFill>
                <a:srgbClr val="015C60"/>
              </a:solidFill>
              <a:latin typeface="Open Sans Extra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34353" y="2018335"/>
            <a:ext cx="17136663" cy="7730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ts val="5151"/>
              </a:lnSpc>
              <a:buFont typeface="Arial" panose="020B0604020202020204" pitchFamily="34" charset="0"/>
              <a:buChar char="•"/>
            </a:pPr>
            <a:r>
              <a:rPr lang="en-US" sz="3679" b="1" dirty="0">
                <a:solidFill>
                  <a:srgbClr val="002060"/>
                </a:solidFill>
                <a:latin typeface="Lato"/>
              </a:rPr>
              <a:t>Providers: </a:t>
            </a:r>
            <a:r>
              <a:rPr lang="en-US" sz="3679" dirty="0">
                <a:solidFill>
                  <a:srgbClr val="000000"/>
                </a:solidFill>
                <a:latin typeface="Lato"/>
              </a:rPr>
              <a:t>NGOs </a:t>
            </a:r>
            <a:r>
              <a:rPr lang="en-US" sz="4000" kern="1200" dirty="0">
                <a:effectLst/>
              </a:rPr>
              <a:t>registered at State Social Agency </a:t>
            </a:r>
            <a:r>
              <a:rPr lang="en-US" sz="3679" dirty="0">
                <a:solidFill>
                  <a:srgbClr val="000000"/>
                </a:solidFill>
                <a:latin typeface="Lato"/>
              </a:rPr>
              <a:t>are main ECI providers and funding comes from MOHLSA (</a:t>
            </a:r>
            <a:r>
              <a:rPr lang="en-US" sz="4000" kern="1200" dirty="0">
                <a:effectLst/>
              </a:rPr>
              <a:t>Ministry of health, Labor and Social Welfare)</a:t>
            </a:r>
          </a:p>
          <a:p>
            <a:pPr>
              <a:lnSpc>
                <a:spcPts val="5151"/>
              </a:lnSpc>
            </a:pPr>
            <a:endParaRPr lang="en-US" sz="3679" dirty="0">
              <a:solidFill>
                <a:srgbClr val="000000"/>
              </a:solidFill>
              <a:latin typeface="Lato"/>
            </a:endParaRPr>
          </a:p>
          <a:p>
            <a:pPr marL="571500" indent="-571500">
              <a:lnSpc>
                <a:spcPts val="5151"/>
              </a:lnSpc>
              <a:buFont typeface="Arial" panose="020B0604020202020204" pitchFamily="34" charset="0"/>
              <a:buChar char="•"/>
            </a:pPr>
            <a:r>
              <a:rPr lang="en-US" sz="3679" b="1" dirty="0">
                <a:solidFill>
                  <a:srgbClr val="002060"/>
                </a:solidFill>
                <a:latin typeface="Lato"/>
              </a:rPr>
              <a:t>Setting for ECI: </a:t>
            </a:r>
            <a:r>
              <a:rPr lang="en-US" sz="3679" dirty="0">
                <a:solidFill>
                  <a:srgbClr val="000000"/>
                </a:solidFill>
                <a:latin typeface="Lato"/>
              </a:rPr>
              <a:t>All children from 0-3 years receive ECI at natural environments (Parents’ group sessions can be held at the center) and Children  above 3 years receive 50 % of the visits (total of 8) at the center or natural environment.</a:t>
            </a:r>
          </a:p>
          <a:p>
            <a:pPr>
              <a:lnSpc>
                <a:spcPts val="5151"/>
              </a:lnSpc>
            </a:pPr>
            <a:endParaRPr lang="en-US" sz="3679" dirty="0">
              <a:solidFill>
                <a:srgbClr val="000000"/>
              </a:solidFill>
              <a:latin typeface="Lato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b="1" dirty="0">
                <a:solidFill>
                  <a:srgbClr val="002060"/>
                </a:solidFill>
              </a:rPr>
              <a:t>Funding: </a:t>
            </a:r>
            <a:r>
              <a:rPr lang="en-US" sz="4000" dirty="0"/>
              <a:t>The annual budget is adjusted to the demand (number of eligible children, service providers' caseload capacity) and </a:t>
            </a:r>
            <a:r>
              <a:rPr lang="en-GB" sz="4000" dirty="0"/>
              <a:t>service is free of charge for all families (by receiving vouchers for 12 months, that can be annually </a:t>
            </a:r>
            <a:r>
              <a:rPr lang="en-GB" sz="4000"/>
              <a:t>renewed).</a:t>
            </a:r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</a:rPr>
              <a:t>Team: </a:t>
            </a:r>
            <a:r>
              <a:rPr lang="en-US" sz="4000" dirty="0"/>
              <a:t>Interdisciplinary/transdisciplinary </a:t>
            </a:r>
            <a:r>
              <a:rPr lang="en-GB" sz="4000" dirty="0"/>
              <a:t> </a:t>
            </a:r>
          </a:p>
          <a:p>
            <a:pPr marL="571500" indent="-571500">
              <a:lnSpc>
                <a:spcPts val="5151"/>
              </a:lnSpc>
              <a:buFont typeface="Arial" panose="020B0604020202020204" pitchFamily="34" charset="0"/>
              <a:buChar char="•"/>
            </a:pPr>
            <a:endParaRPr lang="en-US" sz="3679" dirty="0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3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7679" y="465868"/>
            <a:ext cx="1721340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0" dirty="0">
                <a:solidFill>
                  <a:srgbClr val="015C60"/>
                </a:solidFill>
                <a:latin typeface="Open Sans Extra Bold"/>
              </a:rPr>
              <a:t>Overview of Georgian ECI Model</a:t>
            </a:r>
            <a:r>
              <a:rPr lang="en-US" sz="8800" dirty="0">
                <a:solidFill>
                  <a:srgbClr val="015C60"/>
                </a:solidFill>
                <a:latin typeface="Open Sans Extra Bold"/>
              </a:rPr>
              <a:t>:</a:t>
            </a:r>
            <a:endParaRPr lang="en-US" sz="8000" dirty="0">
              <a:solidFill>
                <a:srgbClr val="015C60"/>
              </a:solidFill>
              <a:latin typeface="Open Sans Extra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75667" y="1848746"/>
            <a:ext cx="17136663" cy="793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ts val="5151"/>
              </a:lnSpc>
              <a:buFont typeface="Arial" panose="020B0604020202020204" pitchFamily="34" charset="0"/>
              <a:buChar char="•"/>
            </a:pPr>
            <a:r>
              <a:rPr lang="en-US" sz="3679" b="1" dirty="0">
                <a:solidFill>
                  <a:srgbClr val="002060"/>
                </a:solidFill>
                <a:latin typeface="Lato"/>
              </a:rPr>
              <a:t>Identification: </a:t>
            </a:r>
            <a:r>
              <a:rPr lang="en-US" sz="3679" b="1" dirty="0">
                <a:solidFill>
                  <a:srgbClr val="000000"/>
                </a:solidFill>
                <a:latin typeface="Lato"/>
              </a:rPr>
              <a:t>C</a:t>
            </a:r>
            <a:r>
              <a:rPr lang="en-US" sz="3679" dirty="0">
                <a:solidFill>
                  <a:srgbClr val="000000"/>
                </a:solidFill>
                <a:latin typeface="Lato"/>
              </a:rPr>
              <a:t>hildren with developmental risks are identified at Child Policlinics, at private Doctors’ offices or neuropsychological clinics and are referred to ECI with medical forms and psychological reports.  </a:t>
            </a:r>
          </a:p>
          <a:p>
            <a:pPr marL="571500" indent="-571500">
              <a:lnSpc>
                <a:spcPts val="5151"/>
              </a:lnSpc>
              <a:buFont typeface="Arial" panose="020B0604020202020204" pitchFamily="34" charset="0"/>
              <a:buChar char="•"/>
            </a:pPr>
            <a:r>
              <a:rPr lang="en-US" sz="3679" b="1" dirty="0">
                <a:solidFill>
                  <a:srgbClr val="002060"/>
                </a:solidFill>
                <a:latin typeface="Lato"/>
              </a:rPr>
              <a:t>Current Coverage:</a:t>
            </a:r>
            <a:r>
              <a:rPr lang="ka-GE" sz="3679" b="1" dirty="0">
                <a:solidFill>
                  <a:srgbClr val="002060"/>
                </a:solidFill>
                <a:latin typeface="Lato"/>
              </a:rPr>
              <a:t> </a:t>
            </a:r>
            <a:r>
              <a:rPr lang="en-US" sz="3679" dirty="0">
                <a:latin typeface="Lato"/>
              </a:rPr>
              <a:t>More than 2800 Children of 24 Municipalities, 34 ECI providers, budget of  - 1 500 000 EUR.</a:t>
            </a:r>
            <a:endParaRPr lang="en-US" sz="3679" dirty="0">
              <a:solidFill>
                <a:srgbClr val="002060"/>
              </a:solidFill>
              <a:latin typeface="Lato"/>
            </a:endParaRPr>
          </a:p>
          <a:p>
            <a:pPr marL="571500" indent="-571500">
              <a:lnSpc>
                <a:spcPts val="5151"/>
              </a:lnSpc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2060"/>
                </a:solidFill>
              </a:rPr>
              <a:t>Standards and Legislation: </a:t>
            </a:r>
            <a:r>
              <a:rPr lang="en-GB" sz="4000" dirty="0"/>
              <a:t>ECI state subprogram is part of the state “Social Rehabilitation and Child Care” program, developed by </a:t>
            </a:r>
            <a:r>
              <a:rPr lang="en-GB" sz="4000" dirty="0" err="1"/>
              <a:t>MoLHSA</a:t>
            </a:r>
            <a:r>
              <a:rPr lang="en-GB" sz="4000" dirty="0"/>
              <a:t> (content can be renewed with ECI Coalition member NGOs) and standards approved by the Parliament.</a:t>
            </a:r>
          </a:p>
          <a:p>
            <a:pPr marL="571500" indent="-571500">
              <a:lnSpc>
                <a:spcPts val="5151"/>
              </a:lnSpc>
              <a:buFont typeface="Arial" panose="020B0604020202020204" pitchFamily="34" charset="0"/>
              <a:buChar char="•"/>
            </a:pPr>
            <a:r>
              <a:rPr lang="en-US" sz="3679" b="1" dirty="0">
                <a:solidFill>
                  <a:srgbClr val="002060"/>
                </a:solidFill>
                <a:latin typeface="Lato"/>
              </a:rPr>
              <a:t>ECI Team trainings: </a:t>
            </a:r>
            <a:r>
              <a:rPr lang="en-US" sz="3679" dirty="0">
                <a:solidFill>
                  <a:srgbClr val="000000"/>
                </a:solidFill>
                <a:latin typeface="Lato"/>
              </a:rPr>
              <a:t>Certification pre-service and in-service trainings (4 different modules) by ECI coalition (Framework adapted by MOHLSA) </a:t>
            </a:r>
          </a:p>
          <a:p>
            <a:pPr>
              <a:lnSpc>
                <a:spcPts val="5151"/>
              </a:lnSpc>
            </a:pPr>
            <a:endParaRPr lang="en-US" sz="3679" dirty="0">
              <a:solidFill>
                <a:srgbClr val="000000"/>
              </a:solidFill>
              <a:latin typeface="Lato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56A94E-C494-4253-B9A1-B5DEB4743B7F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2971800" y="1981204"/>
          <a:ext cx="12733020" cy="773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8" name="Прямоугольник 2"/>
          <p:cNvSpPr>
            <a:spLocks noChangeArrowheads="1"/>
          </p:cNvSpPr>
          <p:nvPr/>
        </p:nvSpPr>
        <p:spPr bwMode="auto">
          <a:xfrm>
            <a:off x="11099006" y="5922171"/>
            <a:ext cx="69235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838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6763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6763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6763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6763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a-GE" sz="1800" b="1" i="1" dirty="0">
                <a:solidFill>
                  <a:srgbClr val="002060"/>
                </a:solidFill>
                <a:latin typeface="Helvetica Neue"/>
              </a:rPr>
              <a:t>Standardized (for research reasons) Screening Tool ASQ- Ages and Stages Questionnaires‘ 2 – 66 months (but we don’t have the right to use it officially yet to screen children)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02E79FFD-3782-41BE-ACC3-D96966074BD0}"/>
              </a:ext>
            </a:extLst>
          </p:cNvPr>
          <p:cNvCxnSpPr/>
          <p:nvPr/>
        </p:nvCxnSpPr>
        <p:spPr>
          <a:xfrm>
            <a:off x="13570745" y="5607845"/>
            <a:ext cx="435768" cy="3143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270" name="Прямоугольник 6"/>
          <p:cNvSpPr>
            <a:spLocks noChangeArrowheads="1"/>
          </p:cNvSpPr>
          <p:nvPr/>
        </p:nvSpPr>
        <p:spPr bwMode="auto">
          <a:xfrm>
            <a:off x="11765757" y="2945609"/>
            <a:ext cx="423624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38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6763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6763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6763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6763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2100" b="1" i="1">
                <a:solidFill>
                  <a:srgbClr val="002060"/>
                </a:solidFill>
                <a:latin typeface="Helvetica Neue"/>
              </a:rPr>
              <a:t>Protocol of Child Development Screening and Surveillance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2100" b="1" i="1">
                <a:solidFill>
                  <a:srgbClr val="002060"/>
                </a:solidFill>
                <a:latin typeface="Helvetica Neue"/>
              </a:rPr>
              <a:t> 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8DF8FBF2-F67A-4B40-8055-6D350EC0FF3F}"/>
              </a:ext>
            </a:extLst>
          </p:cNvPr>
          <p:cNvCxnSpPr/>
          <p:nvPr/>
        </p:nvCxnSpPr>
        <p:spPr>
          <a:xfrm flipV="1">
            <a:off x="13787438" y="3776663"/>
            <a:ext cx="219075" cy="4405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5">
            <a:extLst>
              <a:ext uri="{FF2B5EF4-FFF2-40B4-BE49-F238E27FC236}">
                <a16:creationId xmlns:a16="http://schemas.microsoft.com/office/drawing/2014/main" id="{9FD06E11-5409-2C4F-8148-7BCEBBC8EEAB}"/>
              </a:ext>
            </a:extLst>
          </p:cNvPr>
          <p:cNvSpPr txBox="1"/>
          <p:nvPr/>
        </p:nvSpPr>
        <p:spPr>
          <a:xfrm>
            <a:off x="1341109" y="441999"/>
            <a:ext cx="16909720" cy="2223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600" dirty="0">
                <a:solidFill>
                  <a:srgbClr val="015C60"/>
                </a:solidFill>
                <a:latin typeface="Open Sans Extra Bold"/>
              </a:rPr>
              <a:t>Process of Identification and Referral: </a:t>
            </a:r>
          </a:p>
          <a:p>
            <a:pPr>
              <a:lnSpc>
                <a:spcPts val="9817"/>
              </a:lnSpc>
            </a:pPr>
            <a:endParaRPr lang="en-US" sz="7200" dirty="0">
              <a:solidFill>
                <a:srgbClr val="015C60"/>
              </a:solidFill>
              <a:latin typeface="Open Sans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2172223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9FD06E11-5409-2C4F-8148-7BCEBBC8EEAB}"/>
              </a:ext>
            </a:extLst>
          </p:cNvPr>
          <p:cNvSpPr txBox="1"/>
          <p:nvPr/>
        </p:nvSpPr>
        <p:spPr>
          <a:xfrm>
            <a:off x="1341109" y="441999"/>
            <a:ext cx="16909720" cy="2223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600" dirty="0">
                <a:solidFill>
                  <a:srgbClr val="015C60"/>
                </a:solidFill>
                <a:latin typeface="Open Sans Extra Bold"/>
              </a:rPr>
              <a:t>ECI Cycle:</a:t>
            </a:r>
          </a:p>
          <a:p>
            <a:pPr>
              <a:lnSpc>
                <a:spcPts val="9817"/>
              </a:lnSpc>
            </a:pPr>
            <a:endParaRPr lang="en-US" sz="7200" dirty="0">
              <a:solidFill>
                <a:srgbClr val="015C60"/>
              </a:solidFill>
              <a:latin typeface="Open Sans Extra Bold"/>
            </a:endParaRP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687AC4E1-58A2-1644-9FBC-014014A2742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00919121"/>
              </p:ext>
            </p:extLst>
          </p:nvPr>
        </p:nvGraphicFramePr>
        <p:xfrm>
          <a:off x="528320" y="1312064"/>
          <a:ext cx="17454880" cy="8327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CC917F0-4C0E-034D-878C-B3D0CCDD55E6}"/>
              </a:ext>
            </a:extLst>
          </p:cNvPr>
          <p:cNvSpPr txBox="1">
            <a:spLocks/>
          </p:cNvSpPr>
          <p:nvPr/>
        </p:nvSpPr>
        <p:spPr>
          <a:xfrm>
            <a:off x="528320" y="9351169"/>
            <a:ext cx="9306170" cy="5762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400" b="1" i="1" dirty="0">
                <a:solidFill>
                  <a:srgbClr val="C00000"/>
                </a:solidFill>
                <a:latin typeface="Garamond" pitchFamily="18" charset="0"/>
              </a:rPr>
              <a:t>Progress monitoring is conducted in every 6 month</a:t>
            </a:r>
            <a:endParaRPr lang="ka-GE" sz="2000" i="1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25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3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7680" y="465868"/>
            <a:ext cx="16909720" cy="2487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0" dirty="0">
                <a:solidFill>
                  <a:srgbClr val="015C60"/>
                </a:solidFill>
                <a:latin typeface="Open Sans Extra Bold"/>
              </a:rPr>
              <a:t>Possible Recommendations: </a:t>
            </a:r>
          </a:p>
          <a:p>
            <a:pPr>
              <a:lnSpc>
                <a:spcPts val="9817"/>
              </a:lnSpc>
            </a:pPr>
            <a:endParaRPr lang="en-US" sz="8800" dirty="0">
              <a:solidFill>
                <a:srgbClr val="015C60"/>
              </a:solidFill>
              <a:latin typeface="Open Sans Extra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3657" y="2047392"/>
            <a:ext cx="17136663" cy="7371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</a:rPr>
              <a:t>Ensure the highest level of Government commitment for the development and full implementation of ECI services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2060"/>
                </a:solidFill>
              </a:rPr>
              <a:t>Develop appropriate costing and budgeting system for ECI service</a:t>
            </a:r>
            <a:r>
              <a:rPr lang="en-US" sz="4000" dirty="0">
                <a:solidFill>
                  <a:srgbClr val="002060"/>
                </a:solidFill>
              </a:rPr>
              <a:t>s - diversification of funds</a:t>
            </a:r>
            <a:endParaRPr lang="en-GB" sz="4000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2060"/>
                </a:solidFill>
              </a:rPr>
              <a:t>Maintain and strengthen collaboration with international partners to ensure technical and financial support for ECI program development</a:t>
            </a:r>
            <a:endParaRPr lang="en-US" sz="4000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</a:rPr>
              <a:t>Develop an appropriate regulatory framework for ECI national services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</a:rPr>
              <a:t>Develop National ECI strategy and the Operational Plan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</a:rPr>
              <a:t>Develop nationwide surveillance and screening preferably at the Primary Health Care level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</a:rPr>
              <a:t>Develop strong system of referral and transition</a:t>
            </a:r>
          </a:p>
          <a:p>
            <a:pPr marL="571500" indent="-571500">
              <a:lnSpc>
                <a:spcPts val="5151"/>
              </a:lnSpc>
              <a:buFont typeface="Arial" panose="020B0604020202020204" pitchFamily="34" charset="0"/>
              <a:buChar char="•"/>
            </a:pPr>
            <a:endParaRPr lang="en-US" sz="3679" dirty="0">
              <a:solidFill>
                <a:srgbClr val="000000"/>
              </a:solidFill>
              <a:latin typeface="Lato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683460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F4810AB72642817D07682898C628" ma:contentTypeVersion="16" ma:contentTypeDescription="Een nieuw document maken." ma:contentTypeScope="" ma:versionID="94e7dd8755f154034fee38c2b169b544">
  <xsd:schema xmlns:xsd="http://www.w3.org/2001/XMLSchema" xmlns:xs="http://www.w3.org/2001/XMLSchema" xmlns:p="http://schemas.microsoft.com/office/2006/metadata/properties" xmlns:ns2="0b4e6542-4a28-464b-916a-ac287e1e15ef" xmlns:ns3="cae8c1b8-3cee-434b-8da9-32960356a7de" targetNamespace="http://schemas.microsoft.com/office/2006/metadata/properties" ma:root="true" ma:fieldsID="ef226c85edda6327cf3c0247deafefd4" ns2:_="" ns3:_="">
    <xsd:import namespace="0b4e6542-4a28-464b-916a-ac287e1e15ef"/>
    <xsd:import namespace="cae8c1b8-3cee-434b-8da9-32960356a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e6542-4a28-464b-916a-ac287e1e1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f60ac6d-2d98-46b4-814c-7165044f02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8c1b8-3cee-434b-8da9-32960356a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13aecc-10f9-435e-a0c0-6a8e69e4f875}" ma:internalName="TaxCatchAll" ma:showField="CatchAllData" ma:web="cae8c1b8-3cee-434b-8da9-32960356a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4e6542-4a28-464b-916a-ac287e1e15ef">
      <Terms xmlns="http://schemas.microsoft.com/office/infopath/2007/PartnerControls"/>
    </lcf76f155ced4ddcb4097134ff3c332f>
    <TaxCatchAll xmlns="cae8c1b8-3cee-434b-8da9-32960356a7de" xsi:nil="true"/>
  </documentManagement>
</p:properties>
</file>

<file path=customXml/itemProps1.xml><?xml version="1.0" encoding="utf-8"?>
<ds:datastoreItem xmlns:ds="http://schemas.openxmlformats.org/officeDocument/2006/customXml" ds:itemID="{41792304-F52A-42B6-9B6D-647BBE12D9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C06953-B5E1-490B-9E60-88BDC20F5E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e6542-4a28-464b-916a-ac287e1e15ef"/>
    <ds:schemaRef ds:uri="cae8c1b8-3cee-434b-8da9-32960356a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6FFE54-CEBE-47BF-88A2-8DEEBC3BC5E5}">
  <ds:schemaRefs>
    <ds:schemaRef ds:uri="http://schemas.microsoft.com/office/2006/metadata/properties"/>
    <ds:schemaRef ds:uri="http://schemas.microsoft.com/office/infopath/2007/PartnerControls"/>
    <ds:schemaRef ds:uri="0b4e6542-4a28-464b-916a-ac287e1e15ef"/>
    <ds:schemaRef ds:uri="cae8c1b8-3cee-434b-8da9-32960356a7d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1173</Words>
  <Application>Microsoft Macintosh PowerPoint</Application>
  <PresentationFormat>Custom</PresentationFormat>
  <Paragraphs>110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Open Sans Extra Bold</vt:lpstr>
      <vt:lpstr>Calibri</vt:lpstr>
      <vt:lpstr>Sylfaen</vt:lpstr>
      <vt:lpstr>Arial</vt:lpstr>
      <vt:lpstr>Garamond</vt:lpstr>
      <vt:lpstr>Helvetica Neue</vt:lpstr>
      <vt:lpstr>Lato</vt:lpstr>
      <vt:lpstr>Roboto Condensed</vt:lpstr>
      <vt:lpstr>Open Sans</vt:lpstr>
      <vt:lpstr>Open Sans Bold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ECI Conference Albania presentation </dc:title>
  <cp:lastModifiedBy>Lika Mkhatvari</cp:lastModifiedBy>
  <cp:revision>9</cp:revision>
  <dcterms:created xsi:type="dcterms:W3CDTF">2006-08-16T00:00:00Z</dcterms:created>
  <dcterms:modified xsi:type="dcterms:W3CDTF">2023-05-28T20:37:25Z</dcterms:modified>
  <dc:identifier>DAFdWBxvyms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0x0101008733F4810AB72642817D07682898C628</vt:lpwstr>
  </property>
</Properties>
</file>