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348" r:id="rId6"/>
    <p:sldId id="3365" r:id="rId7"/>
    <p:sldId id="3366" r:id="rId8"/>
    <p:sldId id="3367" r:id="rId9"/>
    <p:sldId id="3368" r:id="rId10"/>
    <p:sldId id="3364" r:id="rId1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60E2A-D102-4C30-9DE8-85B4EF6C28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28EE09-6582-4D67-A5DB-189B0890BF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9A903-9DE5-4299-B9AF-D3FA8AAAA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7E05-5478-436D-AFE5-51090C32D87B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E6CE6-C348-4E4D-9A50-18F113996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ACCEC9-BBDE-493A-A1DF-6F4CB6E5B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2B363-5D3D-465D-87CC-1B91DEDAA2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792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798B6-0BCA-4F48-B1E7-3E78D6B9D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8787B-8E1B-4125-A594-C7BC136CF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4E1C1-196C-46E1-A300-BF831029A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7E05-5478-436D-AFE5-51090C32D87B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C9E5D-393B-4B8C-8EC2-201A50007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67CC7C-59F9-4A55-8A7F-5C9822FFB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2B363-5D3D-465D-87CC-1B91DEDAA2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660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FF1755-A6D3-4D3B-9D89-6C2822A217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D400FA-3F34-4C8B-9ED1-1B6D97C2E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FDAC8-EA2A-4AC8-8751-FBB568963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7E05-5478-436D-AFE5-51090C32D87B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F100F6-E855-4881-A9B3-AD72F7E34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384A33-AA06-4FE9-9E0A-AF84A35AB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2B363-5D3D-465D-87CC-1B91DEDAA2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06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C7012-57B0-47B5-8C73-D50F53508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C10F6-ECE8-41E5-B443-A021A0762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23668-7C32-417B-A7D4-4AEF440ED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7E05-5478-436D-AFE5-51090C32D87B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63499-5E16-4C2D-BCB6-454480744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48873F-31A4-4646-90FE-6B4697619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2B363-5D3D-465D-87CC-1B91DEDAA2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829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0D1C1-957D-4933-BE0A-5C027E643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63E6F2-A240-4E72-85F1-AA6EDB890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43E3D-92DC-4D4B-B749-DFD21F277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7E05-5478-436D-AFE5-51090C32D87B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E255E-8445-4AB6-975A-2AA0F2828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CC2C7-0A91-4A87-AB0D-38193CD5F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2B363-5D3D-465D-87CC-1B91DEDAA2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603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9B5C0-0130-4774-B9ED-1E95DBF2C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299AC-51A3-485A-AF90-2F4FDC0076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78A5A1-467F-426D-A78B-23F8DE11A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CA7F1-469E-4AA2-9B44-0144C3EFE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7E05-5478-436D-AFE5-51090C32D87B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5DA47-6132-4C0B-994E-72E2FF836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C8227D-EED7-4533-AC2B-9B000244E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2B363-5D3D-465D-87CC-1B91DEDAA2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238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704DA-6767-4A65-B5F2-8067C8CF9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9BA10D-B15F-4BDA-A82B-02827A2FB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71C167-DF0D-44DE-9BCE-BDFE399AC1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2B852A-C3D3-4162-8EA9-21E9F414C2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F996F5-A6DE-4CF9-8614-ADFFBE7470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DC4121-87F1-4C5B-9C3F-2EAC302EB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7E05-5478-436D-AFE5-51090C32D87B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8F7E71-A42E-45F8-961A-55CB2557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D172B8-C7DF-4129-B4E7-C926B87B3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2B363-5D3D-465D-87CC-1B91DEDAA2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37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243B6-CC16-4C5C-B6FB-E1786DBD4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132447-0CDD-4163-921B-FE5EC3189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7E05-5478-436D-AFE5-51090C32D87B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0650E2-7D6E-45FF-B1FF-626E8B0F6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5B357E-54CD-4C01-BF2D-9E47EC02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2B363-5D3D-465D-87CC-1B91DEDAA2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8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F28E6F-8BD7-43B9-B871-4C3000C00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7E05-5478-436D-AFE5-51090C32D87B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D88816-5CFD-41C8-8E44-910C1A517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20F51B-D8BB-44EF-AD6A-1E16AE69B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2B363-5D3D-465D-87CC-1B91DEDAA2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734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19D92-80ED-4259-A4F3-DF67A525C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343EF-153B-4E4F-B619-74B48B0C1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F684CA-7C4E-467D-83D7-45B2F025FA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A5494E-2306-4924-AF70-0DCFD4D00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7E05-5478-436D-AFE5-51090C32D87B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70487-F0D2-45C8-B06C-E597844DF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66B91-AF18-402C-B625-B117B7219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2B363-5D3D-465D-87CC-1B91DEDAA2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946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1D611-BD0F-443D-A1F8-545E88F9D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2B15FC-99E1-4A9E-A5E7-A75AF6FF92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3B2A9B-95C7-4CCC-BEAE-48D51C6DFC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10DBDF-31E0-4BC3-B879-70BB0E2A9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7E05-5478-436D-AFE5-51090C32D87B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03AD6D-AF5A-418A-96EA-9933FA107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914AF1-A661-4E28-8709-AB4CABBF0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2B363-5D3D-465D-87CC-1B91DEDAA2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613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C0C624-EDE2-4420-8116-8F16A4A6C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466EA3-FA54-47BE-B84F-E09BE3ECF2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9DB423-1C6B-4890-AB07-0B1E52068C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77E05-5478-436D-AFE5-51090C32D87B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235CA6-DD0E-467E-BD93-4E6302FAD0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6821A-9D84-48E1-AD89-CC6D4E71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2B363-5D3D-465D-87CC-1B91DEDAA2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466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Triangle 46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C1387F-C908-4886-8870-DCF3A3F93F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2699" y="3612065"/>
            <a:ext cx="8095992" cy="2275852"/>
          </a:xfrm>
        </p:spPr>
        <p:txBody>
          <a:bodyPr anchor="b">
            <a:normAutofit fontScale="90000"/>
          </a:bodyPr>
          <a:lstStyle/>
          <a:p>
            <a:br>
              <a:rPr lang="en-GB" sz="3600" dirty="0"/>
            </a:br>
            <a:r>
              <a:rPr lang="en-GB" sz="2900" b="1" u="sng" dirty="0">
                <a:solidFill>
                  <a:schemeClr val="accent5"/>
                </a:solidFill>
                <a:latin typeface="Comic Sans MS" panose="030F0702030302020204" pitchFamily="66" charset="0"/>
              </a:rPr>
              <a:t>Workshop 9</a:t>
            </a:r>
            <a:br>
              <a:rPr lang="en-GB" sz="2900" dirty="0">
                <a:solidFill>
                  <a:schemeClr val="accent5"/>
                </a:solidFill>
                <a:latin typeface="Comic Sans MS" panose="030F0702030302020204" pitchFamily="66" charset="0"/>
              </a:rPr>
            </a:br>
            <a:br>
              <a:rPr lang="en-GB" sz="2900" dirty="0">
                <a:solidFill>
                  <a:schemeClr val="accent5"/>
                </a:solidFill>
                <a:latin typeface="Comic Sans MS" panose="030F0702030302020204" pitchFamily="66" charset="0"/>
              </a:rPr>
            </a:br>
            <a:r>
              <a:rPr lang="en-GB" sz="2900" b="1" dirty="0">
                <a:solidFill>
                  <a:schemeClr val="accent5"/>
                </a:solidFill>
                <a:latin typeface="Comic Sans MS" panose="030F0702030302020204" pitchFamily="66" charset="0"/>
              </a:rPr>
              <a:t>Innovative approaches in quality frameworks for social services</a:t>
            </a:r>
            <a:br>
              <a:rPr lang="en-GB" sz="2900" b="1" dirty="0">
                <a:solidFill>
                  <a:schemeClr val="accent5"/>
                </a:solidFill>
                <a:latin typeface="Comic Sans MS" panose="030F0702030302020204" pitchFamily="66" charset="0"/>
              </a:rPr>
            </a:br>
            <a:br>
              <a:rPr lang="en-GB" sz="2900" dirty="0">
                <a:solidFill>
                  <a:schemeClr val="accent5"/>
                </a:solidFill>
                <a:latin typeface="Comic Sans MS" panose="030F0702030302020204" pitchFamily="66" charset="0"/>
              </a:rPr>
            </a:br>
            <a:r>
              <a:rPr lang="en-GB" sz="2900" b="1" u="sng" dirty="0">
                <a:solidFill>
                  <a:schemeClr val="accent5"/>
                </a:solidFill>
                <a:latin typeface="Comic Sans MS" panose="030F0702030302020204" pitchFamily="66" charset="0"/>
              </a:rPr>
              <a:t>The Maltese Experience</a:t>
            </a:r>
            <a:br>
              <a:rPr lang="en-GB" sz="3600" dirty="0">
                <a:solidFill>
                  <a:schemeClr val="accent5"/>
                </a:solidFill>
                <a:latin typeface="Comic Sans MS" panose="030F0702030302020204" pitchFamily="66" charset="0"/>
              </a:rPr>
            </a:br>
            <a:br>
              <a:rPr lang="en-GB" sz="3600" dirty="0">
                <a:solidFill>
                  <a:schemeClr val="accent5"/>
                </a:solidFill>
                <a:latin typeface="Comic Sans MS" panose="030F0702030302020204" pitchFamily="66" charset="0"/>
              </a:rPr>
            </a:br>
            <a:r>
              <a:rPr lang="en-GB" sz="2700" b="1" dirty="0">
                <a:solidFill>
                  <a:schemeClr val="accent5"/>
                </a:solidFill>
                <a:latin typeface="Comic Sans MS" panose="030F0702030302020204" pitchFamily="66" charset="0"/>
              </a:rPr>
              <a:t>Alistair de Gaetano</a:t>
            </a:r>
            <a:br>
              <a:rPr lang="en-GB" sz="2700" dirty="0">
                <a:solidFill>
                  <a:schemeClr val="accent5"/>
                </a:solidFill>
                <a:latin typeface="Comic Sans MS" panose="030F0702030302020204" pitchFamily="66" charset="0"/>
              </a:rPr>
            </a:br>
            <a:r>
              <a:rPr lang="en-GB" sz="2700" dirty="0">
                <a:solidFill>
                  <a:schemeClr val="accent5"/>
                </a:solidFill>
                <a:latin typeface="Comic Sans MS" panose="030F0702030302020204" pitchFamily="66" charset="0"/>
              </a:rPr>
              <a:t>Directorate for Disability Issues (DDI) – Malta</a:t>
            </a:r>
            <a:br>
              <a:rPr lang="en-GB" sz="3600" dirty="0">
                <a:latin typeface="Comic Sans MS" panose="030F0702030302020204" pitchFamily="66" charset="0"/>
              </a:rPr>
            </a:br>
            <a:endParaRPr lang="en-GB" sz="2200" dirty="0">
              <a:latin typeface="Comic Sans MS" panose="030F0702030302020204" pitchFamily="66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21AF17-6E51-49C9-9274-39A16543D7A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699" y="970083"/>
            <a:ext cx="3165475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BEABE09-7AA2-4266-86E3-49AB580BFC9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845" t="17520" r="7328" b="19856"/>
          <a:stretch>
            <a:fillRect/>
          </a:stretch>
        </p:blipFill>
        <p:spPr>
          <a:xfrm>
            <a:off x="7690325" y="579863"/>
            <a:ext cx="3599187" cy="1745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508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Triangle 46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21AF17-6E51-49C9-9274-39A16543D7A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699" y="970083"/>
            <a:ext cx="3165475" cy="8477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6CF106F-A420-4DB0-9053-762A0A5419E4}"/>
              </a:ext>
            </a:extLst>
          </p:cNvPr>
          <p:cNvSpPr txBox="1"/>
          <p:nvPr/>
        </p:nvSpPr>
        <p:spPr>
          <a:xfrm>
            <a:off x="1683026" y="2251096"/>
            <a:ext cx="743049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3600" b="1" u="sng" dirty="0">
                <a:solidFill>
                  <a:schemeClr val="accent5"/>
                </a:solidFill>
                <a:latin typeface="Comic Sans MS" panose="030F0702030302020204" pitchFamily="66" charset="0"/>
              </a:rPr>
              <a:t>Where do we start?</a:t>
            </a:r>
          </a:p>
          <a:p>
            <a:endParaRPr lang="en-GB" sz="3600" dirty="0">
              <a:solidFill>
                <a:schemeClr val="accent5"/>
              </a:solidFill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accent5"/>
                </a:solidFill>
                <a:latin typeface="Comic Sans MS" panose="030F0702030302020204" pitchFamily="66" charset="0"/>
              </a:rPr>
              <a:t>Starting Point: UNCRPD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accent5"/>
                </a:solidFill>
                <a:latin typeface="Comic Sans MS" panose="030F0702030302020204" pitchFamily="66" charset="0"/>
              </a:rPr>
              <a:t>Person-Centred Approach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accent5"/>
                </a:solidFill>
                <a:latin typeface="Comic Sans MS" panose="030F0702030302020204" pitchFamily="66" charset="0"/>
              </a:rPr>
              <a:t>Stakeholder-Informed Process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611C62E-3E54-4AFE-9068-E7CC37530CE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845" t="17520" r="7328" b="19856"/>
          <a:stretch>
            <a:fillRect/>
          </a:stretch>
        </p:blipFill>
        <p:spPr>
          <a:xfrm>
            <a:off x="7730965" y="532367"/>
            <a:ext cx="3599187" cy="1745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090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Triangle 46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21AF17-6E51-49C9-9274-39A16543D7A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699" y="970083"/>
            <a:ext cx="3165475" cy="8477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6CF106F-A420-4DB0-9053-762A0A5419E4}"/>
              </a:ext>
            </a:extLst>
          </p:cNvPr>
          <p:cNvSpPr txBox="1"/>
          <p:nvPr/>
        </p:nvSpPr>
        <p:spPr>
          <a:xfrm>
            <a:off x="1683026" y="2251096"/>
            <a:ext cx="743049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3600" b="1" u="sng" dirty="0">
                <a:solidFill>
                  <a:schemeClr val="accent5"/>
                </a:solidFill>
                <a:latin typeface="Comic Sans MS" panose="030F0702030302020204" pitchFamily="66" charset="0"/>
              </a:rPr>
              <a:t>What needs to be done?</a:t>
            </a:r>
          </a:p>
          <a:p>
            <a:pPr algn="just"/>
            <a:endParaRPr lang="en-GB" sz="3600" b="1" u="sng" dirty="0">
              <a:solidFill>
                <a:schemeClr val="accent5"/>
              </a:solidFill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accent5"/>
                </a:solidFill>
                <a:latin typeface="Comic Sans MS" panose="030F0702030302020204" pitchFamily="66" charset="0"/>
              </a:rPr>
              <a:t>Reform of Existing Structures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accent5"/>
                </a:solidFill>
                <a:latin typeface="Comic Sans MS" panose="030F0702030302020204" pitchFamily="66" charset="0"/>
              </a:rPr>
              <a:t>Quality over Quantity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accent5"/>
                </a:solidFill>
                <a:latin typeface="Comic Sans MS" panose="030F0702030302020204" pitchFamily="66" charset="0"/>
              </a:rPr>
              <a:t>Organic Growth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BFB4466-7C3E-4DFC-9D92-F20F0EA5747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845" t="17520" r="7328" b="19856"/>
          <a:stretch>
            <a:fillRect/>
          </a:stretch>
        </p:blipFill>
        <p:spPr>
          <a:xfrm>
            <a:off x="7730965" y="521310"/>
            <a:ext cx="3599187" cy="1745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777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Triangle 46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21AF17-6E51-49C9-9274-39A16543D7A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699" y="970083"/>
            <a:ext cx="3165475" cy="8477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6CF106F-A420-4DB0-9053-762A0A5419E4}"/>
              </a:ext>
            </a:extLst>
          </p:cNvPr>
          <p:cNvSpPr txBox="1"/>
          <p:nvPr/>
        </p:nvSpPr>
        <p:spPr>
          <a:xfrm>
            <a:off x="1683026" y="2266580"/>
            <a:ext cx="743049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3600" b="1" u="sng" dirty="0">
                <a:solidFill>
                  <a:schemeClr val="accent5"/>
                </a:solidFill>
                <a:latin typeface="Comic Sans MS" panose="030F0702030302020204" pitchFamily="66" charset="0"/>
              </a:rPr>
              <a:t>How should it be done?</a:t>
            </a:r>
          </a:p>
          <a:p>
            <a:pPr algn="just"/>
            <a:endParaRPr lang="en-GB" sz="3600" b="1" dirty="0">
              <a:solidFill>
                <a:schemeClr val="accent5"/>
              </a:solidFill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accent5"/>
                </a:solidFill>
                <a:latin typeface="Comic Sans MS" panose="030F0702030302020204" pitchFamily="66" charset="0"/>
              </a:rPr>
              <a:t>Streamlining of Processes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accent5"/>
                </a:solidFill>
                <a:latin typeface="Comic Sans MS" panose="030F0702030302020204" pitchFamily="66" charset="0"/>
              </a:rPr>
              <a:t>Addressing Waiting Lists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accent5"/>
                </a:solidFill>
                <a:latin typeface="Comic Sans MS" panose="030F0702030302020204" pitchFamily="66" charset="0"/>
              </a:rPr>
              <a:t>A Multi-Disciplinary Approach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D4A6620-F9AE-4C2B-BF60-48406201BF5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845" t="17520" r="7328" b="19856"/>
          <a:stretch>
            <a:fillRect/>
          </a:stretch>
        </p:blipFill>
        <p:spPr>
          <a:xfrm>
            <a:off x="7730965" y="521310"/>
            <a:ext cx="3599187" cy="1745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436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Triangle 46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21AF17-6E51-49C9-9274-39A16543D7A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699" y="970083"/>
            <a:ext cx="3165475" cy="8477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6CF106F-A420-4DB0-9053-762A0A5419E4}"/>
              </a:ext>
            </a:extLst>
          </p:cNvPr>
          <p:cNvSpPr txBox="1"/>
          <p:nvPr/>
        </p:nvSpPr>
        <p:spPr>
          <a:xfrm>
            <a:off x="1683026" y="2251096"/>
            <a:ext cx="743049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3600" b="1" u="sng" dirty="0">
                <a:solidFill>
                  <a:schemeClr val="accent5"/>
                </a:solidFill>
                <a:latin typeface="Comic Sans MS" panose="030F0702030302020204" pitchFamily="66" charset="0"/>
              </a:rPr>
              <a:t>Planning ahead</a:t>
            </a:r>
          </a:p>
          <a:p>
            <a:pPr algn="just"/>
            <a:endParaRPr lang="en-GB" sz="3600" b="1" u="sng" dirty="0">
              <a:solidFill>
                <a:schemeClr val="accent5"/>
              </a:solidFill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accent5"/>
                </a:solidFill>
                <a:latin typeface="Comic Sans MS" panose="030F0702030302020204" pitchFamily="66" charset="0"/>
              </a:rPr>
              <a:t>Disability Assessment Reform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accent5"/>
                </a:solidFill>
                <a:latin typeface="Comic Sans MS" panose="030F0702030302020204" pitchFamily="66" charset="0"/>
              </a:rPr>
              <a:t>Eliminating Bureaucracy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accent5"/>
                </a:solidFill>
                <a:latin typeface="Comic Sans MS" panose="030F0702030302020204" pitchFamily="66" charset="0"/>
              </a:rPr>
              <a:t>Dignity = Quality of Life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09F6297-7AAB-46F2-88E2-35B256E1AD4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845" t="17520" r="7328" b="19856"/>
          <a:stretch>
            <a:fillRect/>
          </a:stretch>
        </p:blipFill>
        <p:spPr>
          <a:xfrm>
            <a:off x="7742176" y="584039"/>
            <a:ext cx="3599187" cy="1745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729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Triangle 46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21AF17-6E51-49C9-9274-39A16543D7A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699" y="970083"/>
            <a:ext cx="3165475" cy="8477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6CF106F-A420-4DB0-9053-762A0A5419E4}"/>
              </a:ext>
            </a:extLst>
          </p:cNvPr>
          <p:cNvSpPr txBox="1"/>
          <p:nvPr/>
        </p:nvSpPr>
        <p:spPr>
          <a:xfrm>
            <a:off x="1683026" y="2251096"/>
            <a:ext cx="743049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2800" b="1" u="sng" dirty="0">
                <a:solidFill>
                  <a:schemeClr val="accent5"/>
                </a:solidFill>
                <a:latin typeface="Comic Sans MS" panose="030F0702030302020204" pitchFamily="66" charset="0"/>
              </a:rPr>
              <a:t>Nothing About Us, Without Us</a:t>
            </a:r>
          </a:p>
          <a:p>
            <a:pPr algn="just"/>
            <a:endParaRPr lang="en-GB" sz="2800" b="1" u="sng" dirty="0">
              <a:solidFill>
                <a:schemeClr val="accent5"/>
              </a:solidFill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5"/>
                </a:solidFill>
                <a:latin typeface="Comic Sans MS" panose="030F0702030302020204" pitchFamily="66" charset="0"/>
              </a:rPr>
              <a:t>ENGAGE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5"/>
                </a:solidFill>
                <a:latin typeface="Comic Sans MS" panose="030F0702030302020204" pitchFamily="66" charset="0"/>
              </a:rPr>
              <a:t>CRPD Council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5"/>
                </a:solidFill>
                <a:latin typeface="Comic Sans MS" panose="030F0702030302020204" pitchFamily="66" charset="0"/>
              </a:rPr>
              <a:t>Agenzija Sapport – Consultative Committee; Service User Committees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7B755CB-88B9-448D-977B-F2543D99C35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845" t="17520" r="7328" b="19856"/>
          <a:stretch>
            <a:fillRect/>
          </a:stretch>
        </p:blipFill>
        <p:spPr>
          <a:xfrm>
            <a:off x="7773007" y="623275"/>
            <a:ext cx="3599187" cy="1745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446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Triangle 46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C1387F-C908-4886-8870-DCF3A3F93F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8139" y="2535105"/>
            <a:ext cx="8095992" cy="2275852"/>
          </a:xfrm>
        </p:spPr>
        <p:txBody>
          <a:bodyPr anchor="b">
            <a:normAutofit fontScale="90000"/>
          </a:bodyPr>
          <a:lstStyle/>
          <a:p>
            <a:br>
              <a:rPr lang="en-GB" sz="3600" dirty="0"/>
            </a:br>
            <a:r>
              <a:rPr lang="en-GB" sz="3600" b="1" dirty="0">
                <a:solidFill>
                  <a:schemeClr val="accent5"/>
                </a:solidFill>
                <a:latin typeface="Comic Sans MS" panose="030F0702030302020204" pitchFamily="66" charset="0"/>
              </a:rPr>
              <a:t>THANK YOU!</a:t>
            </a:r>
            <a:br>
              <a:rPr lang="en-GB" sz="3600" dirty="0">
                <a:solidFill>
                  <a:schemeClr val="accent5"/>
                </a:solidFill>
                <a:latin typeface="Comic Sans MS" panose="030F0702030302020204" pitchFamily="66" charset="0"/>
              </a:rPr>
            </a:br>
            <a:br>
              <a:rPr lang="en-GB" sz="3600" dirty="0">
                <a:solidFill>
                  <a:schemeClr val="accent5"/>
                </a:solidFill>
                <a:latin typeface="Comic Sans MS" panose="030F0702030302020204" pitchFamily="66" charset="0"/>
              </a:rPr>
            </a:br>
            <a:r>
              <a:rPr lang="en-GB" sz="3100" dirty="0">
                <a:solidFill>
                  <a:schemeClr val="accent5"/>
                </a:solidFill>
                <a:latin typeface="Comic Sans MS" panose="030F0702030302020204" pitchFamily="66" charset="0"/>
              </a:rPr>
              <a:t>Directorate for Disability Issues (DDI)</a:t>
            </a:r>
            <a:br>
              <a:rPr lang="en-GB" sz="3600" dirty="0">
                <a:solidFill>
                  <a:schemeClr val="accent5"/>
                </a:solidFill>
                <a:latin typeface="Comic Sans MS" panose="030F0702030302020204" pitchFamily="66" charset="0"/>
              </a:rPr>
            </a:br>
            <a:r>
              <a:rPr lang="en-GB" sz="2200" dirty="0">
                <a:solidFill>
                  <a:schemeClr val="accent5"/>
                </a:solidFill>
                <a:latin typeface="Comic Sans MS" panose="030F0702030302020204" pitchFamily="66" charset="0"/>
              </a:rPr>
              <a:t>Office of the Permanent Secretary</a:t>
            </a:r>
            <a:br>
              <a:rPr lang="en-GB" sz="2200" dirty="0">
                <a:solidFill>
                  <a:schemeClr val="accent5"/>
                </a:solidFill>
                <a:latin typeface="Comic Sans MS" panose="030F0702030302020204" pitchFamily="66" charset="0"/>
              </a:rPr>
            </a:br>
            <a:r>
              <a:rPr lang="en-GB" sz="2200" dirty="0">
                <a:solidFill>
                  <a:schemeClr val="accent5"/>
                </a:solidFill>
                <a:latin typeface="Comic Sans MS" panose="030F0702030302020204" pitchFamily="66" charset="0"/>
              </a:rPr>
              <a:t>Ministry for Inclusion, Voluntary Organisations and Consumer Rights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21AF17-6E51-49C9-9274-39A16543D7A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699" y="970083"/>
            <a:ext cx="3165475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1A33228-D0BF-471D-ABAF-DB6A9432203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845" t="17520" r="7328" b="19856"/>
          <a:stretch>
            <a:fillRect/>
          </a:stretch>
        </p:blipFill>
        <p:spPr>
          <a:xfrm>
            <a:off x="7670005" y="567198"/>
            <a:ext cx="3599187" cy="1745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453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4e6542-4a28-464b-916a-ac287e1e15ef">
      <Terms xmlns="http://schemas.microsoft.com/office/infopath/2007/PartnerControls"/>
    </lcf76f155ced4ddcb4097134ff3c332f>
    <TaxCatchAll xmlns="cae8c1b8-3cee-434b-8da9-32960356a7d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3F4810AB72642817D07682898C628" ma:contentTypeVersion="16" ma:contentTypeDescription="Create a new document." ma:contentTypeScope="" ma:versionID="9c0d64fe8258fa2a9e70787961446e7a">
  <xsd:schema xmlns:xsd="http://www.w3.org/2001/XMLSchema" xmlns:xs="http://www.w3.org/2001/XMLSchema" xmlns:p="http://schemas.microsoft.com/office/2006/metadata/properties" xmlns:ns2="0b4e6542-4a28-464b-916a-ac287e1e15ef" xmlns:ns3="cae8c1b8-3cee-434b-8da9-32960356a7de" targetNamespace="http://schemas.microsoft.com/office/2006/metadata/properties" ma:root="true" ma:fieldsID="b6b411a29858ba1e9f700040674ccb11" ns2:_="" ns3:_="">
    <xsd:import namespace="0b4e6542-4a28-464b-916a-ac287e1e15ef"/>
    <xsd:import namespace="cae8c1b8-3cee-434b-8da9-32960356a7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4e6542-4a28-464b-916a-ac287e1e15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f60ac6d-2d98-46b4-814c-7165044f02d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e8c1b8-3cee-434b-8da9-32960356a7d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d13aecc-10f9-435e-a0c0-6a8e69e4f875}" ma:internalName="TaxCatchAll" ma:showField="CatchAllData" ma:web="cae8c1b8-3cee-434b-8da9-32960356a7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C887E7-7AEE-4B3B-9111-3EC92ECF3C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9EF7203-881B-4B4D-A6C3-6E7DB65E7C11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8dc4793d-372d-453e-8351-66988cd6b156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5A18F85-AD62-403C-B81F-B054B44D7FFE}"/>
</file>

<file path=docProps/app.xml><?xml version="1.0" encoding="utf-8"?>
<Properties xmlns="http://schemas.openxmlformats.org/officeDocument/2006/extended-properties" xmlns:vt="http://schemas.openxmlformats.org/officeDocument/2006/docPropsVTypes">
  <TotalTime>6392</TotalTime>
  <Words>136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Office Theme</vt:lpstr>
      <vt:lpstr> Workshop 9  Innovative approaches in quality frameworks for social services  The Maltese Experience  Alistair de Gaetano Directorate for Disability Issues (DDI) – Malta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THANK YOU!  Directorate for Disability Issues (DDI) Office of the Permanent Secretary Ministry for Inclusion, Voluntary Organisations and Consumer Rights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Grech Svetlana at MSCA-MISW</dc:creator>
  <cp:lastModifiedBy>De Gaetano Alistair Saviour at MIVC</cp:lastModifiedBy>
  <cp:revision>115</cp:revision>
  <cp:lastPrinted>2022-04-18T11:00:50Z</cp:lastPrinted>
  <dcterms:created xsi:type="dcterms:W3CDTF">2021-05-14T10:43:26Z</dcterms:created>
  <dcterms:modified xsi:type="dcterms:W3CDTF">2022-10-11T15:48:37Z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0x0101001702D984EFB5C942A1D08D92F5D6A4CB</vt:lpwstr>
  </property>
</Properties>
</file>