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77" r:id="rId7"/>
    <p:sldId id="261" r:id="rId8"/>
    <p:sldId id="262" r:id="rId9"/>
    <p:sldId id="273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 Bold" panose="020B0604020202020204" charset="0"/>
      <p:regular r:id="rId25"/>
    </p:embeddedFont>
    <p:embeddedFont>
      <p:font typeface="Open Sans Extra Bold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Condensed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690" autoAdjust="0"/>
  </p:normalViewPr>
  <p:slideViewPr>
    <p:cSldViewPr>
      <p:cViewPr varScale="1">
        <p:scale>
          <a:sx n="41" d="100"/>
          <a:sy n="41" d="100"/>
        </p:scale>
        <p:origin x="788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DB69A-943C-411B-AC66-FE0986521D86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08F95-DC01-4CDB-8E13-11C56B5E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ECI is sitting with the family carers. </a:t>
            </a:r>
          </a:p>
          <a:p>
            <a:endParaRPr lang="en-GB" dirty="0"/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Policies cannot efficiently reach children with disabilities if they 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do not addressed the barriers faced by families and carers.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Need to see the 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family as a unit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but also consider each of its members with their needs and strength while keeping a 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child centred approach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.</a:t>
            </a:r>
            <a:r>
              <a:rPr lang="en-GB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	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Information and  training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families for them to better support their children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Co-production with the families and involvement in the decisions.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8F95-DC01-4CDB-8E13-11C56B5E9E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0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ECI is sitting in the broader social policy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8F95-DC01-4CDB-8E13-11C56B5E9E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7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Break the silos.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08F95-DC01-4CDB-8E13-11C56B5E9E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7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roux@coface-eu.or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4169" y="9057991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38987" y="2439989"/>
            <a:ext cx="10897717" cy="209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15C60"/>
                </a:solidFill>
                <a:latin typeface="Open Sans Bold Bold"/>
              </a:rPr>
              <a:t>Family centered ECI as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15C60"/>
                </a:solidFill>
                <a:latin typeface="Open Sans Bold Bold"/>
              </a:rPr>
              <a:t>holistic family support.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462578" y="5045753"/>
            <a:ext cx="8882332" cy="285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GB" sz="3600" dirty="0">
                <a:solidFill>
                  <a:srgbClr val="015C60"/>
                </a:solidFill>
                <a:latin typeface="Open Sans"/>
              </a:rPr>
              <a:t>Camille Roux </a:t>
            </a:r>
          </a:p>
          <a:p>
            <a:pPr algn="ctr">
              <a:lnSpc>
                <a:spcPts val="7419"/>
              </a:lnSpc>
            </a:pPr>
            <a:r>
              <a:rPr lang="en-GB" sz="3200" dirty="0">
                <a:solidFill>
                  <a:srgbClr val="015C60"/>
                </a:solidFill>
                <a:latin typeface="Open Sans"/>
              </a:rPr>
              <a:t>Senior Policy and Advocacy officer </a:t>
            </a:r>
          </a:p>
          <a:p>
            <a:pPr algn="ctr">
              <a:lnSpc>
                <a:spcPts val="8119"/>
              </a:lnSpc>
            </a:pPr>
            <a:endParaRPr lang="en-US" sz="5299" dirty="0">
              <a:solidFill>
                <a:srgbClr val="015C60"/>
              </a:solidFill>
              <a:latin typeface="Open Sans"/>
            </a:endParaRPr>
          </a:p>
        </p:txBody>
      </p:sp>
      <p:pic>
        <p:nvPicPr>
          <p:cNvPr id="21" name="Picture 20" descr="Logo, company name">
            <a:extLst>
              <a:ext uri="{FF2B5EF4-FFF2-40B4-BE49-F238E27FC236}">
                <a16:creationId xmlns:a16="http://schemas.microsoft.com/office/drawing/2014/main" id="{D13E5F45-B257-9989-6FAD-66A01815C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54" y="6492697"/>
            <a:ext cx="4200000" cy="2676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9BF97CD-3CDB-A81A-DD03-9D0D11A4F6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" y="58186"/>
            <a:ext cx="2954139" cy="1809262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438ADD9-BD70-D039-439C-C586831210AF}"/>
              </a:ext>
            </a:extLst>
          </p:cNvPr>
          <p:cNvSpPr txBox="1"/>
          <p:nvPr/>
        </p:nvSpPr>
        <p:spPr>
          <a:xfrm>
            <a:off x="2962591" y="576193"/>
            <a:ext cx="13778305" cy="1161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GB" sz="5400" dirty="0">
                <a:solidFill>
                  <a:srgbClr val="015C60"/>
                </a:solidFill>
                <a:latin typeface="Open Sans Extra Bold"/>
              </a:rPr>
              <a:t>COFACE Families Europe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5574A79-86B3-F2BA-259C-0F164B53F1B5}"/>
              </a:ext>
            </a:extLst>
          </p:cNvPr>
          <p:cNvSpPr txBox="1"/>
          <p:nvPr/>
        </p:nvSpPr>
        <p:spPr>
          <a:xfrm>
            <a:off x="0" y="2459384"/>
            <a:ext cx="18287999" cy="5832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24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COFACE is 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network promoting the well-being, health and security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all families and their members in a changing society.</a:t>
            </a:r>
          </a:p>
          <a:p>
            <a:pPr marL="800100" lvl="1" indent="-342900">
              <a:lnSpc>
                <a:spcPct val="150000"/>
              </a:lnSpc>
              <a:spcBef>
                <a:spcPts val="24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represent more than 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50+ members 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23 EU countries</a:t>
            </a:r>
            <a:r>
              <a:rPr lang="en-GB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spcBef>
                <a:spcPts val="2400"/>
              </a:spcBef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COFACE Disability Platform 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our working structure to boost the inclusion and access to Rights of Persons with Disabilities, their families and carer. </a:t>
            </a:r>
          </a:p>
          <a:p>
            <a:pPr>
              <a:lnSpc>
                <a:spcPts val="5151"/>
              </a:lnSpc>
            </a:pPr>
            <a:endParaRPr lang="en-US" sz="3679" dirty="0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B805221-ADA6-A753-09F2-90F52A7EF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" y="58186"/>
            <a:ext cx="2954139" cy="1809262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770FECE5-770D-37EB-DEB3-7BA95F26B034}"/>
              </a:ext>
            </a:extLst>
          </p:cNvPr>
          <p:cNvSpPr txBox="1"/>
          <p:nvPr/>
        </p:nvSpPr>
        <p:spPr>
          <a:xfrm>
            <a:off x="2934036" y="573595"/>
            <a:ext cx="14408392" cy="9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4800" dirty="0">
                <a:solidFill>
                  <a:srgbClr val="C00000"/>
                </a:solidFill>
                <a:latin typeface="Open Sans Extra Bold"/>
                <a:sym typeface="Wingdings" panose="05000000000000000000" pitchFamily="2" charset="2"/>
              </a:rPr>
              <a:t>The word to families: Family carers and ECI </a:t>
            </a:r>
            <a:endParaRPr lang="en-GB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34B24-150C-5D38-51DC-C38B9FB72CCA}"/>
              </a:ext>
            </a:extLst>
          </p:cNvPr>
          <p:cNvSpPr txBox="1"/>
          <p:nvPr/>
        </p:nvSpPr>
        <p:spPr>
          <a:xfrm>
            <a:off x="0" y="2505281"/>
            <a:ext cx="18288000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Lack of social protection </a:t>
            </a:r>
            <a:r>
              <a:rPr lang="en-GB" sz="3600" dirty="0">
                <a:latin typeface="Roboto"/>
                <a:ea typeface="Roboto"/>
                <a:cs typeface="Roboto"/>
              </a:rPr>
              <a:t>and</a:t>
            </a:r>
            <a:r>
              <a:rPr lang="en-GB" sz="3600" b="1" dirty="0">
                <a:latin typeface="Roboto"/>
                <a:ea typeface="Roboto"/>
                <a:cs typeface="Roboto"/>
              </a:rPr>
              <a:t>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community-based services</a:t>
            </a:r>
            <a:endParaRPr lang="fr-FR" sz="3600" b="1" dirty="0">
              <a:solidFill>
                <a:schemeClr val="accent5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36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Parents (often mothers)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leave the labour market </a:t>
            </a:r>
            <a:r>
              <a:rPr lang="en-GB" sz="36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to be able to care for their children with disabilities</a:t>
            </a:r>
          </a:p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Isolation and social exclusion</a:t>
            </a:r>
            <a:r>
              <a:rPr lang="en-GB" sz="36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: financial difficulties as a consequence of their caring role, lack of time for socialising, impact on all family members</a:t>
            </a:r>
            <a:endParaRPr lang="en-GB" sz="3600" dirty="0">
              <a:latin typeface="Roboto"/>
              <a:ea typeface="Roboto"/>
              <a:cs typeface="Roboto"/>
            </a:endParaRPr>
          </a:p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36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Need for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multigenerational, family and person-centred,</a:t>
            </a:r>
            <a:r>
              <a:rPr lang="en-GB" sz="36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 in the services and policies regarding these families.  </a:t>
            </a:r>
            <a:r>
              <a:rPr lang="en-GB" sz="32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	</a:t>
            </a:r>
            <a:endParaRPr lang="en-GB" sz="32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439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B805221-ADA6-A753-09F2-90F52A7EF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" y="58186"/>
            <a:ext cx="2954139" cy="1809262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EF743B2E-5F79-54F0-582C-EF2030755C99}"/>
              </a:ext>
            </a:extLst>
          </p:cNvPr>
          <p:cNvSpPr txBox="1"/>
          <p:nvPr/>
        </p:nvSpPr>
        <p:spPr>
          <a:xfrm>
            <a:off x="2962591" y="626598"/>
            <a:ext cx="14110640" cy="989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4800" dirty="0">
                <a:solidFill>
                  <a:srgbClr val="C00000"/>
                </a:solidFill>
                <a:latin typeface="Open Sans Extra Bold"/>
                <a:cs typeface="Times New Roman"/>
                <a:sym typeface="Wingdings" panose="05000000000000000000" pitchFamily="2" charset="2"/>
              </a:rPr>
              <a:t>Holistic approach to family support = R-S-T </a:t>
            </a:r>
            <a:endParaRPr lang="en-GB" sz="4800" dirty="0">
              <a:solidFill>
                <a:srgbClr val="C00000"/>
              </a:solidFill>
              <a:latin typeface="Open Sans Extra Bold"/>
              <a:ea typeface="Roboto" panose="02000000000000000000" pitchFamily="2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AF9C0-722E-096B-BF28-9C06F23C6E76}"/>
              </a:ext>
            </a:extLst>
          </p:cNvPr>
          <p:cNvSpPr txBox="1"/>
          <p:nvPr/>
        </p:nvSpPr>
        <p:spPr>
          <a:xfrm>
            <a:off x="16904" y="2071592"/>
            <a:ext cx="182710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Holistic family support approaches include access to: </a:t>
            </a:r>
          </a:p>
          <a:p>
            <a:pPr marL="1943100" lvl="3" indent="-571500">
              <a:lnSpc>
                <a:spcPct val="15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Resources</a:t>
            </a: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: for instance, financial support for disability related expenses and access to rights for family carers (pension, social protection…)</a:t>
            </a:r>
          </a:p>
          <a:p>
            <a:pPr marL="1943100" lvl="3" indent="-571500">
              <a:lnSpc>
                <a:spcPct val="15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Services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:</a:t>
            </a: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quality, available, affordable, inclusive and community/ family based…</a:t>
            </a:r>
          </a:p>
          <a:p>
            <a:pPr marL="1943100" lvl="3" indent="-571500">
              <a:lnSpc>
                <a:spcPct val="15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Time Arrangements</a:t>
            </a: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: to ensure good work life balance, such as carers leaves or   parental leaves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8C5CF-9600-E0F2-AAFF-C1692E410EAC}"/>
              </a:ext>
            </a:extLst>
          </p:cNvPr>
          <p:cNvSpPr/>
          <p:nvPr/>
        </p:nvSpPr>
        <p:spPr>
          <a:xfrm>
            <a:off x="3857335" y="8097543"/>
            <a:ext cx="11430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TARGETED + UNIVERSAL </a:t>
            </a:r>
          </a:p>
        </p:txBody>
      </p:sp>
    </p:spTree>
    <p:extLst>
      <p:ext uri="{BB962C8B-B14F-4D97-AF65-F5344CB8AC3E}">
        <p14:creationId xmlns:p14="http://schemas.microsoft.com/office/powerpoint/2010/main" val="54475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B805221-ADA6-A753-09F2-90F52A7EF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" y="58186"/>
            <a:ext cx="2954139" cy="1809262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586F4555-004C-F064-A540-DA791DB74C5B}"/>
              </a:ext>
            </a:extLst>
          </p:cNvPr>
          <p:cNvSpPr txBox="1"/>
          <p:nvPr/>
        </p:nvSpPr>
        <p:spPr>
          <a:xfrm>
            <a:off x="3257185" y="297050"/>
            <a:ext cx="13219488" cy="2358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GB" sz="4800" dirty="0">
                <a:solidFill>
                  <a:srgbClr val="C00000"/>
                </a:solidFill>
                <a:latin typeface="Open Sans Extra Bold"/>
                <a:cs typeface="Times New Roman"/>
                <a:sym typeface="Wingdings" panose="05000000000000000000" pitchFamily="2" charset="2"/>
              </a:rPr>
              <a:t>ECI breaking silos: integrated approach to policy making</a:t>
            </a:r>
            <a:endParaRPr lang="en-GB" sz="4800" dirty="0">
              <a:solidFill>
                <a:srgbClr val="C00000"/>
              </a:solidFill>
              <a:latin typeface="Open Sans Extra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0799D-463F-74E0-64FE-FDCF3AA9C66A}"/>
              </a:ext>
            </a:extLst>
          </p:cNvPr>
          <p:cNvSpPr txBox="1"/>
          <p:nvPr/>
        </p:nvSpPr>
        <p:spPr>
          <a:xfrm>
            <a:off x="0" y="2904420"/>
            <a:ext cx="18279548" cy="6145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40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A disability perspective (e.g. universal design, accessibility, participation) should be mainstreamed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 in all policies</a:t>
            </a:r>
            <a:r>
              <a:rPr lang="en-GB" sz="40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 beyond social and disability ones</a:t>
            </a:r>
          </a:p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Inclusion of children with disabilities 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and </a:t>
            </a: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partnership with families 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should be considered in all child-related policies for instance in ECD, ECEC, DI, LTC</a:t>
            </a:r>
          </a:p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Raising awareness and visibility </a:t>
            </a:r>
            <a:r>
              <a:rPr lang="en-GB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of children with disabilities and their families</a:t>
            </a:r>
            <a:endParaRPr lang="en-GB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6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2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B805221-ADA6-A753-09F2-90F52A7EF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" y="58186"/>
            <a:ext cx="2954139" cy="1809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6BD2A-280F-8B74-19C1-B270570C5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040"/>
            <a:ext cx="10629900" cy="10633074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391F828-CDF2-0154-F84E-9ADF549FB73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-156704" y="-304400"/>
            <a:ext cx="3886200" cy="2286000"/>
          </a:xfrm>
          <a:prstGeom prst="rect">
            <a:avLst/>
          </a:prstGeom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8A9205A-DBE9-16DC-C094-9C1FE25B80DD}"/>
              </a:ext>
            </a:extLst>
          </p:cNvPr>
          <p:cNvSpPr txBox="1"/>
          <p:nvPr/>
        </p:nvSpPr>
        <p:spPr>
          <a:xfrm>
            <a:off x="11108094" y="558024"/>
            <a:ext cx="6502605" cy="951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7" tIns="68577" rIns="68577" bIns="68577" anchor="b">
            <a:normAutofit fontScale="85000" lnSpcReduction="10000"/>
          </a:bodyPr>
          <a:lstStyle>
            <a:lvl1pPr>
              <a:lnSpc>
                <a:spcPct val="90000"/>
              </a:lnSpc>
              <a:defRPr sz="3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5100" dirty="0"/>
              <a:t>Get in touch with us!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C595DB3-DF2F-F4DF-E270-FD8BC8F7DCA4}"/>
              </a:ext>
            </a:extLst>
          </p:cNvPr>
          <p:cNvSpPr txBox="1">
            <a:spLocks/>
          </p:cNvSpPr>
          <p:nvPr/>
        </p:nvSpPr>
        <p:spPr>
          <a:xfrm>
            <a:off x="11164103" y="2286001"/>
            <a:ext cx="6928986" cy="40905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b="1" dirty="0">
                <a:latin typeface="Arial"/>
                <a:ea typeface="Arial"/>
                <a:cs typeface="Arial"/>
                <a:sym typeface="Arial"/>
              </a:rPr>
              <a:t>COFACE Families Europe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Tel: +32 2 511 41 79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GB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croux@coface-eu.org</a:t>
            </a:r>
            <a:r>
              <a:rPr lang="en-GB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GB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www.coface-eu.org</a:t>
            </a:r>
            <a:endParaRPr lang="en-GB" sz="2800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Join us on: Twitter </a:t>
            </a:r>
            <a:r>
              <a:rPr lang="en-GB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@COFACE_EU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and Facebook </a:t>
            </a:r>
            <a:r>
              <a:rPr lang="en-GB" sz="2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/COFACE.EU 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and Instagram </a:t>
            </a:r>
            <a:r>
              <a:rPr lang="en-GB" sz="2800" b="1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familieseurope</a:t>
            </a:r>
            <a:endParaRPr lang="en-GB" sz="2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921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92304-F52A-42B6-9B6D-647BBE12D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FFE54-CEBE-47BF-88A2-8DEEBC3BC5E5}">
  <ds:schemaRefs>
    <ds:schemaRef ds:uri="http://schemas.microsoft.com/office/2006/metadata/properties"/>
    <ds:schemaRef ds:uri="http://schemas.microsoft.com/office/infopath/2007/PartnerControls"/>
    <ds:schemaRef ds:uri="0b4e6542-4a28-464b-916a-ac287e1e15ef"/>
    <ds:schemaRef ds:uri="cae8c1b8-3cee-434b-8da9-32960356a7de"/>
  </ds:schemaRefs>
</ds:datastoreItem>
</file>

<file path=customXml/itemProps3.xml><?xml version="1.0" encoding="utf-8"?>
<ds:datastoreItem xmlns:ds="http://schemas.openxmlformats.org/officeDocument/2006/customXml" ds:itemID="{C9C06953-B5E1-490B-9E60-88BDC20F5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460</Words>
  <Application>Microsoft Office PowerPoint</Application>
  <PresentationFormat>Custom</PresentationFormat>
  <Paragraphs>49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Roboto Condensed</vt:lpstr>
      <vt:lpstr>Arial Black</vt:lpstr>
      <vt:lpstr>Open Sans Bold Bold</vt:lpstr>
      <vt:lpstr>Open Sans Extra Bold</vt:lpstr>
      <vt:lpstr>Roboto</vt:lpstr>
      <vt:lpstr>Lato</vt:lpstr>
      <vt:lpstr>Open Sans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Conference Albania presentation </dc:title>
  <cp:lastModifiedBy>Aleksandra Jovic</cp:lastModifiedBy>
  <cp:revision>99</cp:revision>
  <dcterms:created xsi:type="dcterms:W3CDTF">2006-08-16T00:00:00Z</dcterms:created>
  <dcterms:modified xsi:type="dcterms:W3CDTF">2023-05-30T15:05:08Z</dcterms:modified>
  <dc:identifier>DAFdWBxvyms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